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331" r:id="rId2"/>
    <p:sldId id="332" r:id="rId3"/>
    <p:sldId id="333" r:id="rId4"/>
    <p:sldId id="336" r:id="rId5"/>
    <p:sldId id="339" r:id="rId6"/>
    <p:sldId id="340" r:id="rId7"/>
    <p:sldId id="317" r:id="rId8"/>
    <p:sldId id="310" r:id="rId9"/>
    <p:sldId id="322" r:id="rId10"/>
    <p:sldId id="311" r:id="rId11"/>
    <p:sldId id="323" r:id="rId12"/>
    <p:sldId id="318" r:id="rId13"/>
    <p:sldId id="324" r:id="rId14"/>
    <p:sldId id="325" r:id="rId15"/>
    <p:sldId id="327" r:id="rId16"/>
    <p:sldId id="326" r:id="rId17"/>
    <p:sldId id="328" r:id="rId18"/>
    <p:sldId id="321" r:id="rId19"/>
    <p:sldId id="329" r:id="rId20"/>
    <p:sldId id="341" r:id="rId21"/>
    <p:sldId id="330" r:id="rId22"/>
    <p:sldId id="334" r:id="rId23"/>
    <p:sldId id="335"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53FF"/>
    <a:srgbClr val="4EBEFF"/>
    <a:srgbClr val="00FF00"/>
    <a:srgbClr val="707070"/>
    <a:srgbClr val="64646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7" d="100"/>
          <a:sy n="77" d="100"/>
        </p:scale>
        <p:origin x="-1144" y="-96"/>
      </p:cViewPr>
      <p:guideLst>
        <p:guide orient="horz" pos="3171"/>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8FB0D6-3D6A-C647-B148-1E11CB0ECE51}" type="datetimeFigureOut">
              <a:rPr lang="en-US" smtClean="0"/>
              <a:t>24/05/16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6CD83F-B122-CE42-9D4D-90A90FC0FFA3}" type="slidenum">
              <a:rPr lang="en-US" smtClean="0"/>
              <a:t>‹#›</a:t>
            </a:fld>
            <a:endParaRPr lang="en-US"/>
          </a:p>
        </p:txBody>
      </p:sp>
    </p:spTree>
    <p:extLst>
      <p:ext uri="{BB962C8B-B14F-4D97-AF65-F5344CB8AC3E}">
        <p14:creationId xmlns:p14="http://schemas.microsoft.com/office/powerpoint/2010/main" val="31608530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E81188-2B33-EA43-983E-3F290799DE03}" type="datetimeFigureOut">
              <a:rPr lang="en-US" smtClean="0"/>
              <a:t>24/05/16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C0A258-E8F5-6343-B08F-5159CD97AAAD}" type="slidenum">
              <a:rPr lang="en-US" smtClean="0"/>
              <a:t>‹#›</a:t>
            </a:fld>
            <a:endParaRPr lang="en-US"/>
          </a:p>
        </p:txBody>
      </p:sp>
    </p:spTree>
    <p:extLst>
      <p:ext uri="{BB962C8B-B14F-4D97-AF65-F5344CB8AC3E}">
        <p14:creationId xmlns:p14="http://schemas.microsoft.com/office/powerpoint/2010/main" val="1666709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E81188-2B33-EA43-983E-3F290799DE03}" type="datetimeFigureOut">
              <a:rPr lang="en-US" smtClean="0"/>
              <a:t>24/05/16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C0A258-E8F5-6343-B08F-5159CD97AAAD}" type="slidenum">
              <a:rPr lang="en-US" smtClean="0"/>
              <a:t>‹#›</a:t>
            </a:fld>
            <a:endParaRPr lang="en-US"/>
          </a:p>
        </p:txBody>
      </p:sp>
    </p:spTree>
    <p:extLst>
      <p:ext uri="{BB962C8B-B14F-4D97-AF65-F5344CB8AC3E}">
        <p14:creationId xmlns:p14="http://schemas.microsoft.com/office/powerpoint/2010/main" val="910322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E81188-2B33-EA43-983E-3F290799DE03}" type="datetimeFigureOut">
              <a:rPr lang="en-US" smtClean="0"/>
              <a:t>24/05/16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C0A258-E8F5-6343-B08F-5159CD97AAAD}" type="slidenum">
              <a:rPr lang="en-US" smtClean="0"/>
              <a:t>‹#›</a:t>
            </a:fld>
            <a:endParaRPr lang="en-US"/>
          </a:p>
        </p:txBody>
      </p:sp>
    </p:spTree>
    <p:extLst>
      <p:ext uri="{BB962C8B-B14F-4D97-AF65-F5344CB8AC3E}">
        <p14:creationId xmlns:p14="http://schemas.microsoft.com/office/powerpoint/2010/main" val="2828820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E81188-2B33-EA43-983E-3F290799DE03}" type="datetimeFigureOut">
              <a:rPr lang="en-US" smtClean="0"/>
              <a:t>24/05/16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C0A258-E8F5-6343-B08F-5159CD97AAAD}" type="slidenum">
              <a:rPr lang="en-US" smtClean="0"/>
              <a:t>‹#›</a:t>
            </a:fld>
            <a:endParaRPr lang="en-US"/>
          </a:p>
        </p:txBody>
      </p:sp>
    </p:spTree>
    <p:extLst>
      <p:ext uri="{BB962C8B-B14F-4D97-AF65-F5344CB8AC3E}">
        <p14:creationId xmlns:p14="http://schemas.microsoft.com/office/powerpoint/2010/main" val="1777820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E81188-2B33-EA43-983E-3F290799DE03}" type="datetimeFigureOut">
              <a:rPr lang="en-US" smtClean="0"/>
              <a:t>24/05/16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C0A258-E8F5-6343-B08F-5159CD97AAAD}" type="slidenum">
              <a:rPr lang="en-US" smtClean="0"/>
              <a:t>‹#›</a:t>
            </a:fld>
            <a:endParaRPr lang="en-US"/>
          </a:p>
        </p:txBody>
      </p:sp>
    </p:spTree>
    <p:extLst>
      <p:ext uri="{BB962C8B-B14F-4D97-AF65-F5344CB8AC3E}">
        <p14:creationId xmlns:p14="http://schemas.microsoft.com/office/powerpoint/2010/main" val="1338644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E81188-2B33-EA43-983E-3F290799DE03}" type="datetimeFigureOut">
              <a:rPr lang="en-US" smtClean="0"/>
              <a:t>24/05/16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C0A258-E8F5-6343-B08F-5159CD97AAAD}" type="slidenum">
              <a:rPr lang="en-US" smtClean="0"/>
              <a:t>‹#›</a:t>
            </a:fld>
            <a:endParaRPr lang="en-US"/>
          </a:p>
        </p:txBody>
      </p:sp>
    </p:spTree>
    <p:extLst>
      <p:ext uri="{BB962C8B-B14F-4D97-AF65-F5344CB8AC3E}">
        <p14:creationId xmlns:p14="http://schemas.microsoft.com/office/powerpoint/2010/main" val="2157108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E81188-2B33-EA43-983E-3F290799DE03}" type="datetimeFigureOut">
              <a:rPr lang="en-US" smtClean="0"/>
              <a:t>24/05/16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C0A258-E8F5-6343-B08F-5159CD97AAAD}" type="slidenum">
              <a:rPr lang="en-US" smtClean="0"/>
              <a:t>‹#›</a:t>
            </a:fld>
            <a:endParaRPr lang="en-US"/>
          </a:p>
        </p:txBody>
      </p:sp>
    </p:spTree>
    <p:extLst>
      <p:ext uri="{BB962C8B-B14F-4D97-AF65-F5344CB8AC3E}">
        <p14:creationId xmlns:p14="http://schemas.microsoft.com/office/powerpoint/2010/main" val="2985467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E81188-2B33-EA43-983E-3F290799DE03}" type="datetimeFigureOut">
              <a:rPr lang="en-US" smtClean="0"/>
              <a:t>24/05/16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C0A258-E8F5-6343-B08F-5159CD97AAAD}" type="slidenum">
              <a:rPr lang="en-US" smtClean="0"/>
              <a:t>‹#›</a:t>
            </a:fld>
            <a:endParaRPr lang="en-US"/>
          </a:p>
        </p:txBody>
      </p:sp>
    </p:spTree>
    <p:extLst>
      <p:ext uri="{BB962C8B-B14F-4D97-AF65-F5344CB8AC3E}">
        <p14:creationId xmlns:p14="http://schemas.microsoft.com/office/powerpoint/2010/main" val="1725622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E81188-2B33-EA43-983E-3F290799DE03}" type="datetimeFigureOut">
              <a:rPr lang="en-US" smtClean="0"/>
              <a:t>24/05/16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C0A258-E8F5-6343-B08F-5159CD97AAAD}" type="slidenum">
              <a:rPr lang="en-US" smtClean="0"/>
              <a:t>‹#›</a:t>
            </a:fld>
            <a:endParaRPr lang="en-US"/>
          </a:p>
        </p:txBody>
      </p:sp>
    </p:spTree>
    <p:extLst>
      <p:ext uri="{BB962C8B-B14F-4D97-AF65-F5344CB8AC3E}">
        <p14:creationId xmlns:p14="http://schemas.microsoft.com/office/powerpoint/2010/main" val="2843928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E81188-2B33-EA43-983E-3F290799DE03}" type="datetimeFigureOut">
              <a:rPr lang="en-US" smtClean="0"/>
              <a:t>24/05/16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C0A258-E8F5-6343-B08F-5159CD97AAAD}" type="slidenum">
              <a:rPr lang="en-US" smtClean="0"/>
              <a:t>‹#›</a:t>
            </a:fld>
            <a:endParaRPr lang="en-US"/>
          </a:p>
        </p:txBody>
      </p:sp>
    </p:spTree>
    <p:extLst>
      <p:ext uri="{BB962C8B-B14F-4D97-AF65-F5344CB8AC3E}">
        <p14:creationId xmlns:p14="http://schemas.microsoft.com/office/powerpoint/2010/main" val="3334405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E81188-2B33-EA43-983E-3F290799DE03}" type="datetimeFigureOut">
              <a:rPr lang="en-US" smtClean="0"/>
              <a:t>24/05/16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C0A258-E8F5-6343-B08F-5159CD97AAAD}" type="slidenum">
              <a:rPr lang="en-US" smtClean="0"/>
              <a:t>‹#›</a:t>
            </a:fld>
            <a:endParaRPr lang="en-US"/>
          </a:p>
        </p:txBody>
      </p:sp>
    </p:spTree>
    <p:extLst>
      <p:ext uri="{BB962C8B-B14F-4D97-AF65-F5344CB8AC3E}">
        <p14:creationId xmlns:p14="http://schemas.microsoft.com/office/powerpoint/2010/main" val="13917288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E81188-2B33-EA43-983E-3F290799DE03}" type="datetimeFigureOut">
              <a:rPr lang="en-US" smtClean="0"/>
              <a:t>24/05/16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C0A258-E8F5-6343-B08F-5159CD97AAAD}" type="slidenum">
              <a:rPr lang="en-US" smtClean="0"/>
              <a:t>‹#›</a:t>
            </a:fld>
            <a:endParaRPr lang="en-US"/>
          </a:p>
        </p:txBody>
      </p:sp>
    </p:spTree>
    <p:extLst>
      <p:ext uri="{BB962C8B-B14F-4D97-AF65-F5344CB8AC3E}">
        <p14:creationId xmlns:p14="http://schemas.microsoft.com/office/powerpoint/2010/main" val="220854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5" Type="http://schemas.openxmlformats.org/officeDocument/2006/relationships/image" Target="../media/image15.jpg"/><Relationship Id="rId6"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5" Type="http://schemas.openxmlformats.org/officeDocument/2006/relationships/image" Target="../media/image15.jpg"/><Relationship Id="rId1" Type="http://schemas.openxmlformats.org/officeDocument/2006/relationships/slideLayout" Target="../slideLayouts/slideLayout7.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itle 4"/>
          <p:cNvSpPr>
            <a:spLocks noGrp="1"/>
          </p:cNvSpPr>
          <p:nvPr>
            <p:ph type="title" idx="4294967295"/>
          </p:nvPr>
        </p:nvSpPr>
        <p:spPr>
          <a:xfrm>
            <a:off x="1498600" y="0"/>
            <a:ext cx="6026355" cy="1024426"/>
          </a:xfrm>
        </p:spPr>
        <p:txBody>
          <a:bodyPr>
            <a:noAutofit/>
          </a:bodyPr>
          <a:lstStyle/>
          <a:p>
            <a:pPr algn="l">
              <a:lnSpc>
                <a:spcPct val="110000"/>
              </a:lnSpc>
              <a:spcAft>
                <a:spcPts val="600"/>
              </a:spcAft>
            </a:pPr>
            <a:r>
              <a:rPr lang="en-US" sz="2800" b="1" dirty="0">
                <a:solidFill>
                  <a:srgbClr val="9BBB59"/>
                </a:solidFill>
                <a:latin typeface="Candara" charset="0"/>
                <a:ea typeface="ＭＳ Ｐゴシック" charset="0"/>
                <a:cs typeface="ＭＳ Ｐゴシック" charset="0"/>
              </a:rPr>
              <a:t>Understanding </a:t>
            </a:r>
            <a:r>
              <a:rPr lang="en-US" sz="2800" b="1" dirty="0" smtClean="0">
                <a:solidFill>
                  <a:srgbClr val="9BBB59"/>
                </a:solidFill>
                <a:latin typeface="Candara" charset="0"/>
                <a:ea typeface="ＭＳ Ｐゴシック" charset="0"/>
                <a:cs typeface="ＭＳ Ｐゴシック" charset="0"/>
              </a:rPr>
              <a:t>and Predicting </a:t>
            </a:r>
            <a:br>
              <a:rPr lang="en-US" sz="2800" b="1" dirty="0" smtClean="0">
                <a:solidFill>
                  <a:srgbClr val="9BBB59"/>
                </a:solidFill>
                <a:latin typeface="Candara" charset="0"/>
                <a:ea typeface="ＭＳ Ｐゴシック" charset="0"/>
                <a:cs typeface="ＭＳ Ｐゴシック" charset="0"/>
              </a:rPr>
            </a:br>
            <a:r>
              <a:rPr lang="en-US" sz="2800" b="1" dirty="0" smtClean="0">
                <a:solidFill>
                  <a:srgbClr val="9BBB59"/>
                </a:solidFill>
                <a:latin typeface="Candara" charset="0"/>
                <a:ea typeface="ＭＳ Ｐゴシック" charset="0"/>
                <a:cs typeface="ＭＳ Ｐゴシック" charset="0"/>
              </a:rPr>
              <a:t>Arctic Land-ice Loss and its impacts</a:t>
            </a:r>
            <a:endParaRPr lang="en-US" sz="2800" dirty="0">
              <a:solidFill>
                <a:srgbClr val="9BBB59"/>
              </a:solidFill>
              <a:effectLst>
                <a:outerShdw blurRad="50800" dist="38100" dir="5400000" algn="t" rotWithShape="0">
                  <a:prstClr val="black">
                    <a:alpha val="40000"/>
                  </a:prstClr>
                </a:outerShdw>
              </a:effectLst>
            </a:endParaRPr>
          </a:p>
        </p:txBody>
      </p:sp>
      <p:sp>
        <p:nvSpPr>
          <p:cNvPr id="6" name="Rectangle 3"/>
          <p:cNvSpPr txBox="1">
            <a:spLocks noChangeArrowheads="1"/>
          </p:cNvSpPr>
          <p:nvPr/>
        </p:nvSpPr>
        <p:spPr>
          <a:xfrm>
            <a:off x="1498600" y="1018121"/>
            <a:ext cx="5748592" cy="612739"/>
          </a:xfrm>
          <a:prstGeom prst="rect">
            <a:avLst/>
          </a:prstGeom>
        </p:spPr>
        <p:txBody>
          <a:bodyPr>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bg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bg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bg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bg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bg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GB" sz="2000" dirty="0" smtClean="0">
                <a:solidFill>
                  <a:schemeClr val="accent3"/>
                </a:solidFill>
                <a:latin typeface="Candara"/>
                <a:ea typeface="ＭＳ Ｐゴシック" charset="0"/>
                <a:cs typeface="Candara"/>
              </a:rPr>
              <a:t>Fiamma Straneo (WHOI), Ted </a:t>
            </a:r>
            <a:r>
              <a:rPr lang="en-GB" sz="2000" dirty="0" err="1" smtClean="0">
                <a:solidFill>
                  <a:schemeClr val="accent3"/>
                </a:solidFill>
                <a:latin typeface="Candara"/>
                <a:ea typeface="ＭＳ Ｐゴシック" charset="0"/>
                <a:cs typeface="Candara"/>
              </a:rPr>
              <a:t>Scambos</a:t>
            </a:r>
            <a:r>
              <a:rPr lang="en-GB" sz="2000" dirty="0" smtClean="0">
                <a:solidFill>
                  <a:schemeClr val="accent3"/>
                </a:solidFill>
                <a:latin typeface="Candara"/>
                <a:ea typeface="ＭＳ Ｐゴシック" charset="0"/>
                <a:cs typeface="Candara"/>
              </a:rPr>
              <a:t> (NSIDC)</a:t>
            </a:r>
          </a:p>
          <a:p>
            <a:endParaRPr lang="en-GB" sz="2000" dirty="0" smtClean="0">
              <a:latin typeface="Candara"/>
              <a:ea typeface="ＭＳ Ｐゴシック" charset="0"/>
              <a:cs typeface="Candara"/>
            </a:endParaRPr>
          </a:p>
        </p:txBody>
      </p:sp>
      <p:pic>
        <p:nvPicPr>
          <p:cNvPr id="10" name="Picture 8" descr="science_truffer_fahnestock_2007_phot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24955" y="42863"/>
            <a:ext cx="1547813" cy="673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8D2F6ADE-5DC0-5648-A3BB-DB5F8B46B93C}" type="slidenum">
              <a:rPr lang="en-US" smtClean="0"/>
              <a:t>1</a:t>
            </a:fld>
            <a:endParaRPr lang="en-US"/>
          </a:p>
        </p:txBody>
      </p:sp>
      <p:sp>
        <p:nvSpPr>
          <p:cNvPr id="7" name="Oval 6"/>
          <p:cNvSpPr/>
          <p:nvPr/>
        </p:nvSpPr>
        <p:spPr>
          <a:xfrm>
            <a:off x="368342" y="2683704"/>
            <a:ext cx="2971800" cy="2962656"/>
          </a:xfrm>
          <a:prstGeom prst="ellipse">
            <a:avLst/>
          </a:prstGeom>
          <a:solidFill>
            <a:srgbClr val="0000FF"/>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579576" y="2871052"/>
            <a:ext cx="160020" cy="160020"/>
          </a:xfrm>
          <a:prstGeom prst="ellipse">
            <a:avLst/>
          </a:prstGeom>
          <a:solidFill>
            <a:srgbClr val="3366FF"/>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endParaRPr>
          </a:p>
        </p:txBody>
      </p:sp>
      <p:sp>
        <p:nvSpPr>
          <p:cNvPr id="9" name="TextBox 8"/>
          <p:cNvSpPr txBox="1"/>
          <p:nvPr/>
        </p:nvSpPr>
        <p:spPr>
          <a:xfrm>
            <a:off x="127000" y="1701312"/>
            <a:ext cx="3543300" cy="830997"/>
          </a:xfrm>
          <a:prstGeom prst="rect">
            <a:avLst/>
          </a:prstGeom>
          <a:noFill/>
        </p:spPr>
        <p:txBody>
          <a:bodyPr wrap="square" rtlCol="0">
            <a:spAutoFit/>
          </a:bodyPr>
          <a:lstStyle/>
          <a:p>
            <a:pPr algn="ctr"/>
            <a:r>
              <a:rPr lang="en-US" sz="2400" dirty="0" smtClean="0">
                <a:solidFill>
                  <a:schemeClr val="bg1"/>
                </a:solidFill>
              </a:rPr>
              <a:t>Greenland Ice Sheet </a:t>
            </a:r>
          </a:p>
          <a:p>
            <a:pPr algn="ctr"/>
            <a:r>
              <a:rPr lang="en-US" sz="2400" dirty="0" smtClean="0">
                <a:solidFill>
                  <a:schemeClr val="bg1"/>
                </a:solidFill>
              </a:rPr>
              <a:t>(6.5 m SLR)</a:t>
            </a:r>
            <a:endParaRPr lang="en-US" sz="2400" dirty="0">
              <a:solidFill>
                <a:schemeClr val="bg1"/>
              </a:solidFill>
            </a:endParaRPr>
          </a:p>
        </p:txBody>
      </p:sp>
      <p:sp>
        <p:nvSpPr>
          <p:cNvPr id="11" name="TextBox 10"/>
          <p:cNvSpPr txBox="1"/>
          <p:nvPr/>
        </p:nvSpPr>
        <p:spPr>
          <a:xfrm>
            <a:off x="4071980" y="1735065"/>
            <a:ext cx="3175212" cy="830997"/>
          </a:xfrm>
          <a:prstGeom prst="rect">
            <a:avLst/>
          </a:prstGeom>
          <a:noFill/>
        </p:spPr>
        <p:txBody>
          <a:bodyPr wrap="square" rtlCol="0">
            <a:spAutoFit/>
          </a:bodyPr>
          <a:lstStyle/>
          <a:p>
            <a:pPr algn="ctr"/>
            <a:r>
              <a:rPr lang="en-US" sz="2400" dirty="0" smtClean="0">
                <a:solidFill>
                  <a:schemeClr val="bg1"/>
                </a:solidFill>
              </a:rPr>
              <a:t>Arctic Ice Caps/Glaciers</a:t>
            </a:r>
          </a:p>
          <a:p>
            <a:pPr algn="ctr"/>
            <a:r>
              <a:rPr lang="en-US" sz="2400" dirty="0" smtClean="0">
                <a:solidFill>
                  <a:schemeClr val="bg1"/>
                </a:solidFill>
              </a:rPr>
              <a:t>(0.35 m SLR)</a:t>
            </a:r>
            <a:endParaRPr lang="en-US" sz="2400" dirty="0">
              <a:solidFill>
                <a:schemeClr val="bg1"/>
              </a:solidFill>
            </a:endParaRPr>
          </a:p>
        </p:txBody>
      </p:sp>
      <p:sp>
        <p:nvSpPr>
          <p:cNvPr id="3" name="TextBox 2"/>
          <p:cNvSpPr txBox="1"/>
          <p:nvPr/>
        </p:nvSpPr>
        <p:spPr>
          <a:xfrm>
            <a:off x="533401" y="3403600"/>
            <a:ext cx="2705100" cy="1200328"/>
          </a:xfrm>
          <a:prstGeom prst="rect">
            <a:avLst/>
          </a:prstGeom>
          <a:noFill/>
        </p:spPr>
        <p:txBody>
          <a:bodyPr wrap="square" rtlCol="0">
            <a:spAutoFit/>
          </a:bodyPr>
          <a:lstStyle/>
          <a:p>
            <a:r>
              <a:rPr lang="en-US" sz="2400" dirty="0" smtClean="0">
                <a:solidFill>
                  <a:schemeClr val="bg1"/>
                </a:solidFill>
              </a:rPr>
              <a:t>Current discharge</a:t>
            </a:r>
          </a:p>
          <a:p>
            <a:r>
              <a:rPr lang="en-US" sz="2400" dirty="0" smtClean="0">
                <a:solidFill>
                  <a:schemeClr val="bg1"/>
                </a:solidFill>
              </a:rPr>
              <a:t>1200 </a:t>
            </a:r>
            <a:r>
              <a:rPr lang="en-US" sz="2400" dirty="0" err="1" smtClean="0">
                <a:solidFill>
                  <a:schemeClr val="bg1"/>
                </a:solidFill>
              </a:rPr>
              <a:t>Gt</a:t>
            </a:r>
            <a:r>
              <a:rPr lang="en-US" sz="2400" dirty="0" smtClean="0">
                <a:solidFill>
                  <a:schemeClr val="bg1"/>
                </a:solidFill>
              </a:rPr>
              <a:t>/</a:t>
            </a:r>
            <a:r>
              <a:rPr lang="en-US" sz="2400" dirty="0" err="1" smtClean="0">
                <a:solidFill>
                  <a:schemeClr val="bg1"/>
                </a:solidFill>
              </a:rPr>
              <a:t>yr</a:t>
            </a:r>
            <a:r>
              <a:rPr lang="en-US" sz="2400" dirty="0" smtClean="0">
                <a:solidFill>
                  <a:schemeClr val="bg1"/>
                </a:solidFill>
              </a:rPr>
              <a:t> </a:t>
            </a:r>
          </a:p>
          <a:p>
            <a:r>
              <a:rPr lang="en-US" sz="2400" dirty="0" smtClean="0">
                <a:solidFill>
                  <a:schemeClr val="bg1"/>
                </a:solidFill>
              </a:rPr>
              <a:t>(+30% 1960-1990)</a:t>
            </a:r>
          </a:p>
        </p:txBody>
      </p:sp>
      <p:pic>
        <p:nvPicPr>
          <p:cNvPr id="12" name="Picture 11" descr="SEARCH_color_log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409700" cy="1432855"/>
          </a:xfrm>
          <a:prstGeom prst="rect">
            <a:avLst/>
          </a:prstGeom>
        </p:spPr>
      </p:pic>
      <p:sp>
        <p:nvSpPr>
          <p:cNvPr id="13" name="TextBox 12"/>
          <p:cNvSpPr txBox="1"/>
          <p:nvPr/>
        </p:nvSpPr>
        <p:spPr>
          <a:xfrm>
            <a:off x="4379426" y="3429000"/>
            <a:ext cx="2705100" cy="1200328"/>
          </a:xfrm>
          <a:prstGeom prst="rect">
            <a:avLst/>
          </a:prstGeom>
          <a:noFill/>
        </p:spPr>
        <p:txBody>
          <a:bodyPr wrap="square" rtlCol="0">
            <a:spAutoFit/>
          </a:bodyPr>
          <a:lstStyle/>
          <a:p>
            <a:r>
              <a:rPr lang="en-US" sz="2400" dirty="0" smtClean="0">
                <a:solidFill>
                  <a:schemeClr val="bg1"/>
                </a:solidFill>
              </a:rPr>
              <a:t>Current discharge</a:t>
            </a:r>
          </a:p>
          <a:p>
            <a:r>
              <a:rPr lang="en-US" sz="2400" dirty="0" smtClean="0">
                <a:solidFill>
                  <a:schemeClr val="bg1"/>
                </a:solidFill>
              </a:rPr>
              <a:t>226 </a:t>
            </a:r>
            <a:r>
              <a:rPr lang="en-US" sz="2400" dirty="0" err="1" smtClean="0">
                <a:solidFill>
                  <a:schemeClr val="bg1"/>
                </a:solidFill>
              </a:rPr>
              <a:t>Gt</a:t>
            </a:r>
            <a:r>
              <a:rPr lang="en-US" sz="2400" dirty="0" smtClean="0">
                <a:solidFill>
                  <a:schemeClr val="bg1"/>
                </a:solidFill>
              </a:rPr>
              <a:t>/</a:t>
            </a:r>
            <a:r>
              <a:rPr lang="en-US" sz="2400" dirty="0" err="1" smtClean="0">
                <a:solidFill>
                  <a:schemeClr val="bg1"/>
                </a:solidFill>
              </a:rPr>
              <a:t>yr</a:t>
            </a:r>
            <a:r>
              <a:rPr lang="en-US" sz="2400" dirty="0" smtClean="0">
                <a:solidFill>
                  <a:schemeClr val="bg1"/>
                </a:solidFill>
              </a:rPr>
              <a:t> </a:t>
            </a:r>
          </a:p>
          <a:p>
            <a:r>
              <a:rPr lang="en-US" sz="2400" dirty="0" smtClean="0">
                <a:solidFill>
                  <a:schemeClr val="bg1"/>
                </a:solidFill>
              </a:rPr>
              <a:t>(+50% 1960-1990)</a:t>
            </a:r>
          </a:p>
        </p:txBody>
      </p:sp>
      <p:sp>
        <p:nvSpPr>
          <p:cNvPr id="15" name="TextBox 14"/>
          <p:cNvSpPr txBox="1"/>
          <p:nvPr/>
        </p:nvSpPr>
        <p:spPr>
          <a:xfrm>
            <a:off x="0" y="6248400"/>
            <a:ext cx="7785100" cy="369332"/>
          </a:xfrm>
          <a:prstGeom prst="rect">
            <a:avLst/>
          </a:prstGeom>
          <a:noFill/>
        </p:spPr>
        <p:txBody>
          <a:bodyPr wrap="square" rtlCol="0">
            <a:spAutoFit/>
          </a:bodyPr>
          <a:lstStyle/>
          <a:p>
            <a:r>
              <a:rPr lang="en-US" dirty="0" err="1" smtClean="0">
                <a:solidFill>
                  <a:schemeClr val="bg1"/>
                </a:solidFill>
                <a:latin typeface="Candara"/>
                <a:cs typeface="Candara"/>
              </a:rPr>
              <a:t>Bamber</a:t>
            </a:r>
            <a:r>
              <a:rPr lang="en-US" dirty="0" smtClean="0">
                <a:solidFill>
                  <a:schemeClr val="bg1"/>
                </a:solidFill>
                <a:latin typeface="Candara"/>
                <a:cs typeface="Candara"/>
              </a:rPr>
              <a:t> et al 2012; Enderlin et al 2014; </a:t>
            </a:r>
            <a:r>
              <a:rPr lang="en-US" dirty="0" err="1" smtClean="0">
                <a:solidFill>
                  <a:schemeClr val="bg1"/>
                </a:solidFill>
                <a:latin typeface="Candara"/>
                <a:cs typeface="Candara"/>
              </a:rPr>
              <a:t>Dyurgerov</a:t>
            </a:r>
            <a:r>
              <a:rPr lang="en-US" dirty="0" smtClean="0">
                <a:solidFill>
                  <a:schemeClr val="bg1"/>
                </a:solidFill>
                <a:latin typeface="Candara"/>
                <a:cs typeface="Candara"/>
              </a:rPr>
              <a:t> et al 2010; Gardner et al 2013</a:t>
            </a:r>
            <a:endParaRPr lang="en-US" dirty="0">
              <a:solidFill>
                <a:schemeClr val="bg1"/>
              </a:solidFill>
              <a:latin typeface="Candara"/>
              <a:cs typeface="Candara"/>
            </a:endParaRPr>
          </a:p>
        </p:txBody>
      </p:sp>
    </p:spTree>
    <p:extLst>
      <p:ext uri="{BB962C8B-B14F-4D97-AF65-F5344CB8AC3E}">
        <p14:creationId xmlns:p14="http://schemas.microsoft.com/office/powerpoint/2010/main" val="289751658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077936" y="339669"/>
            <a:ext cx="6792475" cy="369332"/>
          </a:xfrm>
          <a:prstGeom prst="rect">
            <a:avLst/>
          </a:prstGeom>
          <a:noFill/>
        </p:spPr>
        <p:txBody>
          <a:bodyPr wrap="square" rtlCol="0">
            <a:spAutoFit/>
          </a:bodyPr>
          <a:lstStyle/>
          <a:p>
            <a:endParaRPr lang="en-US" dirty="0"/>
          </a:p>
        </p:txBody>
      </p:sp>
      <p:sp>
        <p:nvSpPr>
          <p:cNvPr id="11" name="Rectangle 10"/>
          <p:cNvSpPr/>
          <p:nvPr/>
        </p:nvSpPr>
        <p:spPr>
          <a:xfrm>
            <a:off x="111042" y="101012"/>
            <a:ext cx="8615456" cy="523220"/>
          </a:xfrm>
          <a:prstGeom prst="rect">
            <a:avLst/>
          </a:prstGeom>
        </p:spPr>
        <p:txBody>
          <a:bodyPr wrap="square">
            <a:spAutoFit/>
          </a:bodyPr>
          <a:lstStyle/>
          <a:p>
            <a:r>
              <a:rPr lang="en-US" sz="2800" dirty="0" smtClean="0">
                <a:sym typeface="Wingdings"/>
              </a:rPr>
              <a:t>Outcome of Workshop </a:t>
            </a:r>
          </a:p>
        </p:txBody>
      </p:sp>
      <p:sp>
        <p:nvSpPr>
          <p:cNvPr id="15" name="Rectangle 14"/>
          <p:cNvSpPr/>
          <p:nvPr/>
        </p:nvSpPr>
        <p:spPr>
          <a:xfrm>
            <a:off x="111042" y="860864"/>
            <a:ext cx="8767856" cy="4801314"/>
          </a:xfrm>
          <a:prstGeom prst="rect">
            <a:avLst/>
          </a:prstGeom>
        </p:spPr>
        <p:txBody>
          <a:bodyPr wrap="square">
            <a:spAutoFit/>
          </a:bodyPr>
          <a:lstStyle/>
          <a:p>
            <a:endParaRPr lang="en-US" sz="2400" b="1" dirty="0"/>
          </a:p>
          <a:p>
            <a:pPr marL="342900" indent="-342900">
              <a:buFont typeface="Arial"/>
              <a:buChar char="•"/>
            </a:pPr>
            <a:r>
              <a:rPr lang="en-US" sz="2400" dirty="0" smtClean="0"/>
              <a:t>List of essential variables to be measured</a:t>
            </a:r>
          </a:p>
          <a:p>
            <a:pPr marL="342900" indent="-342900">
              <a:buFont typeface="Arial"/>
              <a:buChar char="•"/>
            </a:pPr>
            <a:endParaRPr lang="en-US" sz="2400" dirty="0" smtClean="0"/>
          </a:p>
          <a:p>
            <a:pPr marL="342900" indent="-342900">
              <a:buFont typeface="Arial"/>
              <a:buChar char="•"/>
            </a:pPr>
            <a:r>
              <a:rPr lang="en-US" sz="2400" dirty="0" smtClean="0"/>
              <a:t>Prioritized list of sites to </a:t>
            </a:r>
            <a:r>
              <a:rPr lang="en-US" sz="2400" dirty="0"/>
              <a:t>cover a variety of glacier/fjord </a:t>
            </a:r>
            <a:r>
              <a:rPr lang="en-US" sz="2400" dirty="0" smtClean="0"/>
              <a:t>parameters, ocean and atmospheric sectors</a:t>
            </a:r>
            <a:endParaRPr lang="en-US" sz="2400" dirty="0"/>
          </a:p>
          <a:p>
            <a:endParaRPr lang="en-US" sz="2400" dirty="0"/>
          </a:p>
          <a:p>
            <a:pPr marL="342900" indent="-342900">
              <a:buFont typeface="Arial"/>
              <a:buChar char="•"/>
            </a:pPr>
            <a:r>
              <a:rPr lang="en-US" sz="2400" dirty="0" smtClean="0"/>
              <a:t>Integration with existing networks</a:t>
            </a:r>
          </a:p>
          <a:p>
            <a:pPr marL="342900" indent="-342900">
              <a:buFont typeface="Arial"/>
              <a:buChar char="•"/>
            </a:pPr>
            <a:endParaRPr lang="en-US" sz="2400" dirty="0" smtClean="0"/>
          </a:p>
          <a:p>
            <a:pPr marL="342900" indent="-342900">
              <a:buFont typeface="Arial"/>
              <a:buChar char="•"/>
            </a:pPr>
            <a:r>
              <a:rPr lang="en-US" sz="2400" dirty="0" smtClean="0"/>
              <a:t>Cost </a:t>
            </a:r>
            <a:r>
              <a:rPr lang="en-US" sz="2400" dirty="0" err="1" smtClean="0"/>
              <a:t>assesment</a:t>
            </a:r>
            <a:endParaRPr lang="en-US" sz="2400" dirty="0"/>
          </a:p>
          <a:p>
            <a:pPr marL="342900" indent="-342900">
              <a:buFont typeface="Arial"/>
              <a:buChar char="•"/>
            </a:pPr>
            <a:endParaRPr lang="en-US" sz="2400" dirty="0" smtClean="0"/>
          </a:p>
          <a:p>
            <a:pPr marL="342900" indent="-342900">
              <a:buFont typeface="Arial"/>
              <a:buChar char="•"/>
            </a:pPr>
            <a:r>
              <a:rPr lang="en-US" sz="2400" dirty="0" smtClean="0"/>
              <a:t>Identified international partnerships with shared data policies, uniform quality control protocols, minimum set of measurements. </a:t>
            </a:r>
            <a:endParaRPr lang="en-US" sz="2400" b="1" dirty="0"/>
          </a:p>
          <a:p>
            <a:endParaRPr lang="en-US" dirty="0" smtClean="0"/>
          </a:p>
        </p:txBody>
      </p:sp>
    </p:spTree>
    <p:extLst>
      <p:ext uri="{BB962C8B-B14F-4D97-AF65-F5344CB8AC3E}">
        <p14:creationId xmlns:p14="http://schemas.microsoft.com/office/powerpoint/2010/main" val="353964911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419"/>
            <a:ext cx="8229600" cy="396180"/>
          </a:xfrm>
        </p:spPr>
        <p:txBody>
          <a:bodyPr>
            <a:normAutofit fontScale="90000"/>
          </a:bodyPr>
          <a:lstStyle/>
          <a:p>
            <a:r>
              <a:rPr lang="en-US" dirty="0" smtClean="0"/>
              <a:t>Workshop Format</a:t>
            </a:r>
            <a:endParaRPr lang="en-US" dirty="0"/>
          </a:p>
        </p:txBody>
      </p:sp>
      <p:sp>
        <p:nvSpPr>
          <p:cNvPr id="3" name="Content Placeholder 2"/>
          <p:cNvSpPr>
            <a:spLocks noGrp="1"/>
          </p:cNvSpPr>
          <p:nvPr>
            <p:ph idx="1"/>
          </p:nvPr>
        </p:nvSpPr>
        <p:spPr>
          <a:xfrm>
            <a:off x="259373" y="903370"/>
            <a:ext cx="8427427" cy="5222794"/>
          </a:xfrm>
        </p:spPr>
        <p:txBody>
          <a:bodyPr/>
          <a:lstStyle/>
          <a:p>
            <a:pPr marL="0" indent="0">
              <a:buNone/>
            </a:pPr>
            <a:r>
              <a:rPr lang="en-US" sz="2400" b="1" dirty="0" smtClean="0"/>
              <a:t>Background</a:t>
            </a:r>
          </a:p>
          <a:p>
            <a:pPr marL="514350" indent="-514350">
              <a:buAutoNum type="arabicParenR"/>
            </a:pPr>
            <a:r>
              <a:rPr lang="en-US" sz="2400" b="1" dirty="0" smtClean="0"/>
              <a:t>Why an observing system ? </a:t>
            </a:r>
            <a:r>
              <a:rPr lang="en-US" sz="2400" dirty="0" smtClean="0"/>
              <a:t>(ocean forcing glacier, glaciers forcing ocean, impact on ecosystems, ice and ocean modeling needs)</a:t>
            </a:r>
          </a:p>
          <a:p>
            <a:pPr marL="514350" indent="-514350">
              <a:buAutoNum type="arabicParenR"/>
            </a:pPr>
            <a:r>
              <a:rPr lang="en-US" sz="2400" b="1" dirty="0" smtClean="0"/>
              <a:t>What have we learned ? </a:t>
            </a:r>
            <a:r>
              <a:rPr lang="en-US" sz="2400" dirty="0" smtClean="0"/>
              <a:t>(Review of 12 glacier/fjord projects)</a:t>
            </a:r>
          </a:p>
          <a:p>
            <a:pPr marL="514350" indent="-514350">
              <a:buAutoNum type="arabicParenR"/>
            </a:pPr>
            <a:r>
              <a:rPr lang="en-US" sz="2400" b="1" dirty="0" smtClean="0"/>
              <a:t>What measurements are already in place ? </a:t>
            </a:r>
            <a:r>
              <a:rPr lang="en-US" sz="2400" dirty="0" smtClean="0"/>
              <a:t>(in situ, remote sensing, mixed)</a:t>
            </a:r>
          </a:p>
          <a:p>
            <a:pPr marL="514350" indent="-514350">
              <a:buAutoNum type="arabicParenR"/>
            </a:pPr>
            <a:r>
              <a:rPr lang="en-US" sz="2400" b="1" dirty="0" smtClean="0"/>
              <a:t>Measurement Techniques </a:t>
            </a:r>
            <a:r>
              <a:rPr lang="en-US" sz="2400" dirty="0" smtClean="0"/>
              <a:t>(Review of ocean, ice, atmospheric instrumentation, costs and feasibility)</a:t>
            </a:r>
          </a:p>
          <a:p>
            <a:pPr marL="514350" indent="-514350">
              <a:buAutoNum type="arabicParenR"/>
            </a:pPr>
            <a:endParaRPr lang="en-US" dirty="0"/>
          </a:p>
        </p:txBody>
      </p:sp>
    </p:spTree>
    <p:extLst>
      <p:ext uri="{BB962C8B-B14F-4D97-AF65-F5344CB8AC3E}">
        <p14:creationId xmlns:p14="http://schemas.microsoft.com/office/powerpoint/2010/main" val="38872695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tworks.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43137" y="0"/>
            <a:ext cx="4698000" cy="6264000"/>
          </a:xfrm>
          <a:prstGeom prst="rect">
            <a:avLst/>
          </a:prstGeom>
        </p:spPr>
      </p:pic>
      <p:sp>
        <p:nvSpPr>
          <p:cNvPr id="5" name="TextBox 4"/>
          <p:cNvSpPr txBox="1"/>
          <p:nvPr/>
        </p:nvSpPr>
        <p:spPr>
          <a:xfrm>
            <a:off x="254000" y="414421"/>
            <a:ext cx="2956426" cy="1077218"/>
          </a:xfrm>
          <a:prstGeom prst="rect">
            <a:avLst/>
          </a:prstGeom>
          <a:noFill/>
        </p:spPr>
        <p:txBody>
          <a:bodyPr wrap="square" rtlCol="0">
            <a:spAutoFit/>
          </a:bodyPr>
          <a:lstStyle/>
          <a:p>
            <a:r>
              <a:rPr lang="en-US" sz="3200" dirty="0" smtClean="0"/>
              <a:t>Existing networks</a:t>
            </a:r>
            <a:endParaRPr lang="en-US" sz="3200" dirty="0"/>
          </a:p>
        </p:txBody>
      </p:sp>
    </p:spTree>
    <p:extLst>
      <p:ext uri="{BB962C8B-B14F-4D97-AF65-F5344CB8AC3E}">
        <p14:creationId xmlns:p14="http://schemas.microsoft.com/office/powerpoint/2010/main" val="12934710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419"/>
            <a:ext cx="8229600" cy="396180"/>
          </a:xfrm>
        </p:spPr>
        <p:txBody>
          <a:bodyPr>
            <a:normAutofit fontScale="90000"/>
          </a:bodyPr>
          <a:lstStyle/>
          <a:p>
            <a:r>
              <a:rPr lang="en-US" dirty="0" smtClean="0"/>
              <a:t>Workshop Format</a:t>
            </a:r>
            <a:endParaRPr lang="en-US" dirty="0"/>
          </a:p>
        </p:txBody>
      </p:sp>
      <p:sp>
        <p:nvSpPr>
          <p:cNvPr id="3" name="Content Placeholder 2"/>
          <p:cNvSpPr>
            <a:spLocks noGrp="1"/>
          </p:cNvSpPr>
          <p:nvPr>
            <p:ph idx="1"/>
          </p:nvPr>
        </p:nvSpPr>
        <p:spPr>
          <a:xfrm>
            <a:off x="259373" y="903370"/>
            <a:ext cx="8427427" cy="5222794"/>
          </a:xfrm>
        </p:spPr>
        <p:txBody>
          <a:bodyPr/>
          <a:lstStyle/>
          <a:p>
            <a:pPr marL="0" indent="0">
              <a:buNone/>
            </a:pPr>
            <a:r>
              <a:rPr lang="en-US" sz="2400" b="1" dirty="0" smtClean="0"/>
              <a:t>Discussion</a:t>
            </a:r>
          </a:p>
          <a:p>
            <a:pPr marL="0" indent="0">
              <a:buNone/>
            </a:pPr>
            <a:endParaRPr lang="en-US" sz="2400" dirty="0"/>
          </a:p>
          <a:p>
            <a:pPr marL="0" indent="0">
              <a:buNone/>
            </a:pPr>
            <a:r>
              <a:rPr lang="en-US" sz="2400" i="1" dirty="0" smtClean="0"/>
              <a:t>Brainstorming within three groups addressing:</a:t>
            </a:r>
          </a:p>
          <a:p>
            <a:r>
              <a:rPr lang="en-US" sz="2400" dirty="0" smtClean="0"/>
              <a:t>What are the essential measurements (frequency, resolution)</a:t>
            </a:r>
          </a:p>
          <a:p>
            <a:r>
              <a:rPr lang="en-US" sz="2400" dirty="0" smtClean="0"/>
              <a:t>What is already in place and can be synthesized easily?</a:t>
            </a:r>
          </a:p>
          <a:p>
            <a:r>
              <a:rPr lang="en-US" sz="2400" dirty="0" smtClean="0"/>
              <a:t>Which sites and how many ? </a:t>
            </a:r>
          </a:p>
          <a:p>
            <a:r>
              <a:rPr lang="en-US" sz="2400" dirty="0" smtClean="0"/>
              <a:t>Instrumentation and costs</a:t>
            </a:r>
          </a:p>
          <a:p>
            <a:r>
              <a:rPr lang="en-US" sz="2400" dirty="0" smtClean="0"/>
              <a:t>Strategy for coordination, data policies and quality control</a:t>
            </a:r>
          </a:p>
          <a:p>
            <a:pPr marL="0" indent="0">
              <a:buNone/>
            </a:pPr>
            <a:endParaRPr lang="en-US" sz="2400" dirty="0"/>
          </a:p>
          <a:p>
            <a:pPr marL="0" indent="0">
              <a:buNone/>
            </a:pPr>
            <a:r>
              <a:rPr lang="en-US" sz="2400" dirty="0" smtClean="0"/>
              <a:t>Final Group Discussion for synthesis</a:t>
            </a:r>
          </a:p>
          <a:p>
            <a:pPr marL="0" indent="0">
              <a:buNone/>
            </a:pPr>
            <a:endParaRPr lang="en-US" sz="2400" b="1" dirty="0" smtClean="0"/>
          </a:p>
          <a:p>
            <a:pPr marL="0" indent="0">
              <a:buNone/>
            </a:pPr>
            <a:endParaRPr lang="en-US" sz="2400" b="1" dirty="0" smtClean="0"/>
          </a:p>
        </p:txBody>
      </p:sp>
    </p:spTree>
    <p:extLst>
      <p:ext uri="{BB962C8B-B14F-4D97-AF65-F5344CB8AC3E}">
        <p14:creationId xmlns:p14="http://schemas.microsoft.com/office/powerpoint/2010/main" val="211765203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498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7305673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99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4458678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2177572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419"/>
            <a:ext cx="8229600" cy="396180"/>
          </a:xfrm>
        </p:spPr>
        <p:txBody>
          <a:bodyPr>
            <a:normAutofit fontScale="90000"/>
          </a:bodyPr>
          <a:lstStyle/>
          <a:p>
            <a:r>
              <a:rPr lang="en-US" dirty="0" smtClean="0"/>
              <a:t>Preliminary Workshop Results</a:t>
            </a:r>
            <a:endParaRPr lang="en-US" dirty="0"/>
          </a:p>
        </p:txBody>
      </p:sp>
      <p:sp>
        <p:nvSpPr>
          <p:cNvPr id="3" name="Content Placeholder 2"/>
          <p:cNvSpPr>
            <a:spLocks noGrp="1"/>
          </p:cNvSpPr>
          <p:nvPr>
            <p:ph idx="1"/>
          </p:nvPr>
        </p:nvSpPr>
        <p:spPr>
          <a:xfrm>
            <a:off x="259373" y="903370"/>
            <a:ext cx="8427427" cy="5222794"/>
          </a:xfrm>
        </p:spPr>
        <p:txBody>
          <a:bodyPr>
            <a:normAutofit fontScale="70000" lnSpcReduction="20000"/>
          </a:bodyPr>
          <a:lstStyle/>
          <a:p>
            <a:r>
              <a:rPr lang="en-US" sz="2400" b="1" dirty="0" smtClean="0"/>
              <a:t>Essential measurements </a:t>
            </a:r>
          </a:p>
          <a:p>
            <a:pPr marL="0" indent="0">
              <a:buNone/>
            </a:pPr>
            <a:r>
              <a:rPr lang="en-US" sz="2400" u="sng" dirty="0"/>
              <a:t>Ocean</a:t>
            </a:r>
            <a:r>
              <a:rPr lang="en-US" sz="2400" dirty="0"/>
              <a:t>: T</a:t>
            </a:r>
            <a:r>
              <a:rPr lang="en-US" sz="2400" dirty="0" smtClean="0"/>
              <a:t>emperature</a:t>
            </a:r>
            <a:r>
              <a:rPr lang="en-US" sz="2400" dirty="0"/>
              <a:t>, salinity, pressure in the fjord and nearby shelf. Bathymetry is also a needed input. </a:t>
            </a:r>
          </a:p>
          <a:p>
            <a:pPr marL="0" indent="0">
              <a:buNone/>
            </a:pPr>
            <a:r>
              <a:rPr lang="en-US" sz="2400" u="sng" dirty="0"/>
              <a:t>Ice</a:t>
            </a:r>
            <a:r>
              <a:rPr lang="en-US" sz="2400" dirty="0"/>
              <a:t>: </a:t>
            </a:r>
            <a:r>
              <a:rPr lang="en-US" sz="2400" dirty="0" smtClean="0"/>
              <a:t>Discharge runoff</a:t>
            </a:r>
            <a:r>
              <a:rPr lang="en-US" sz="2400" dirty="0"/>
              <a:t>, ice velocity, ice elevation, surface mass balance, mélange, calving and terminus position. </a:t>
            </a:r>
          </a:p>
          <a:p>
            <a:pPr marL="0" indent="0">
              <a:buNone/>
            </a:pPr>
            <a:r>
              <a:rPr lang="en-US" sz="2400" u="sng" dirty="0"/>
              <a:t>Atmosphere</a:t>
            </a:r>
            <a:r>
              <a:rPr lang="en-US" sz="2400" dirty="0"/>
              <a:t>: local winds and air temperature in the fjord, regional atmospheric forcing of the ocean and ice.</a:t>
            </a:r>
          </a:p>
          <a:p>
            <a:endParaRPr lang="en-US" sz="2400" dirty="0" smtClean="0"/>
          </a:p>
          <a:p>
            <a:r>
              <a:rPr lang="en-US" sz="2400" b="1" dirty="0" smtClean="0"/>
              <a:t>What is already in place and can be synthesized easily?</a:t>
            </a:r>
          </a:p>
          <a:p>
            <a:pPr marL="0" indent="0">
              <a:buNone/>
            </a:pPr>
            <a:r>
              <a:rPr lang="en-US" sz="2400" dirty="0" smtClean="0"/>
              <a:t>Many of the essential measurements can be derived from remote sensing products, existing atmospheric stations.</a:t>
            </a:r>
          </a:p>
          <a:p>
            <a:pPr marL="0" indent="0">
              <a:buNone/>
            </a:pPr>
            <a:r>
              <a:rPr lang="en-US" sz="2400" dirty="0" smtClean="0"/>
              <a:t>Notable exceptions are the fjord/shelf ocean measurements, fjord atmospheric conditions and high-resolution glaciological frontal parameters.</a:t>
            </a:r>
          </a:p>
          <a:p>
            <a:pPr marL="0" indent="0">
              <a:buNone/>
            </a:pPr>
            <a:endParaRPr lang="en-US" sz="2400" dirty="0" smtClean="0"/>
          </a:p>
          <a:p>
            <a:r>
              <a:rPr lang="en-US" sz="2400" dirty="0" smtClean="0"/>
              <a:t>Which sites and how many ? </a:t>
            </a:r>
          </a:p>
          <a:p>
            <a:r>
              <a:rPr lang="en-US" sz="2400" dirty="0" smtClean="0"/>
              <a:t>Instrumentation and costs</a:t>
            </a:r>
          </a:p>
          <a:p>
            <a:r>
              <a:rPr lang="en-US" sz="2400" dirty="0" smtClean="0"/>
              <a:t>Strategy for coordination, data policies and quality control</a:t>
            </a:r>
          </a:p>
          <a:p>
            <a:pPr marL="0" indent="0">
              <a:buNone/>
            </a:pPr>
            <a:endParaRPr lang="en-US" sz="2400" dirty="0"/>
          </a:p>
          <a:p>
            <a:pPr marL="0" indent="0">
              <a:buNone/>
            </a:pPr>
            <a:r>
              <a:rPr lang="en-US" sz="2400" dirty="0" smtClean="0"/>
              <a:t>Final Group Discussion for synthesis</a:t>
            </a:r>
          </a:p>
          <a:p>
            <a:pPr marL="0" indent="0">
              <a:buNone/>
            </a:pPr>
            <a:endParaRPr lang="en-US" sz="2400" b="1" dirty="0" smtClean="0"/>
          </a:p>
          <a:p>
            <a:pPr marL="0" indent="0">
              <a:buNone/>
            </a:pPr>
            <a:endParaRPr lang="en-US" sz="2400" b="1" dirty="0" smtClean="0"/>
          </a:p>
        </p:txBody>
      </p:sp>
    </p:spTree>
    <p:extLst>
      <p:ext uri="{BB962C8B-B14F-4D97-AF65-F5344CB8AC3E}">
        <p14:creationId xmlns:p14="http://schemas.microsoft.com/office/powerpoint/2010/main" val="36756830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7729" y="190814"/>
            <a:ext cx="3726027" cy="6247863"/>
          </a:xfrm>
          <a:prstGeom prst="rect">
            <a:avLst/>
          </a:prstGeom>
          <a:noFill/>
        </p:spPr>
        <p:txBody>
          <a:bodyPr wrap="square" rtlCol="0">
            <a:spAutoFit/>
          </a:bodyPr>
          <a:lstStyle/>
          <a:p>
            <a:r>
              <a:rPr lang="en-US" sz="3200" dirty="0" smtClean="0"/>
              <a:t>Site selection – </a:t>
            </a:r>
          </a:p>
          <a:p>
            <a:r>
              <a:rPr lang="en-US" sz="2400" dirty="0" smtClean="0"/>
              <a:t>many sites are already being effectively monitored (some by international partners)</a:t>
            </a:r>
          </a:p>
          <a:p>
            <a:endParaRPr lang="en-US" sz="2400" dirty="0"/>
          </a:p>
          <a:p>
            <a:r>
              <a:rPr lang="en-US" sz="2400" dirty="0" smtClean="0"/>
              <a:t>Ranking by Vote:</a:t>
            </a:r>
          </a:p>
          <a:p>
            <a:pPr marL="457200" indent="-457200">
              <a:buAutoNum type="arabicPeriod"/>
            </a:pPr>
            <a:r>
              <a:rPr lang="en-US" sz="2400" dirty="0" smtClean="0"/>
              <a:t>Helheim/Sermilik</a:t>
            </a:r>
          </a:p>
          <a:p>
            <a:pPr marL="457200" indent="-457200">
              <a:buAutoNum type="arabicPeriod"/>
            </a:pPr>
            <a:r>
              <a:rPr lang="en-US" sz="2400" dirty="0" smtClean="0"/>
              <a:t>NEGIS (79 North)</a:t>
            </a:r>
          </a:p>
          <a:p>
            <a:pPr marL="457200" indent="-457200">
              <a:buAutoNum type="arabicPeriod"/>
            </a:pPr>
            <a:r>
              <a:rPr lang="en-US" sz="2400" dirty="0" err="1" smtClean="0"/>
              <a:t>Jakobshavn</a:t>
            </a:r>
            <a:endParaRPr lang="en-US" sz="2400" dirty="0" smtClean="0"/>
          </a:p>
          <a:p>
            <a:pPr marL="457200" indent="-457200">
              <a:buAutoNum type="arabicPeriod"/>
            </a:pPr>
            <a:r>
              <a:rPr lang="en-US" sz="2400" dirty="0" err="1" smtClean="0"/>
              <a:t>Petermann</a:t>
            </a:r>
            <a:endParaRPr lang="en-US" sz="2400" dirty="0" smtClean="0"/>
          </a:p>
          <a:p>
            <a:pPr marL="457200" indent="-457200">
              <a:buAutoNum type="arabicPeriod"/>
            </a:pPr>
            <a:r>
              <a:rPr lang="en-US" sz="2400" dirty="0" err="1" smtClean="0"/>
              <a:t>Godthabsfjord</a:t>
            </a:r>
            <a:endParaRPr lang="en-US" sz="2400" dirty="0" smtClean="0"/>
          </a:p>
          <a:p>
            <a:pPr marL="457200" indent="-457200">
              <a:buAutoNum type="arabicPeriod"/>
            </a:pPr>
            <a:r>
              <a:rPr lang="en-US" sz="2400" dirty="0" smtClean="0"/>
              <a:t>Rink</a:t>
            </a:r>
          </a:p>
          <a:p>
            <a:pPr marL="457200" indent="-457200">
              <a:buAutoNum type="arabicPeriod"/>
            </a:pPr>
            <a:r>
              <a:rPr lang="en-US" sz="2400" dirty="0" err="1" smtClean="0"/>
              <a:t>Upernavik</a:t>
            </a:r>
            <a:endParaRPr lang="en-US" sz="2400" dirty="0" smtClean="0"/>
          </a:p>
          <a:p>
            <a:pPr marL="457200" indent="-457200">
              <a:buAutoNum type="arabicPeriod"/>
            </a:pPr>
            <a:r>
              <a:rPr lang="en-US" sz="2400" dirty="0" smtClean="0"/>
              <a:t>Kangerdlugssuaq</a:t>
            </a:r>
          </a:p>
          <a:p>
            <a:pPr marL="457200" indent="-457200">
              <a:buAutoNum type="arabicPeriod"/>
            </a:pPr>
            <a:r>
              <a:rPr lang="en-US" sz="2400" dirty="0" err="1" smtClean="0"/>
              <a:t>Qanaaq</a:t>
            </a:r>
            <a:r>
              <a:rPr lang="en-US" sz="2400" dirty="0" smtClean="0"/>
              <a:t> (Bowdoin)</a:t>
            </a:r>
          </a:p>
          <a:p>
            <a:endParaRPr lang="en-US" sz="3200" dirty="0"/>
          </a:p>
        </p:txBody>
      </p:sp>
      <p:pic>
        <p:nvPicPr>
          <p:cNvPr id="4" name="Picture 3" descr="IMG_4987.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70621" y="254000"/>
            <a:ext cx="4530558" cy="6216316"/>
          </a:xfrm>
          <a:prstGeom prst="rect">
            <a:avLst/>
          </a:prstGeom>
        </p:spPr>
      </p:pic>
    </p:spTree>
    <p:extLst>
      <p:ext uri="{BB962C8B-B14F-4D97-AF65-F5344CB8AC3E}">
        <p14:creationId xmlns:p14="http://schemas.microsoft.com/office/powerpoint/2010/main" val="394824389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05125"/>
          </a:xfrm>
        </p:spPr>
        <p:txBody>
          <a:bodyPr>
            <a:normAutofit fontScale="90000"/>
          </a:bodyPr>
          <a:lstStyle/>
          <a:p>
            <a:r>
              <a:rPr lang="en-US" dirty="0" smtClean="0"/>
              <a:t>Instrumentation</a:t>
            </a:r>
            <a:endParaRPr lang="en-US" dirty="0"/>
          </a:p>
        </p:txBody>
      </p:sp>
      <p:sp>
        <p:nvSpPr>
          <p:cNvPr id="3" name="Content Placeholder 2"/>
          <p:cNvSpPr>
            <a:spLocks noGrp="1"/>
          </p:cNvSpPr>
          <p:nvPr>
            <p:ph idx="1"/>
          </p:nvPr>
        </p:nvSpPr>
        <p:spPr>
          <a:xfrm>
            <a:off x="564526" y="1117211"/>
            <a:ext cx="8229600" cy="4525963"/>
          </a:xfrm>
        </p:spPr>
        <p:txBody>
          <a:bodyPr>
            <a:normAutofit fontScale="85000" lnSpcReduction="20000"/>
          </a:bodyPr>
          <a:lstStyle/>
          <a:p>
            <a:r>
              <a:rPr lang="en-US" b="1" dirty="0"/>
              <a:t>Ocean</a:t>
            </a:r>
            <a:r>
              <a:rPr lang="en-US" dirty="0"/>
              <a:t>: </a:t>
            </a:r>
            <a:r>
              <a:rPr lang="en-US" dirty="0" smtClean="0"/>
              <a:t>Moorings </a:t>
            </a:r>
            <a:r>
              <a:rPr lang="en-US" dirty="0"/>
              <a:t>($100-200 k</a:t>
            </a:r>
            <a:r>
              <a:rPr lang="en-US" dirty="0" smtClean="0"/>
              <a:t>); Pressure</a:t>
            </a:r>
            <a:r>
              <a:rPr lang="en-US" dirty="0"/>
              <a:t>-inverted </a:t>
            </a:r>
            <a:r>
              <a:rPr lang="en-US" dirty="0" err="1"/>
              <a:t>echosounders</a:t>
            </a:r>
            <a:r>
              <a:rPr lang="en-US" dirty="0"/>
              <a:t> (PIES, $35 k</a:t>
            </a:r>
            <a:r>
              <a:rPr lang="en-US" dirty="0" smtClean="0"/>
              <a:t>); Tagged Seals  (for </a:t>
            </a:r>
            <a:r>
              <a:rPr lang="en-US" dirty="0"/>
              <a:t>some </a:t>
            </a:r>
            <a:r>
              <a:rPr lang="en-US" dirty="0" smtClean="0"/>
              <a:t>sites)</a:t>
            </a:r>
          </a:p>
          <a:p>
            <a:pPr marL="0" indent="0">
              <a:buNone/>
            </a:pPr>
            <a:r>
              <a:rPr lang="en-US" dirty="0" smtClean="0"/>
              <a:t> </a:t>
            </a:r>
            <a:endParaRPr lang="en-US" dirty="0"/>
          </a:p>
          <a:p>
            <a:r>
              <a:rPr lang="en-US" b="1" dirty="0"/>
              <a:t>Ice</a:t>
            </a:r>
            <a:r>
              <a:rPr lang="en-US" dirty="0"/>
              <a:t>: </a:t>
            </a:r>
            <a:r>
              <a:rPr lang="en-US" dirty="0" smtClean="0"/>
              <a:t>cameras </a:t>
            </a:r>
            <a:r>
              <a:rPr lang="en-US" dirty="0"/>
              <a:t>(15 min repeat interval) with infrared capability </a:t>
            </a:r>
            <a:r>
              <a:rPr lang="en-US" dirty="0" smtClean="0"/>
              <a:t>($</a:t>
            </a:r>
            <a:r>
              <a:rPr lang="en-US" dirty="0"/>
              <a:t>2-10k),  seismic (1-3) for calving and </a:t>
            </a:r>
            <a:r>
              <a:rPr lang="en-US" dirty="0" err="1"/>
              <a:t>subglacial</a:t>
            </a:r>
            <a:r>
              <a:rPr lang="en-US" dirty="0"/>
              <a:t> discharge </a:t>
            </a:r>
            <a:r>
              <a:rPr lang="en-US" dirty="0" smtClean="0"/>
              <a:t>(</a:t>
            </a:r>
            <a:r>
              <a:rPr lang="en-US" dirty="0"/>
              <a:t>$40k</a:t>
            </a:r>
            <a:r>
              <a:rPr lang="en-US" dirty="0" smtClean="0"/>
              <a:t>), </a:t>
            </a:r>
            <a:r>
              <a:rPr lang="en-US" dirty="0"/>
              <a:t>GPS </a:t>
            </a:r>
            <a:r>
              <a:rPr lang="en-US" dirty="0" smtClean="0"/>
              <a:t>($</a:t>
            </a:r>
            <a:r>
              <a:rPr lang="en-US" dirty="0"/>
              <a:t>5k), Phase-sensitive radio echo sounding (</a:t>
            </a:r>
            <a:r>
              <a:rPr lang="en-US" dirty="0" err="1"/>
              <a:t>pRES</a:t>
            </a:r>
            <a:r>
              <a:rPr lang="en-US" dirty="0"/>
              <a:t>) </a:t>
            </a:r>
            <a:r>
              <a:rPr lang="en-US" dirty="0" smtClean="0"/>
              <a:t>($</a:t>
            </a:r>
            <a:r>
              <a:rPr lang="en-US" dirty="0"/>
              <a:t>10k).</a:t>
            </a:r>
          </a:p>
          <a:p>
            <a:pPr marL="0" indent="0">
              <a:buNone/>
            </a:pPr>
            <a:endParaRPr lang="en-US" dirty="0"/>
          </a:p>
          <a:p>
            <a:r>
              <a:rPr lang="en-US" b="1" dirty="0"/>
              <a:t>Atmosphere:</a:t>
            </a:r>
            <a:r>
              <a:rPr lang="en-US" dirty="0"/>
              <a:t> Automated Weather Station (AWS, $20k) – 3 potentially one the ice (~1000m), at the terminus and at the fjord mouth. </a:t>
            </a:r>
          </a:p>
          <a:p>
            <a:endParaRPr lang="en-US" dirty="0"/>
          </a:p>
        </p:txBody>
      </p:sp>
    </p:spTree>
    <p:extLst>
      <p:ext uri="{BB962C8B-B14F-4D97-AF65-F5344CB8AC3E}">
        <p14:creationId xmlns:p14="http://schemas.microsoft.com/office/powerpoint/2010/main" val="268102426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142748" y="0"/>
            <a:ext cx="4019804" cy="1854200"/>
          </a:xfrm>
        </p:spPr>
        <p:txBody>
          <a:bodyPr>
            <a:noAutofit/>
          </a:bodyPr>
          <a:lstStyle/>
          <a:p>
            <a:r>
              <a:rPr lang="en-US" sz="2900" dirty="0" smtClean="0">
                <a:solidFill>
                  <a:schemeClr val="accent3"/>
                </a:solidFill>
                <a:latin typeface="Candara"/>
                <a:cs typeface="Candara"/>
              </a:rPr>
              <a:t>Consequences: </a:t>
            </a:r>
            <a:br>
              <a:rPr lang="en-US" sz="2900" dirty="0" smtClean="0">
                <a:solidFill>
                  <a:schemeClr val="accent3"/>
                </a:solidFill>
                <a:latin typeface="Candara"/>
                <a:cs typeface="Candara"/>
              </a:rPr>
            </a:br>
            <a:r>
              <a:rPr lang="en-US" sz="2900" dirty="0" smtClean="0">
                <a:solidFill>
                  <a:schemeClr val="accent3"/>
                </a:solidFill>
                <a:latin typeface="Candara"/>
                <a:cs typeface="Candara"/>
              </a:rPr>
              <a:t>#1 Sea Level Rise</a:t>
            </a:r>
            <a:br>
              <a:rPr lang="en-US" sz="2900" dirty="0" smtClean="0">
                <a:solidFill>
                  <a:schemeClr val="accent3"/>
                </a:solidFill>
                <a:latin typeface="Candara"/>
                <a:cs typeface="Candara"/>
              </a:rPr>
            </a:br>
            <a:r>
              <a:rPr lang="en-US" sz="2900" dirty="0" smtClean="0">
                <a:solidFill>
                  <a:schemeClr val="accent3"/>
                </a:solidFill>
                <a:latin typeface="Candara"/>
                <a:cs typeface="Candara"/>
              </a:rPr>
              <a:t/>
            </a:r>
            <a:br>
              <a:rPr lang="en-US" sz="2900" dirty="0" smtClean="0">
                <a:solidFill>
                  <a:schemeClr val="accent3"/>
                </a:solidFill>
                <a:latin typeface="Candara"/>
                <a:cs typeface="Candara"/>
              </a:rPr>
            </a:br>
            <a:r>
              <a:rPr lang="en-US" sz="2900" dirty="0" smtClean="0">
                <a:solidFill>
                  <a:schemeClr val="accent3"/>
                </a:solidFill>
                <a:latin typeface="Candara"/>
                <a:cs typeface="Candara"/>
              </a:rPr>
              <a:t>Greenland ~1/4 SLR</a:t>
            </a:r>
            <a:endParaRPr lang="en-US" sz="2900" dirty="0">
              <a:solidFill>
                <a:schemeClr val="accent3"/>
              </a:solidFill>
              <a:latin typeface="Candara"/>
              <a:cs typeface="Candara"/>
            </a:endParaRPr>
          </a:p>
        </p:txBody>
      </p:sp>
      <p:pic>
        <p:nvPicPr>
          <p:cNvPr id="4" name="Picture 3"/>
          <p:cNvPicPr>
            <a:picLocks noChangeAspect="1"/>
          </p:cNvPicPr>
          <p:nvPr/>
        </p:nvPicPr>
        <p:blipFill>
          <a:blip r:embed="rId2"/>
          <a:stretch>
            <a:fillRect/>
          </a:stretch>
        </p:blipFill>
        <p:spPr>
          <a:xfrm>
            <a:off x="142748" y="1960069"/>
            <a:ext cx="4162552" cy="3961014"/>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62552" y="127327"/>
            <a:ext cx="4973216" cy="5004540"/>
          </a:xfrm>
          <a:prstGeom prst="rect">
            <a:avLst/>
          </a:prstGeom>
        </p:spPr>
      </p:pic>
      <p:cxnSp>
        <p:nvCxnSpPr>
          <p:cNvPr id="8" name="Straight Connector 7"/>
          <p:cNvCxnSpPr/>
          <p:nvPr/>
        </p:nvCxnSpPr>
        <p:spPr>
          <a:xfrm flipV="1">
            <a:off x="736600" y="4927600"/>
            <a:ext cx="8399168" cy="127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20530" y="6326451"/>
            <a:ext cx="5519870" cy="369332"/>
          </a:xfrm>
          <a:prstGeom prst="rect">
            <a:avLst/>
          </a:prstGeom>
          <a:noFill/>
        </p:spPr>
        <p:txBody>
          <a:bodyPr wrap="square" rtlCol="0">
            <a:spAutoFit/>
          </a:bodyPr>
          <a:lstStyle/>
          <a:p>
            <a:r>
              <a:rPr lang="en-US" i="1" dirty="0" smtClean="0">
                <a:solidFill>
                  <a:schemeClr val="bg1"/>
                </a:solidFill>
                <a:latin typeface="Candara"/>
                <a:cs typeface="Candara"/>
              </a:rPr>
              <a:t>Shepherd et al. 2012; IPCC 2013; Scientific American, 2013</a:t>
            </a:r>
            <a:endParaRPr lang="en-US" i="1" dirty="0">
              <a:solidFill>
                <a:schemeClr val="bg1"/>
              </a:solidFill>
              <a:latin typeface="Candara"/>
              <a:cs typeface="Candara"/>
            </a:endParaRPr>
          </a:p>
        </p:txBody>
      </p:sp>
    </p:spTree>
    <p:extLst>
      <p:ext uri="{BB962C8B-B14F-4D97-AF65-F5344CB8AC3E}">
        <p14:creationId xmlns:p14="http://schemas.microsoft.com/office/powerpoint/2010/main" val="2471135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MIGOS-II_EAGER_diagtex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919" y="588981"/>
            <a:ext cx="4114800" cy="5711452"/>
          </a:xfrm>
          <a:prstGeom prst="rect">
            <a:avLst/>
          </a:prstGeom>
        </p:spPr>
      </p:pic>
      <p:pic>
        <p:nvPicPr>
          <p:cNvPr id="5" name="Picture 4" descr="AMIGOS-II_EAGER_diag-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4468" y="416955"/>
            <a:ext cx="4114800" cy="6003224"/>
          </a:xfrm>
          <a:prstGeom prst="rect">
            <a:avLst/>
          </a:prstGeom>
        </p:spPr>
      </p:pic>
    </p:spTree>
    <p:extLst>
      <p:ext uri="{BB962C8B-B14F-4D97-AF65-F5344CB8AC3E}">
        <p14:creationId xmlns:p14="http://schemas.microsoft.com/office/powerpoint/2010/main" val="2164424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7675"/>
          </a:xfrm>
        </p:spPr>
        <p:txBody>
          <a:bodyPr>
            <a:normAutofit fontScale="90000"/>
          </a:bodyPr>
          <a:lstStyle/>
          <a:p>
            <a:r>
              <a:rPr lang="en-US" dirty="0" smtClean="0"/>
              <a:t>What’s Next:</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Final Report (coming soon)</a:t>
            </a:r>
          </a:p>
          <a:p>
            <a:pPr marL="0" indent="0">
              <a:buNone/>
            </a:pPr>
            <a:r>
              <a:rPr lang="en-US" dirty="0" smtClean="0"/>
              <a:t>Preliminary report submitted as white paper for Arctic Observing Summit</a:t>
            </a:r>
          </a:p>
          <a:p>
            <a:pPr marL="0" indent="0">
              <a:buNone/>
            </a:pPr>
            <a:endParaRPr lang="en-US" dirty="0"/>
          </a:p>
          <a:p>
            <a:r>
              <a:rPr lang="en-US" b="1" dirty="0" smtClean="0"/>
              <a:t>Implementation Discussions</a:t>
            </a:r>
          </a:p>
          <a:p>
            <a:pPr marL="514350" indent="-514350">
              <a:buFont typeface="+mj-lt"/>
              <a:buAutoNum type="arabicPeriod"/>
            </a:pPr>
            <a:r>
              <a:rPr lang="en-US" dirty="0" smtClean="0"/>
              <a:t>How to turn existing projects at sites into </a:t>
            </a:r>
            <a:r>
              <a:rPr lang="en-US" dirty="0" err="1" smtClean="0"/>
              <a:t>GriOOS</a:t>
            </a:r>
            <a:r>
              <a:rPr lang="en-US" dirty="0" smtClean="0"/>
              <a:t> nodes</a:t>
            </a:r>
          </a:p>
          <a:p>
            <a:pPr marL="514350" indent="-514350">
              <a:buFont typeface="+mj-lt"/>
              <a:buAutoNum type="arabicPeriod"/>
            </a:pPr>
            <a:r>
              <a:rPr lang="en-US" dirty="0" smtClean="0"/>
              <a:t>How to establish new nodes</a:t>
            </a:r>
          </a:p>
          <a:p>
            <a:pPr marL="514350" indent="-514350">
              <a:buFont typeface="+mj-lt"/>
              <a:buAutoNum type="arabicPeriod"/>
            </a:pPr>
            <a:r>
              <a:rPr lang="en-US" dirty="0" smtClean="0"/>
              <a:t>Centralized Data repository (facilitated by GRISO RCN)</a:t>
            </a:r>
          </a:p>
          <a:p>
            <a:endParaRPr lang="en-US" dirty="0"/>
          </a:p>
          <a:p>
            <a:endParaRPr lang="en-US" dirty="0"/>
          </a:p>
        </p:txBody>
      </p:sp>
    </p:spTree>
    <p:extLst>
      <p:ext uri="{BB962C8B-B14F-4D97-AF65-F5344CB8AC3E}">
        <p14:creationId xmlns:p14="http://schemas.microsoft.com/office/powerpoint/2010/main" val="146299377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4025900" y="2108200"/>
            <a:ext cx="4533900" cy="369332"/>
          </a:xfrm>
          <a:prstGeom prst="rect">
            <a:avLst/>
          </a:prstGeom>
          <a:noFill/>
        </p:spPr>
        <p:txBody>
          <a:bodyPr wrap="square" rtlCol="0">
            <a:spAutoFit/>
          </a:bodyPr>
          <a:lstStyle/>
          <a:p>
            <a:endParaRPr lang="en-US" dirty="0"/>
          </a:p>
        </p:txBody>
      </p:sp>
      <p:sp>
        <p:nvSpPr>
          <p:cNvPr id="6" name="Rectangle 5"/>
          <p:cNvSpPr/>
          <p:nvPr/>
        </p:nvSpPr>
        <p:spPr>
          <a:xfrm>
            <a:off x="377371" y="169610"/>
            <a:ext cx="8395609" cy="6540253"/>
          </a:xfrm>
          <a:prstGeom prst="rect">
            <a:avLst/>
          </a:prstGeom>
        </p:spPr>
        <p:txBody>
          <a:bodyPr wrap="square">
            <a:spAutoFit/>
          </a:bodyPr>
          <a:lstStyle/>
          <a:p>
            <a:pPr lvl="0"/>
            <a:r>
              <a:rPr lang="en-US" sz="2800" b="1" dirty="0" smtClean="0">
                <a:solidFill>
                  <a:srgbClr val="FFFFFF"/>
                </a:solidFill>
              </a:rPr>
              <a:t>Planned Activities Year 2</a:t>
            </a:r>
          </a:p>
          <a:p>
            <a:pPr lvl="0"/>
            <a:endParaRPr lang="en-US" sz="2300" b="1" dirty="0">
              <a:solidFill>
                <a:srgbClr val="FFFFFF"/>
              </a:solidFill>
            </a:endParaRPr>
          </a:p>
          <a:p>
            <a:pPr marL="514350" lvl="0" indent="-514350">
              <a:buAutoNum type="arabicPeriod"/>
            </a:pPr>
            <a:r>
              <a:rPr lang="en-US" sz="2300" b="1" dirty="0" smtClean="0">
                <a:solidFill>
                  <a:srgbClr val="FFFFFF"/>
                </a:solidFill>
              </a:rPr>
              <a:t>Workshop and Workshop Report </a:t>
            </a:r>
          </a:p>
          <a:p>
            <a:pPr lvl="0"/>
            <a:r>
              <a:rPr lang="en-US" sz="2300" dirty="0" smtClean="0">
                <a:solidFill>
                  <a:srgbClr val="FFFFFF"/>
                </a:solidFill>
              </a:rPr>
              <a:t>Drafted in early winter, circulated for community feedback and publication ~ Spring 2016</a:t>
            </a:r>
          </a:p>
          <a:p>
            <a:pPr lvl="0"/>
            <a:endParaRPr lang="en-US" sz="2300" b="1" dirty="0">
              <a:solidFill>
                <a:srgbClr val="FFFFFF"/>
              </a:solidFill>
            </a:endParaRPr>
          </a:p>
          <a:p>
            <a:pPr lvl="0"/>
            <a:r>
              <a:rPr lang="en-US" sz="2300" b="1" dirty="0" smtClean="0">
                <a:solidFill>
                  <a:srgbClr val="FFFFFF"/>
                </a:solidFill>
              </a:rPr>
              <a:t>2. Follow up on report</a:t>
            </a:r>
          </a:p>
          <a:p>
            <a:pPr marL="457200" lvl="0" indent="-457200">
              <a:buFontTx/>
              <a:buChar char="-"/>
            </a:pPr>
            <a:r>
              <a:rPr lang="en-US" sz="2300" dirty="0" smtClean="0">
                <a:solidFill>
                  <a:srgbClr val="FFFFFF"/>
                </a:solidFill>
              </a:rPr>
              <a:t>National/International Funding Agencies</a:t>
            </a:r>
          </a:p>
          <a:p>
            <a:pPr marL="457200" lvl="0" indent="-457200">
              <a:buFontTx/>
              <a:buChar char="-"/>
            </a:pPr>
            <a:r>
              <a:rPr lang="en-US" sz="2300" dirty="0" smtClean="0">
                <a:solidFill>
                  <a:srgbClr val="FFFFFF"/>
                </a:solidFill>
              </a:rPr>
              <a:t>Coordination with existing networks </a:t>
            </a:r>
            <a:endParaRPr lang="en-US" sz="2300" dirty="0" smtClean="0">
              <a:solidFill>
                <a:srgbClr val="FFFFFF"/>
              </a:solidFill>
            </a:endParaRPr>
          </a:p>
          <a:p>
            <a:pPr lvl="0"/>
            <a:endParaRPr lang="en-US" sz="2300" dirty="0" smtClean="0">
              <a:solidFill>
                <a:srgbClr val="FFFFFF"/>
              </a:solidFill>
            </a:endParaRPr>
          </a:p>
          <a:p>
            <a:pPr lvl="0"/>
            <a:r>
              <a:rPr lang="en-US" sz="2300" b="1" dirty="0" smtClean="0">
                <a:solidFill>
                  <a:srgbClr val="FFFFFF"/>
                </a:solidFill>
              </a:rPr>
              <a:t>3</a:t>
            </a:r>
            <a:r>
              <a:rPr lang="en-US" sz="2300" b="1" dirty="0" smtClean="0">
                <a:solidFill>
                  <a:srgbClr val="FFFFFF"/>
                </a:solidFill>
              </a:rPr>
              <a:t>. Arctic Stakeholders</a:t>
            </a:r>
          </a:p>
          <a:p>
            <a:pPr marL="457200" lvl="0" indent="-457200">
              <a:buFontTx/>
              <a:buChar char="-"/>
            </a:pPr>
            <a:r>
              <a:rPr lang="en-US" sz="2300" dirty="0" smtClean="0">
                <a:solidFill>
                  <a:srgbClr val="FFFFFF"/>
                </a:solidFill>
              </a:rPr>
              <a:t>Greenlandic fisheries</a:t>
            </a:r>
          </a:p>
          <a:p>
            <a:pPr marL="457200" lvl="0" indent="-457200">
              <a:buFontTx/>
              <a:buChar char="-"/>
            </a:pPr>
            <a:r>
              <a:rPr lang="en-US" sz="2300" dirty="0" smtClean="0">
                <a:solidFill>
                  <a:srgbClr val="FFFFFF"/>
                </a:solidFill>
              </a:rPr>
              <a:t>Arctic Encounters meeting, January 2016</a:t>
            </a:r>
            <a:endParaRPr lang="en-US" sz="2300" dirty="0"/>
          </a:p>
          <a:p>
            <a:pPr lvl="0"/>
            <a:endParaRPr lang="en-US" sz="2300" b="1" dirty="0" smtClean="0">
              <a:solidFill>
                <a:srgbClr val="FFFFFF"/>
              </a:solidFill>
            </a:endParaRPr>
          </a:p>
          <a:p>
            <a:pPr lvl="0"/>
            <a:r>
              <a:rPr lang="en-US" sz="2300" b="1" dirty="0" smtClean="0">
                <a:solidFill>
                  <a:srgbClr val="FFFFFF"/>
                </a:solidFill>
              </a:rPr>
              <a:t>4. Working with Modelers</a:t>
            </a:r>
          </a:p>
          <a:p>
            <a:pPr lvl="0"/>
            <a:r>
              <a:rPr lang="en-US" sz="2300" dirty="0" smtClean="0">
                <a:solidFill>
                  <a:srgbClr val="FFFFFF"/>
                </a:solidFill>
              </a:rPr>
              <a:t>-     Working with leads of ISMIP6</a:t>
            </a:r>
            <a:r>
              <a:rPr lang="en-US" sz="2300" dirty="0" smtClean="0">
                <a:solidFill>
                  <a:schemeClr val="bg1"/>
                </a:solidFill>
              </a:rPr>
              <a:t> </a:t>
            </a:r>
            <a:r>
              <a:rPr lang="en-US" sz="2300" dirty="0">
                <a:solidFill>
                  <a:schemeClr val="bg1"/>
                </a:solidFill>
              </a:rPr>
              <a:t>towards a workshop that brings together ice sheet modelers and Greenland ice/ocean experts in spring of 2017 in preparation for the ISMIP6 model runs.</a:t>
            </a:r>
            <a:r>
              <a:rPr lang="en-GB" sz="2300" dirty="0">
                <a:solidFill>
                  <a:schemeClr val="bg1"/>
                </a:solidFill>
              </a:rPr>
              <a:t> </a:t>
            </a:r>
            <a:endParaRPr lang="en-US" sz="2300" dirty="0" smtClean="0">
              <a:solidFill>
                <a:schemeClr val="bg1"/>
              </a:solidFill>
            </a:endParaRPr>
          </a:p>
        </p:txBody>
      </p:sp>
    </p:spTree>
    <p:extLst>
      <p:ext uri="{BB962C8B-B14F-4D97-AF65-F5344CB8AC3E}">
        <p14:creationId xmlns:p14="http://schemas.microsoft.com/office/powerpoint/2010/main" val="362770008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Slide Number Placeholder 1"/>
          <p:cNvSpPr>
            <a:spLocks noGrp="1"/>
          </p:cNvSpPr>
          <p:nvPr>
            <p:ph type="sldNum" sz="quarter" idx="12"/>
          </p:nvPr>
        </p:nvSpPr>
        <p:spPr/>
        <p:txBody>
          <a:bodyPr/>
          <a:lstStyle/>
          <a:p>
            <a:fld id="{8D2F6ADE-5DC0-5648-A3BB-DB5F8B46B93C}" type="slidenum">
              <a:rPr lang="en-US" smtClean="0"/>
              <a:t>23</a:t>
            </a:fld>
            <a:endParaRPr lang="en-US"/>
          </a:p>
        </p:txBody>
      </p:sp>
      <p:pic>
        <p:nvPicPr>
          <p:cNvPr id="11" name="Content Placeholder 6" descr="akorablev_2.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0999" y="911202"/>
            <a:ext cx="8509001" cy="4816498"/>
          </a:xfrm>
          <a:prstGeom prst="rect">
            <a:avLst/>
          </a:prstGeom>
        </p:spPr>
      </p:pic>
    </p:spTree>
    <p:extLst>
      <p:ext uri="{BB962C8B-B14F-4D97-AF65-F5344CB8AC3E}">
        <p14:creationId xmlns:p14="http://schemas.microsoft.com/office/powerpoint/2010/main" val="239773921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Slide Number Placeholder 1"/>
          <p:cNvSpPr>
            <a:spLocks noGrp="1"/>
          </p:cNvSpPr>
          <p:nvPr>
            <p:ph type="sldNum" sz="quarter" idx="12"/>
          </p:nvPr>
        </p:nvSpPr>
        <p:spPr/>
        <p:txBody>
          <a:bodyPr/>
          <a:lstStyle/>
          <a:p>
            <a:fld id="{8D2F6ADE-5DC0-5648-A3BB-DB5F8B46B93C}" type="slidenum">
              <a:rPr lang="en-US" smtClean="0"/>
              <a:t>3</a:t>
            </a:fld>
            <a:endParaRPr lang="en-US"/>
          </a:p>
        </p:txBody>
      </p:sp>
      <p:pic>
        <p:nvPicPr>
          <p:cNvPr id="12" name="Picture 11"/>
          <p:cNvPicPr>
            <a:picLocks noChangeAspect="1"/>
          </p:cNvPicPr>
          <p:nvPr/>
        </p:nvPicPr>
        <p:blipFill>
          <a:blip r:embed="rId2"/>
          <a:stretch>
            <a:fillRect/>
          </a:stretch>
        </p:blipFill>
        <p:spPr>
          <a:xfrm>
            <a:off x="429702" y="1628924"/>
            <a:ext cx="2961197" cy="2866036"/>
          </a:xfrm>
          <a:prstGeom prst="rect">
            <a:avLst/>
          </a:prstGeom>
        </p:spPr>
      </p:pic>
      <p:sp>
        <p:nvSpPr>
          <p:cNvPr id="14" name="TextBox 13"/>
          <p:cNvSpPr txBox="1"/>
          <p:nvPr/>
        </p:nvSpPr>
        <p:spPr>
          <a:xfrm>
            <a:off x="315402" y="697468"/>
            <a:ext cx="3596197" cy="1107996"/>
          </a:xfrm>
          <a:prstGeom prst="rect">
            <a:avLst/>
          </a:prstGeom>
          <a:noFill/>
        </p:spPr>
        <p:txBody>
          <a:bodyPr wrap="square" rtlCol="0">
            <a:spAutoFit/>
          </a:bodyPr>
          <a:lstStyle/>
          <a:p>
            <a:r>
              <a:rPr lang="en-US" sz="2400" dirty="0" smtClean="0">
                <a:solidFill>
                  <a:schemeClr val="bg1"/>
                </a:solidFill>
                <a:latin typeface="Candara"/>
                <a:cs typeface="Candara"/>
              </a:rPr>
              <a:t>Freshwater discharge</a:t>
            </a:r>
          </a:p>
          <a:p>
            <a:r>
              <a:rPr lang="en-US" sz="2400" dirty="0" smtClean="0">
                <a:solidFill>
                  <a:schemeClr val="bg1"/>
                </a:solidFill>
                <a:latin typeface="Candara"/>
                <a:cs typeface="Candara"/>
              </a:rPr>
              <a:t> into the North Atlantic </a:t>
            </a:r>
          </a:p>
          <a:p>
            <a:endParaRPr lang="en-US" dirty="0">
              <a:solidFill>
                <a:schemeClr val="bg1"/>
              </a:solidFill>
            </a:endParaRPr>
          </a:p>
        </p:txBody>
      </p:sp>
      <p:sp>
        <p:nvSpPr>
          <p:cNvPr id="16" name="TextBox 15"/>
          <p:cNvSpPr txBox="1"/>
          <p:nvPr/>
        </p:nvSpPr>
        <p:spPr>
          <a:xfrm>
            <a:off x="315402" y="6248400"/>
            <a:ext cx="8828598" cy="400110"/>
          </a:xfrm>
          <a:prstGeom prst="rect">
            <a:avLst/>
          </a:prstGeom>
          <a:noFill/>
        </p:spPr>
        <p:txBody>
          <a:bodyPr wrap="square" rtlCol="0">
            <a:spAutoFit/>
          </a:bodyPr>
          <a:lstStyle/>
          <a:p>
            <a:r>
              <a:rPr lang="en-US" sz="2000" i="1" dirty="0" err="1" smtClean="0">
                <a:solidFill>
                  <a:schemeClr val="bg1"/>
                </a:solidFill>
                <a:latin typeface="Candara"/>
                <a:cs typeface="Candara"/>
              </a:rPr>
              <a:t>Bamber</a:t>
            </a:r>
            <a:r>
              <a:rPr lang="en-US" sz="2000" i="1" dirty="0" smtClean="0">
                <a:solidFill>
                  <a:schemeClr val="bg1"/>
                </a:solidFill>
                <a:latin typeface="Candara"/>
                <a:cs typeface="Candara"/>
              </a:rPr>
              <a:t> et al. 2012; </a:t>
            </a:r>
            <a:r>
              <a:rPr lang="en-US" sz="2000" i="1" dirty="0" err="1" smtClean="0">
                <a:solidFill>
                  <a:schemeClr val="bg1"/>
                </a:solidFill>
                <a:latin typeface="Candara"/>
                <a:cs typeface="Candara"/>
              </a:rPr>
              <a:t>Juul</a:t>
            </a:r>
            <a:r>
              <a:rPr lang="en-US" sz="2000" i="1" dirty="0" smtClean="0">
                <a:solidFill>
                  <a:schemeClr val="bg1"/>
                </a:solidFill>
                <a:latin typeface="Candara"/>
                <a:cs typeface="Candara"/>
              </a:rPr>
              <a:t>-Pedersen, 2015; Bhatia et al. 2013; Hood et al. 2015 </a:t>
            </a:r>
            <a:endParaRPr lang="en-US" sz="2000" i="1" dirty="0">
              <a:solidFill>
                <a:schemeClr val="bg1"/>
              </a:solidFill>
              <a:latin typeface="Candara"/>
              <a:cs typeface="Candara"/>
            </a:endParaRPr>
          </a:p>
        </p:txBody>
      </p:sp>
      <p:sp>
        <p:nvSpPr>
          <p:cNvPr id="11" name="Title 1"/>
          <p:cNvSpPr txBox="1">
            <a:spLocks/>
          </p:cNvSpPr>
          <p:nvPr/>
        </p:nvSpPr>
        <p:spPr>
          <a:xfrm>
            <a:off x="0" y="124132"/>
            <a:ext cx="9144000" cy="573336"/>
          </a:xfrm>
          <a:prstGeom prst="rect">
            <a:avLst/>
          </a:prstGeom>
        </p:spPr>
        <p:txBody>
          <a:bodyPr>
            <a:noAutofit/>
          </a:bodyPr>
          <a:lstStyle>
            <a:lvl1pPr algn="l" rtl="0" eaLnBrk="1" latinLnBrk="0" hangingPunct="1">
              <a:spcBef>
                <a:spcPct val="0"/>
              </a:spcBef>
              <a:buNone/>
              <a:defRPr kumimoji="0" sz="3200" kern="1200">
                <a:solidFill>
                  <a:srgbClr val="CDD74C"/>
                </a:solidFill>
                <a:latin typeface="+mj-lt"/>
                <a:ea typeface="+mj-ea"/>
                <a:cs typeface="+mj-cs"/>
              </a:defRPr>
            </a:lvl1pPr>
          </a:lstStyle>
          <a:p>
            <a:r>
              <a:rPr lang="en-US" sz="2800" dirty="0" smtClean="0">
                <a:latin typeface="Candara"/>
                <a:cs typeface="Candara"/>
              </a:rPr>
              <a:t>Consequences #2  Increased discharge</a:t>
            </a:r>
            <a:endParaRPr lang="en-US" sz="2800" dirty="0">
              <a:latin typeface="Candara"/>
              <a:cs typeface="Candara"/>
            </a:endParaRPr>
          </a:p>
        </p:txBody>
      </p:sp>
      <p:pic>
        <p:nvPicPr>
          <p:cNvPr id="15" name="Picture 14" descr="IMG_401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69874" y="1628924"/>
            <a:ext cx="4304226" cy="2869484"/>
          </a:xfrm>
          <a:prstGeom prst="rect">
            <a:avLst/>
          </a:prstGeom>
        </p:spPr>
      </p:pic>
      <p:sp>
        <p:nvSpPr>
          <p:cNvPr id="17" name="TextBox 16"/>
          <p:cNvSpPr txBox="1"/>
          <p:nvPr/>
        </p:nvSpPr>
        <p:spPr>
          <a:xfrm>
            <a:off x="4471474" y="746432"/>
            <a:ext cx="4202626" cy="1107996"/>
          </a:xfrm>
          <a:prstGeom prst="rect">
            <a:avLst/>
          </a:prstGeom>
          <a:noFill/>
        </p:spPr>
        <p:txBody>
          <a:bodyPr wrap="square" rtlCol="0">
            <a:spAutoFit/>
          </a:bodyPr>
          <a:lstStyle/>
          <a:p>
            <a:r>
              <a:rPr lang="en-US" sz="2400" dirty="0" smtClean="0">
                <a:solidFill>
                  <a:schemeClr val="bg1"/>
                </a:solidFill>
                <a:latin typeface="Candara"/>
                <a:cs typeface="Candara"/>
              </a:rPr>
              <a:t>Material properties – iron, organic carbon … </a:t>
            </a:r>
          </a:p>
          <a:p>
            <a:endParaRPr lang="en-US" dirty="0">
              <a:solidFill>
                <a:schemeClr val="bg1"/>
              </a:solidFill>
            </a:endParaRPr>
          </a:p>
        </p:txBody>
      </p:sp>
      <p:sp>
        <p:nvSpPr>
          <p:cNvPr id="18" name="TextBox 17"/>
          <p:cNvSpPr txBox="1"/>
          <p:nvPr/>
        </p:nvSpPr>
        <p:spPr>
          <a:xfrm>
            <a:off x="429702" y="4774168"/>
            <a:ext cx="8409498" cy="1107996"/>
          </a:xfrm>
          <a:prstGeom prst="rect">
            <a:avLst/>
          </a:prstGeom>
          <a:noFill/>
        </p:spPr>
        <p:txBody>
          <a:bodyPr wrap="square" rtlCol="0">
            <a:spAutoFit/>
          </a:bodyPr>
          <a:lstStyle/>
          <a:p>
            <a:r>
              <a:rPr lang="en-US" sz="2400" dirty="0" smtClean="0">
                <a:solidFill>
                  <a:schemeClr val="bg1"/>
                </a:solidFill>
                <a:latin typeface="Candara"/>
                <a:cs typeface="Candara"/>
              </a:rPr>
              <a:t>Impact on dense water formation, AMOC, sea-ice</a:t>
            </a:r>
          </a:p>
          <a:p>
            <a:r>
              <a:rPr lang="en-US" sz="2400" dirty="0" smtClean="0">
                <a:solidFill>
                  <a:schemeClr val="bg1"/>
                </a:solidFill>
                <a:latin typeface="Candara"/>
                <a:cs typeface="Candara"/>
              </a:rPr>
              <a:t>Ecosystems – stratification, nutrients</a:t>
            </a:r>
          </a:p>
          <a:p>
            <a:endParaRPr lang="en-US" dirty="0">
              <a:solidFill>
                <a:schemeClr val="bg1"/>
              </a:solidFill>
            </a:endParaRPr>
          </a:p>
        </p:txBody>
      </p:sp>
    </p:spTree>
    <p:extLst>
      <p:ext uri="{BB962C8B-B14F-4D97-AF65-F5344CB8AC3E}">
        <p14:creationId xmlns:p14="http://schemas.microsoft.com/office/powerpoint/2010/main" val="3712068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Title 1"/>
          <p:cNvSpPr txBox="1">
            <a:spLocks/>
          </p:cNvSpPr>
          <p:nvPr/>
        </p:nvSpPr>
        <p:spPr>
          <a:xfrm>
            <a:off x="205913" y="44524"/>
            <a:ext cx="8817536" cy="949953"/>
          </a:xfrm>
          <a:prstGeom prst="rect">
            <a:avLst/>
          </a:prstGeom>
        </p:spPr>
        <p:txBody>
          <a:bodyPr>
            <a:normAutofit fontScale="92500" lnSpcReduction="10000"/>
          </a:bodyPr>
          <a:lstStyle>
            <a:lvl1pPr algn="l" rtl="0" eaLnBrk="1" latinLnBrk="0" hangingPunct="1">
              <a:spcBef>
                <a:spcPct val="0"/>
              </a:spcBef>
              <a:buNone/>
              <a:defRPr kumimoji="0" sz="3200" kern="1200">
                <a:solidFill>
                  <a:srgbClr val="CDD74C"/>
                </a:solidFill>
                <a:latin typeface="+mj-lt"/>
                <a:ea typeface="+mj-ea"/>
                <a:cs typeface="+mj-cs"/>
              </a:defRPr>
            </a:lvl1pPr>
          </a:lstStyle>
          <a:p>
            <a:r>
              <a:rPr lang="en-US" dirty="0" smtClean="0">
                <a:latin typeface="Candara" charset="0"/>
                <a:ea typeface="ＭＳ Ｐゴシック" charset="0"/>
                <a:cs typeface="ＭＳ Ｐゴシック" charset="0"/>
              </a:rPr>
              <a:t>How do we predict future ice sheet changes and </a:t>
            </a:r>
          </a:p>
          <a:p>
            <a:r>
              <a:rPr lang="en-US" dirty="0" smtClean="0">
                <a:latin typeface="Candara" charset="0"/>
                <a:ea typeface="ＭＳ Ｐゴシック" charset="0"/>
                <a:cs typeface="ＭＳ Ｐゴシック" charset="0"/>
              </a:rPr>
              <a:t>their impact on the ocean ? </a:t>
            </a:r>
          </a:p>
          <a:p>
            <a:endParaRPr lang="en-US" sz="2800" dirty="0">
              <a:latin typeface="Candara" charset="0"/>
              <a:ea typeface="ＭＳ Ｐゴシック" charset="0"/>
              <a:cs typeface="ＭＳ Ｐゴシック" charset="0"/>
            </a:endParaRPr>
          </a:p>
          <a:p>
            <a:endParaRPr lang="en-US" sz="2800" dirty="0" smtClean="0">
              <a:latin typeface="Candara" charset="0"/>
              <a:ea typeface="ＭＳ Ｐゴシック" charset="0"/>
              <a:cs typeface="ＭＳ Ｐゴシック" charset="0"/>
            </a:endParaRPr>
          </a:p>
          <a:p>
            <a:endParaRPr lang="en-US" sz="2800" dirty="0" smtClean="0">
              <a:latin typeface="Candara" charset="0"/>
              <a:ea typeface="ＭＳ Ｐゴシック" charset="0"/>
              <a:cs typeface="ＭＳ Ｐゴシック" charset="0"/>
            </a:endParaRPr>
          </a:p>
          <a:p>
            <a:endParaRPr lang="en-US" sz="2800" dirty="0">
              <a:latin typeface="Candara" charset="0"/>
              <a:ea typeface="ＭＳ Ｐゴシック" charset="0"/>
              <a:cs typeface="ＭＳ Ｐゴシック" charset="0"/>
            </a:endParaRPr>
          </a:p>
          <a:p>
            <a:endParaRPr lang="en-US" sz="2800" dirty="0">
              <a:latin typeface="Candara" charset="0"/>
              <a:ea typeface="ＭＳ Ｐゴシック" charset="0"/>
              <a:cs typeface="ＭＳ Ｐゴシック" charset="0"/>
            </a:endParaRPr>
          </a:p>
        </p:txBody>
      </p:sp>
      <p:pic>
        <p:nvPicPr>
          <p:cNvPr id="16" name="Picture 25" descr="ecco2-highres-spg.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6439882" y="1156326"/>
            <a:ext cx="1597815" cy="2125986"/>
          </a:xfrm>
          <a:prstGeom prst="rect">
            <a:avLst/>
          </a:prstGeom>
          <a:noFill/>
          <a:ln w="88900">
            <a:noFill/>
            <a:round/>
            <a:headEnd/>
            <a:tailEnd/>
          </a:ln>
        </p:spPr>
      </p:pic>
      <p:pic>
        <p:nvPicPr>
          <p:cNvPr id="17" name="Picture 16" descr="larour_2012_fig2.pdf"/>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99157" y="1156326"/>
            <a:ext cx="1992537" cy="2125986"/>
          </a:xfrm>
          <a:prstGeom prst="rect">
            <a:avLst/>
          </a:prstGeom>
        </p:spPr>
      </p:pic>
      <p:cxnSp>
        <p:nvCxnSpPr>
          <p:cNvPr id="19" name="Straight Arrow Connector 18"/>
          <p:cNvCxnSpPr/>
          <p:nvPr/>
        </p:nvCxnSpPr>
        <p:spPr>
          <a:xfrm>
            <a:off x="5112580" y="2163519"/>
            <a:ext cx="1169738" cy="0"/>
          </a:xfrm>
          <a:prstGeom prst="straightConnector1">
            <a:avLst/>
          </a:prstGeom>
          <a:ln w="76200" cmpd="sng">
            <a:solidFill>
              <a:schemeClr val="accent6"/>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17490" y="1563847"/>
            <a:ext cx="2398812" cy="1384995"/>
          </a:xfrm>
          <a:prstGeom prst="rect">
            <a:avLst/>
          </a:prstGeom>
          <a:noFill/>
        </p:spPr>
        <p:txBody>
          <a:bodyPr wrap="square" rtlCol="0">
            <a:spAutoFit/>
          </a:bodyPr>
          <a:lstStyle/>
          <a:p>
            <a:r>
              <a:rPr lang="en-US" sz="2800" dirty="0" smtClean="0">
                <a:solidFill>
                  <a:srgbClr val="E0E88C"/>
                </a:solidFill>
                <a:latin typeface="Candara"/>
                <a:cs typeface="Candara"/>
              </a:rPr>
              <a:t>Wire</a:t>
            </a:r>
            <a:r>
              <a:rPr lang="en-US" sz="2800" dirty="0" smtClean="0">
                <a:solidFill>
                  <a:schemeClr val="accent6"/>
                </a:solidFill>
                <a:latin typeface="Candara"/>
                <a:cs typeface="Candara"/>
              </a:rPr>
              <a:t> ice sheet and ocean models</a:t>
            </a:r>
            <a:endParaRPr lang="en-US" sz="2800" dirty="0">
              <a:solidFill>
                <a:schemeClr val="accent6"/>
              </a:solidFill>
              <a:latin typeface="Candara"/>
              <a:cs typeface="Candara"/>
            </a:endParaRPr>
          </a:p>
        </p:txBody>
      </p:sp>
      <p:sp>
        <p:nvSpPr>
          <p:cNvPr id="22" name="TextBox 21"/>
          <p:cNvSpPr txBox="1"/>
          <p:nvPr/>
        </p:nvSpPr>
        <p:spPr>
          <a:xfrm>
            <a:off x="469889" y="3409435"/>
            <a:ext cx="8266959" cy="3108544"/>
          </a:xfrm>
          <a:prstGeom prst="rect">
            <a:avLst/>
          </a:prstGeom>
          <a:noFill/>
        </p:spPr>
        <p:txBody>
          <a:bodyPr wrap="square" rtlCol="0">
            <a:spAutoFit/>
          </a:bodyPr>
          <a:lstStyle/>
          <a:p>
            <a:r>
              <a:rPr lang="en-US" sz="2800" dirty="0" smtClean="0">
                <a:solidFill>
                  <a:srgbClr val="E0E88C"/>
                </a:solidFill>
                <a:latin typeface="Candara"/>
                <a:cs typeface="Candara"/>
              </a:rPr>
              <a:t>The challenges:</a:t>
            </a:r>
          </a:p>
          <a:p>
            <a:pPr marL="457200" indent="-457200">
              <a:buFont typeface="Arial"/>
              <a:buChar char="•"/>
            </a:pPr>
            <a:r>
              <a:rPr lang="en-US" sz="2800" dirty="0" smtClean="0">
                <a:solidFill>
                  <a:srgbClr val="E0E88C"/>
                </a:solidFill>
                <a:latin typeface="Candara"/>
                <a:cs typeface="Candara"/>
              </a:rPr>
              <a:t>Limited understanding of glacier/ocean interaction</a:t>
            </a:r>
          </a:p>
          <a:p>
            <a:pPr marL="457200" indent="-457200">
              <a:buFont typeface="Arial"/>
              <a:buChar char="•"/>
            </a:pPr>
            <a:r>
              <a:rPr lang="en-US" sz="2800" dirty="0" smtClean="0">
                <a:solidFill>
                  <a:srgbClr val="E0E88C"/>
                </a:solidFill>
                <a:latin typeface="Candara"/>
                <a:cs typeface="Candara"/>
              </a:rPr>
              <a:t>No data to inform understanding and models</a:t>
            </a:r>
          </a:p>
          <a:p>
            <a:pPr marL="457200" indent="-457200">
              <a:buFont typeface="Arial"/>
              <a:buChar char="•"/>
            </a:pPr>
            <a:r>
              <a:rPr lang="en-US" sz="2800" dirty="0" smtClean="0">
                <a:solidFill>
                  <a:srgbClr val="E0E88C"/>
                </a:solidFill>
                <a:latin typeface="Candara"/>
                <a:cs typeface="Candara"/>
              </a:rPr>
              <a:t>Complex, multidisciplinary problem (oceanography, glaciology, climatology, paleo, atmospheric science, observationalists and modelers).</a:t>
            </a:r>
          </a:p>
        </p:txBody>
      </p:sp>
    </p:spTree>
    <p:extLst>
      <p:ext uri="{BB962C8B-B14F-4D97-AF65-F5344CB8AC3E}">
        <p14:creationId xmlns:p14="http://schemas.microsoft.com/office/powerpoint/2010/main" val="417746681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TextBox 28"/>
          <p:cNvSpPr txBox="1"/>
          <p:nvPr/>
        </p:nvSpPr>
        <p:spPr>
          <a:xfrm>
            <a:off x="203200" y="69141"/>
            <a:ext cx="8699500" cy="954107"/>
          </a:xfrm>
          <a:prstGeom prst="rect">
            <a:avLst/>
          </a:prstGeom>
          <a:noFill/>
        </p:spPr>
        <p:txBody>
          <a:bodyPr wrap="square" rtlCol="0">
            <a:spAutoFit/>
          </a:bodyPr>
          <a:lstStyle/>
          <a:p>
            <a:r>
              <a:rPr lang="en-US" sz="2800" dirty="0" smtClean="0">
                <a:solidFill>
                  <a:srgbClr val="FFFF00"/>
                </a:solidFill>
                <a:latin typeface="Candara"/>
                <a:cs typeface="Candara"/>
              </a:rPr>
              <a:t>Primary SEARCH Land Ice Action Team Activity years 1,2</a:t>
            </a:r>
          </a:p>
          <a:p>
            <a:endParaRPr lang="en-US" sz="2800" dirty="0">
              <a:solidFill>
                <a:srgbClr val="FFFF00"/>
              </a:solidFill>
              <a:latin typeface="Candara"/>
              <a:cs typeface="Candara"/>
            </a:endParaRPr>
          </a:p>
        </p:txBody>
      </p:sp>
      <p:sp>
        <p:nvSpPr>
          <p:cNvPr id="3" name="TextBox 2"/>
          <p:cNvSpPr txBox="1"/>
          <p:nvPr/>
        </p:nvSpPr>
        <p:spPr>
          <a:xfrm>
            <a:off x="4025900" y="2108200"/>
            <a:ext cx="4533900" cy="369332"/>
          </a:xfrm>
          <a:prstGeom prst="rect">
            <a:avLst/>
          </a:prstGeom>
          <a:noFill/>
        </p:spPr>
        <p:txBody>
          <a:bodyPr wrap="square" rtlCol="0">
            <a:spAutoFit/>
          </a:bodyPr>
          <a:lstStyle/>
          <a:p>
            <a:endParaRPr lang="en-US" dirty="0"/>
          </a:p>
        </p:txBody>
      </p:sp>
      <p:sp>
        <p:nvSpPr>
          <p:cNvPr id="4" name="Rectangle 3"/>
          <p:cNvSpPr/>
          <p:nvPr/>
        </p:nvSpPr>
        <p:spPr>
          <a:xfrm>
            <a:off x="203200" y="762000"/>
            <a:ext cx="8699500" cy="2677656"/>
          </a:xfrm>
          <a:prstGeom prst="rect">
            <a:avLst/>
          </a:prstGeom>
        </p:spPr>
        <p:txBody>
          <a:bodyPr wrap="square">
            <a:spAutoFit/>
          </a:bodyPr>
          <a:lstStyle/>
          <a:p>
            <a:r>
              <a:rPr lang="en-US" sz="2400" dirty="0">
                <a:solidFill>
                  <a:srgbClr val="FFFFFF"/>
                </a:solidFill>
                <a:latin typeface="Candara"/>
                <a:cs typeface="Candara"/>
              </a:rPr>
              <a:t>	Greenland Ice/Ocean Observing System (</a:t>
            </a:r>
            <a:r>
              <a:rPr lang="en-US" sz="2400" dirty="0" err="1">
                <a:solidFill>
                  <a:srgbClr val="FFFFFF"/>
                </a:solidFill>
                <a:latin typeface="Candara"/>
                <a:cs typeface="Candara"/>
              </a:rPr>
              <a:t>GrIOOS</a:t>
            </a:r>
            <a:r>
              <a:rPr lang="en-US" sz="2400" dirty="0">
                <a:solidFill>
                  <a:srgbClr val="FFFFFF"/>
                </a:solidFill>
                <a:latin typeface="Candara"/>
                <a:cs typeface="Candara"/>
              </a:rPr>
              <a:t>) </a:t>
            </a:r>
          </a:p>
          <a:p>
            <a:endParaRPr lang="en-US" sz="2400" dirty="0">
              <a:solidFill>
                <a:srgbClr val="FFFFFF"/>
              </a:solidFill>
            </a:endParaRPr>
          </a:p>
          <a:p>
            <a:r>
              <a:rPr lang="en-US" sz="2400" dirty="0" smtClean="0">
                <a:solidFill>
                  <a:srgbClr val="FFFFFF"/>
                </a:solidFill>
              </a:rPr>
              <a:t>Long</a:t>
            </a:r>
            <a:r>
              <a:rPr lang="en-US" sz="2400" dirty="0">
                <a:solidFill>
                  <a:srgbClr val="FFFFFF"/>
                </a:solidFill>
              </a:rPr>
              <a:t>-term </a:t>
            </a:r>
            <a:r>
              <a:rPr lang="en-US" sz="2400" dirty="0" smtClean="0">
                <a:solidFill>
                  <a:srgbClr val="FFFFFF"/>
                </a:solidFill>
              </a:rPr>
              <a:t>glaciological</a:t>
            </a:r>
            <a:r>
              <a:rPr lang="en-US" sz="2400" dirty="0">
                <a:solidFill>
                  <a:srgbClr val="FFFFFF"/>
                </a:solidFill>
              </a:rPr>
              <a:t>, oceanographic, and atmospheric </a:t>
            </a:r>
            <a:r>
              <a:rPr lang="en-US" sz="2400" dirty="0" smtClean="0">
                <a:solidFill>
                  <a:srgbClr val="FFFFFF"/>
                </a:solidFill>
              </a:rPr>
              <a:t>measurements at key sites around Greenland.</a:t>
            </a:r>
          </a:p>
          <a:p>
            <a:pPr marL="400050" indent="-400050">
              <a:buAutoNum type="romanLcParenR"/>
            </a:pPr>
            <a:r>
              <a:rPr lang="en-US" sz="2400" dirty="0" smtClean="0">
                <a:solidFill>
                  <a:srgbClr val="FFFFFF"/>
                </a:solidFill>
              </a:rPr>
              <a:t>Understand time</a:t>
            </a:r>
            <a:r>
              <a:rPr lang="en-US" sz="2400" dirty="0">
                <a:solidFill>
                  <a:srgbClr val="FFFFFF"/>
                </a:solidFill>
              </a:rPr>
              <a:t>-evolving relationships between </a:t>
            </a:r>
            <a:r>
              <a:rPr lang="en-US" sz="2400" dirty="0" smtClean="0">
                <a:solidFill>
                  <a:srgbClr val="FFFFFF"/>
                </a:solidFill>
              </a:rPr>
              <a:t>the ocean/glacier/atmosphere</a:t>
            </a:r>
          </a:p>
          <a:p>
            <a:pPr marL="400050" indent="-400050">
              <a:buAutoNum type="romanLcParenR"/>
            </a:pPr>
            <a:r>
              <a:rPr lang="en-US" sz="2400" dirty="0" smtClean="0">
                <a:solidFill>
                  <a:srgbClr val="FFFFFF"/>
                </a:solidFill>
              </a:rPr>
              <a:t>Provide data to validate and force models.</a:t>
            </a:r>
            <a:endParaRPr lang="en-US" sz="2400" dirty="0">
              <a:solidFill>
                <a:srgbClr val="FFFFFF"/>
              </a:solidFill>
            </a:endParaRPr>
          </a:p>
        </p:txBody>
      </p:sp>
      <p:pic>
        <p:nvPicPr>
          <p:cNvPr id="6" name="Picture 5"/>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377979" y="3999918"/>
            <a:ext cx="3295841" cy="2692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 name="Picture 6" descr="Greenland-1230"/>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11553" y="3999918"/>
            <a:ext cx="2110947" cy="26929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rift_low.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16599" y="3999917"/>
            <a:ext cx="3238501" cy="2692981"/>
          </a:xfrm>
          <a:prstGeom prst="rect">
            <a:avLst/>
          </a:prstGeom>
        </p:spPr>
      </p:pic>
    </p:spTree>
    <p:extLst>
      <p:ext uri="{BB962C8B-B14F-4D97-AF65-F5344CB8AC3E}">
        <p14:creationId xmlns:p14="http://schemas.microsoft.com/office/powerpoint/2010/main" val="160716753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TextBox 28"/>
          <p:cNvSpPr txBox="1"/>
          <p:nvPr/>
        </p:nvSpPr>
        <p:spPr>
          <a:xfrm>
            <a:off x="355600" y="196141"/>
            <a:ext cx="8699500" cy="4832093"/>
          </a:xfrm>
          <a:prstGeom prst="rect">
            <a:avLst/>
          </a:prstGeom>
          <a:noFill/>
        </p:spPr>
        <p:txBody>
          <a:bodyPr wrap="square" rtlCol="0">
            <a:spAutoFit/>
          </a:bodyPr>
          <a:lstStyle/>
          <a:p>
            <a:r>
              <a:rPr lang="en-US" sz="2800" dirty="0" smtClean="0">
                <a:solidFill>
                  <a:srgbClr val="FFFF00"/>
                </a:solidFill>
                <a:latin typeface="Candara"/>
                <a:cs typeface="Candara"/>
              </a:rPr>
              <a:t>Why SEARCH ?</a:t>
            </a:r>
          </a:p>
          <a:p>
            <a:endParaRPr lang="en-US" sz="2800" dirty="0">
              <a:solidFill>
                <a:srgbClr val="FFFF00"/>
              </a:solidFill>
              <a:latin typeface="Candara"/>
              <a:cs typeface="Candara"/>
            </a:endParaRPr>
          </a:p>
          <a:p>
            <a:r>
              <a:rPr lang="en-US" sz="2800" dirty="0" smtClean="0">
                <a:solidFill>
                  <a:srgbClr val="FFFF00"/>
                </a:solidFill>
                <a:latin typeface="Candara"/>
                <a:cs typeface="Candara"/>
              </a:rPr>
              <a:t>Improved predictions required a coordinated effort that is beyond what a single individual, group, nation can achieve.</a:t>
            </a:r>
          </a:p>
          <a:p>
            <a:endParaRPr lang="en-US" sz="2800" dirty="0">
              <a:solidFill>
                <a:srgbClr val="FFFF00"/>
              </a:solidFill>
              <a:latin typeface="Candara"/>
              <a:cs typeface="Candara"/>
            </a:endParaRPr>
          </a:p>
          <a:p>
            <a:r>
              <a:rPr lang="en-US" sz="2800" dirty="0" err="1" smtClean="0">
                <a:solidFill>
                  <a:srgbClr val="FFFF00"/>
                </a:solidFill>
                <a:latin typeface="Candara"/>
                <a:cs typeface="Candara"/>
              </a:rPr>
              <a:t>GrIOOS</a:t>
            </a:r>
            <a:r>
              <a:rPr lang="en-US" sz="2800" dirty="0" smtClean="0">
                <a:solidFill>
                  <a:srgbClr val="FFFF00"/>
                </a:solidFill>
                <a:latin typeface="Candara"/>
                <a:cs typeface="Candara"/>
              </a:rPr>
              <a:t> requires an effort that spans across</a:t>
            </a:r>
            <a:endParaRPr lang="en-US" sz="2800" dirty="0">
              <a:solidFill>
                <a:srgbClr val="FFFF00"/>
              </a:solidFill>
              <a:latin typeface="Candara"/>
              <a:cs typeface="Candara"/>
            </a:endParaRPr>
          </a:p>
          <a:p>
            <a:pPr marL="571500" indent="-571500">
              <a:buAutoNum type="romanLcParenR"/>
            </a:pPr>
            <a:r>
              <a:rPr lang="en-US" sz="2800" dirty="0" smtClean="0">
                <a:solidFill>
                  <a:srgbClr val="FFFF00"/>
                </a:solidFill>
                <a:latin typeface="Candara"/>
                <a:cs typeface="Candara"/>
              </a:rPr>
              <a:t>International boundaries</a:t>
            </a:r>
          </a:p>
          <a:p>
            <a:pPr marL="571500" indent="-571500">
              <a:buAutoNum type="romanLcParenR"/>
            </a:pPr>
            <a:r>
              <a:rPr lang="en-US" sz="2800" dirty="0" smtClean="0">
                <a:solidFill>
                  <a:srgbClr val="FFFF00"/>
                </a:solidFill>
                <a:latin typeface="Candara"/>
                <a:cs typeface="Candara"/>
              </a:rPr>
              <a:t>Disciplines</a:t>
            </a:r>
          </a:p>
          <a:p>
            <a:pPr marL="571500" indent="-571500">
              <a:buAutoNum type="romanLcParenR"/>
            </a:pPr>
            <a:r>
              <a:rPr lang="en-US" sz="2800" dirty="0" smtClean="0">
                <a:solidFill>
                  <a:srgbClr val="FFFF00"/>
                </a:solidFill>
                <a:latin typeface="Candara"/>
                <a:cs typeface="Candara"/>
              </a:rPr>
              <a:t>Methodology (from field to climate models)</a:t>
            </a:r>
            <a:endParaRPr lang="en-US" sz="2800" dirty="0">
              <a:solidFill>
                <a:srgbClr val="FFFF00"/>
              </a:solidFill>
              <a:latin typeface="Candara"/>
              <a:cs typeface="Candara"/>
            </a:endParaRPr>
          </a:p>
          <a:p>
            <a:r>
              <a:rPr lang="en-US" sz="2800" dirty="0" smtClean="0">
                <a:solidFill>
                  <a:srgbClr val="FFFFFF"/>
                </a:solidFill>
                <a:latin typeface="Candara"/>
                <a:cs typeface="Candara"/>
              </a:rPr>
              <a:t>	</a:t>
            </a:r>
          </a:p>
        </p:txBody>
      </p:sp>
      <p:pic>
        <p:nvPicPr>
          <p:cNvPr id="3" name="Picture 2" descr="SEARCH_color_logo.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8200" y="5130800"/>
            <a:ext cx="1409700" cy="1432855"/>
          </a:xfrm>
          <a:prstGeom prst="rect">
            <a:avLst/>
          </a:prstGeom>
        </p:spPr>
      </p:pic>
      <p:pic>
        <p:nvPicPr>
          <p:cNvPr id="5" name="Picture 4"/>
          <p:cNvPicPr/>
          <p:nvPr/>
        </p:nvPicPr>
        <p:blipFill rotWithShape="1">
          <a:blip r:embed="rId3" cstate="print">
            <a:extLst>
              <a:ext uri="{28A0092B-C50C-407E-A947-70E740481C1C}">
                <a14:useLocalDpi xmlns:a14="http://schemas.microsoft.com/office/drawing/2010/main"/>
              </a:ext>
            </a:extLst>
          </a:blip>
          <a:srcRect l="16048" t="30996" r="20479" b="35064"/>
          <a:stretch/>
        </p:blipFill>
        <p:spPr bwMode="auto">
          <a:xfrm>
            <a:off x="2968171" y="5130800"/>
            <a:ext cx="3318329" cy="14328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4043621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25900" y="2108200"/>
            <a:ext cx="4533900" cy="369332"/>
          </a:xfrm>
          <a:prstGeom prst="rect">
            <a:avLst/>
          </a:prstGeom>
          <a:noFill/>
        </p:spPr>
        <p:txBody>
          <a:bodyPr wrap="square" rtlCol="0">
            <a:spAutoFit/>
          </a:bodyPr>
          <a:lstStyle/>
          <a:p>
            <a:endParaRPr lang="en-US" dirty="0"/>
          </a:p>
        </p:txBody>
      </p:sp>
      <p:sp>
        <p:nvSpPr>
          <p:cNvPr id="5" name="TextBox 4"/>
          <p:cNvSpPr txBox="1"/>
          <p:nvPr/>
        </p:nvSpPr>
        <p:spPr>
          <a:xfrm>
            <a:off x="164067" y="44067"/>
            <a:ext cx="8267245" cy="2554545"/>
          </a:xfrm>
          <a:prstGeom prst="rect">
            <a:avLst/>
          </a:prstGeom>
          <a:noFill/>
        </p:spPr>
        <p:txBody>
          <a:bodyPr wrap="square" rtlCol="0">
            <a:spAutoFit/>
          </a:bodyPr>
          <a:lstStyle/>
          <a:p>
            <a:pPr algn="ctr"/>
            <a:r>
              <a:rPr lang="en-US" sz="3200" b="1" i="1" dirty="0" smtClean="0"/>
              <a:t>Workshop: Greenland Ice Sheet-Ocean Observing System (</a:t>
            </a:r>
            <a:r>
              <a:rPr lang="en-US" sz="3200" b="1" i="1" dirty="0" err="1" smtClean="0"/>
              <a:t>GrIOOS</a:t>
            </a:r>
            <a:r>
              <a:rPr lang="en-US" sz="3200" b="1" i="1" dirty="0" smtClean="0"/>
              <a:t>)</a:t>
            </a:r>
          </a:p>
          <a:p>
            <a:pPr algn="ctr"/>
            <a:r>
              <a:rPr lang="en-US" sz="3200" b="1" i="1" dirty="0"/>
              <a:t>December 13-14,  </a:t>
            </a:r>
          </a:p>
          <a:p>
            <a:pPr algn="ctr"/>
            <a:r>
              <a:rPr lang="en-US" sz="3200" b="1" i="1" dirty="0"/>
              <a:t>Fort Mason, San Francisco </a:t>
            </a:r>
          </a:p>
          <a:p>
            <a:pPr algn="ctr"/>
            <a:endParaRPr lang="en-US" sz="3200" b="1" i="1" dirty="0" smtClean="0"/>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l="16048" t="30996" r="20479" b="35064"/>
          <a:stretch/>
        </p:blipFill>
        <p:spPr bwMode="auto">
          <a:xfrm>
            <a:off x="201075" y="5266544"/>
            <a:ext cx="3588482" cy="1371600"/>
          </a:xfrm>
          <a:prstGeom prst="rect">
            <a:avLst/>
          </a:prstGeom>
          <a:ln>
            <a:noFill/>
          </a:ln>
          <a:extLst>
            <a:ext uri="{53640926-AAD7-44d8-BBD7-CCE9431645EC}">
              <a14:shadowObscured xmlns:a14="http://schemas.microsoft.com/office/drawing/2010/main"/>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22420" y="5266544"/>
            <a:ext cx="1348740" cy="13716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17628" y="5266544"/>
            <a:ext cx="1157288" cy="13716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19992" y="5266544"/>
            <a:ext cx="1428750" cy="1371600"/>
          </a:xfrm>
          <a:prstGeom prst="rect">
            <a:avLst/>
          </a:prstGeom>
        </p:spPr>
      </p:pic>
      <p:pic>
        <p:nvPicPr>
          <p:cNvPr id="2" name="Picture 1" descr="IMG_7866.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0" y="2477532"/>
            <a:ext cx="9144000" cy="2538114"/>
          </a:xfrm>
          <a:prstGeom prst="rect">
            <a:avLst/>
          </a:prstGeom>
        </p:spPr>
      </p:pic>
    </p:spTree>
    <p:extLst>
      <p:ext uri="{BB962C8B-B14F-4D97-AF65-F5344CB8AC3E}">
        <p14:creationId xmlns:p14="http://schemas.microsoft.com/office/powerpoint/2010/main" val="172347780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6236018"/>
            <a:ext cx="3771345" cy="621982"/>
          </a:xfrm>
        </p:spPr>
        <p:txBody>
          <a:bodyPr>
            <a:noAutofit/>
          </a:bodyPr>
          <a:lstStyle/>
          <a:p>
            <a:pPr algn="l"/>
            <a:r>
              <a:rPr lang="en-US" sz="2400" i="1" dirty="0" err="1" smtClean="0">
                <a:latin typeface="Candara"/>
                <a:ea typeface="ＭＳ Ｐゴシック" charset="0"/>
                <a:cs typeface="Candara"/>
              </a:rPr>
              <a:t>Heimbach</a:t>
            </a:r>
            <a:r>
              <a:rPr lang="en-US" sz="2400" i="1" dirty="0" smtClean="0">
                <a:latin typeface="Candara"/>
                <a:ea typeface="ＭＳ Ｐゴシック" charset="0"/>
                <a:cs typeface="Candara"/>
              </a:rPr>
              <a:t> et al. 2014</a:t>
            </a:r>
            <a:endParaRPr lang="en-US" sz="2400" i="1" dirty="0">
              <a:latin typeface="Candara"/>
              <a:ea typeface="ＭＳ Ｐゴシック" charset="0"/>
              <a:cs typeface="Candara"/>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358232"/>
            <a:ext cx="3628799" cy="468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ISO_participants.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21350523">
            <a:off x="159964" y="860783"/>
            <a:ext cx="5379860" cy="1358232"/>
          </a:xfrm>
          <a:prstGeom prst="rect">
            <a:avLst/>
          </a:prstGeom>
        </p:spPr>
      </p:pic>
      <p:sp>
        <p:nvSpPr>
          <p:cNvPr id="10" name="TextBox 9"/>
          <p:cNvSpPr txBox="1"/>
          <p:nvPr/>
        </p:nvSpPr>
        <p:spPr>
          <a:xfrm>
            <a:off x="0" y="44067"/>
            <a:ext cx="9042263" cy="507831"/>
          </a:xfrm>
          <a:prstGeom prst="rect">
            <a:avLst/>
          </a:prstGeom>
          <a:noFill/>
        </p:spPr>
        <p:txBody>
          <a:bodyPr wrap="square" rtlCol="0">
            <a:spAutoFit/>
          </a:bodyPr>
          <a:lstStyle/>
          <a:p>
            <a:pPr algn="ctr"/>
            <a:r>
              <a:rPr lang="en-US" sz="2700" b="1" i="1" dirty="0" err="1" smtClean="0"/>
              <a:t>GrIOOS</a:t>
            </a:r>
            <a:r>
              <a:rPr lang="en-US" sz="2700" b="1" i="1" dirty="0" smtClean="0"/>
              <a:t>: a priority for Greenland Ice Sheet-Ocean Interactions</a:t>
            </a:r>
          </a:p>
        </p:txBody>
      </p:sp>
      <p:sp>
        <p:nvSpPr>
          <p:cNvPr id="11" name="Rectangle 10"/>
          <p:cNvSpPr/>
          <p:nvPr/>
        </p:nvSpPr>
        <p:spPr>
          <a:xfrm>
            <a:off x="3919215" y="2602446"/>
            <a:ext cx="4770304" cy="3785652"/>
          </a:xfrm>
          <a:prstGeom prst="rect">
            <a:avLst/>
          </a:prstGeom>
        </p:spPr>
        <p:txBody>
          <a:bodyPr wrap="square">
            <a:spAutoFit/>
          </a:bodyPr>
          <a:lstStyle/>
          <a:p>
            <a:r>
              <a:rPr lang="en-US" sz="2400" b="1" i="1" dirty="0" smtClean="0"/>
              <a:t>One of four top priorities:</a:t>
            </a:r>
          </a:p>
          <a:p>
            <a:endParaRPr lang="en-US" sz="2400" b="1" i="1" dirty="0"/>
          </a:p>
          <a:p>
            <a:r>
              <a:rPr lang="en-US" sz="2400" b="1" i="1" dirty="0" smtClean="0"/>
              <a:t>Establishment of long-term glaciological, oceanic and atmospheric measurements to improve our understanding of, and ability to predict, Greenland Ice Sheet changes and their relation to the ocean, including the marine ecosystem, and the atmosphere. </a:t>
            </a:r>
          </a:p>
        </p:txBody>
      </p:sp>
      <p:sp>
        <p:nvSpPr>
          <p:cNvPr id="3" name="TextBox 2"/>
          <p:cNvSpPr txBox="1"/>
          <p:nvPr/>
        </p:nvSpPr>
        <p:spPr>
          <a:xfrm>
            <a:off x="5710815" y="786240"/>
            <a:ext cx="2720497" cy="646331"/>
          </a:xfrm>
          <a:prstGeom prst="rect">
            <a:avLst/>
          </a:prstGeom>
          <a:noFill/>
        </p:spPr>
        <p:txBody>
          <a:bodyPr wrap="square" rtlCol="0">
            <a:spAutoFit/>
          </a:bodyPr>
          <a:lstStyle/>
          <a:p>
            <a:r>
              <a:rPr lang="en-US" dirty="0" smtClean="0"/>
              <a:t>International Workshop on Greenland Ice/Ocean 2013</a:t>
            </a:r>
            <a:endParaRPr lang="en-US" dirty="0"/>
          </a:p>
        </p:txBody>
      </p:sp>
    </p:spTree>
    <p:extLst>
      <p:ext uri="{BB962C8B-B14F-4D97-AF65-F5344CB8AC3E}">
        <p14:creationId xmlns:p14="http://schemas.microsoft.com/office/powerpoint/2010/main" val="225669090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2475" y="2009814"/>
            <a:ext cx="4533900" cy="461665"/>
          </a:xfrm>
          <a:prstGeom prst="rect">
            <a:avLst/>
          </a:prstGeom>
          <a:noFill/>
        </p:spPr>
        <p:txBody>
          <a:bodyPr wrap="square" rtlCol="0">
            <a:spAutoFit/>
          </a:bodyPr>
          <a:lstStyle/>
          <a:p>
            <a:r>
              <a:rPr lang="en-US" sz="2400" b="1" dirty="0" smtClean="0"/>
              <a:t>Workshop Statistics:</a:t>
            </a:r>
            <a:endParaRPr lang="en-US" sz="2400" b="1" dirty="0"/>
          </a:p>
        </p:txBody>
      </p:sp>
      <p:sp>
        <p:nvSpPr>
          <p:cNvPr id="6" name="Rectangle 5"/>
          <p:cNvSpPr/>
          <p:nvPr/>
        </p:nvSpPr>
        <p:spPr>
          <a:xfrm>
            <a:off x="212271" y="2603534"/>
            <a:ext cx="8652329" cy="2246769"/>
          </a:xfrm>
          <a:prstGeom prst="rect">
            <a:avLst/>
          </a:prstGeom>
        </p:spPr>
        <p:txBody>
          <a:bodyPr wrap="square">
            <a:spAutoFit/>
          </a:bodyPr>
          <a:lstStyle/>
          <a:p>
            <a:pPr marL="342900" lvl="0" indent="-342900">
              <a:buFont typeface="Arial"/>
              <a:buChar char="•"/>
            </a:pPr>
            <a:r>
              <a:rPr lang="en-US" sz="2000" dirty="0" smtClean="0">
                <a:solidFill>
                  <a:srgbClr val="000000"/>
                </a:solidFill>
              </a:rPr>
              <a:t>~50 attendees </a:t>
            </a:r>
            <a:r>
              <a:rPr lang="en-US" sz="2000" dirty="0">
                <a:solidFill>
                  <a:srgbClr val="000000"/>
                </a:solidFill>
              </a:rPr>
              <a:t>from 7 </a:t>
            </a:r>
            <a:r>
              <a:rPr lang="en-US" sz="2000" dirty="0" smtClean="0">
                <a:solidFill>
                  <a:srgbClr val="000000"/>
                </a:solidFill>
              </a:rPr>
              <a:t>countries selected by steering committee based on expressions of interests (oceanographers</a:t>
            </a:r>
            <a:r>
              <a:rPr lang="en-US" sz="2000" dirty="0">
                <a:solidFill>
                  <a:srgbClr val="000000"/>
                </a:solidFill>
              </a:rPr>
              <a:t>, glaciologists, climate modelers, ice sheet modelers, marine biologists, </a:t>
            </a:r>
            <a:r>
              <a:rPr lang="en-US" sz="2000" dirty="0" smtClean="0">
                <a:solidFill>
                  <a:srgbClr val="000000"/>
                </a:solidFill>
              </a:rPr>
              <a:t>1/3 early career)</a:t>
            </a:r>
          </a:p>
          <a:p>
            <a:pPr marL="342900" lvl="0" indent="-342900">
              <a:buFont typeface="Arial"/>
              <a:buChar char="•"/>
            </a:pPr>
            <a:r>
              <a:rPr lang="en-US" sz="2000" dirty="0" smtClean="0">
                <a:solidFill>
                  <a:srgbClr val="000000"/>
                </a:solidFill>
              </a:rPr>
              <a:t>NASA and NSF Program Managers</a:t>
            </a:r>
          </a:p>
          <a:p>
            <a:pPr marL="342900" lvl="0" indent="-342900">
              <a:buFont typeface="Arial"/>
              <a:buChar char="•"/>
            </a:pPr>
            <a:r>
              <a:rPr lang="en-US" sz="2000" dirty="0" smtClean="0">
                <a:solidFill>
                  <a:srgbClr val="000000"/>
                </a:solidFill>
              </a:rPr>
              <a:t>Greenlandic scientists and government representative</a:t>
            </a:r>
            <a:endParaRPr lang="en-US" sz="2000" dirty="0">
              <a:solidFill>
                <a:srgbClr val="000000"/>
              </a:solidFill>
            </a:endParaRPr>
          </a:p>
          <a:p>
            <a:pPr marL="342900" lvl="0" indent="-342900">
              <a:buFont typeface="Arial"/>
              <a:buChar char="•"/>
            </a:pPr>
            <a:r>
              <a:rPr lang="en-US" sz="2000" dirty="0" smtClean="0">
                <a:solidFill>
                  <a:srgbClr val="000000"/>
                </a:solidFill>
              </a:rPr>
              <a:t>Joint Session and co-located with the Ice </a:t>
            </a:r>
            <a:r>
              <a:rPr lang="en-US" sz="2000" dirty="0">
                <a:solidFill>
                  <a:srgbClr val="000000"/>
                </a:solidFill>
              </a:rPr>
              <a:t>Sheet Modeling </a:t>
            </a:r>
            <a:r>
              <a:rPr lang="en-US" sz="2000" dirty="0" err="1">
                <a:solidFill>
                  <a:srgbClr val="000000"/>
                </a:solidFill>
              </a:rPr>
              <a:t>Intercomparison</a:t>
            </a:r>
            <a:r>
              <a:rPr lang="en-US" sz="2000" dirty="0">
                <a:solidFill>
                  <a:srgbClr val="000000"/>
                </a:solidFill>
              </a:rPr>
              <a:t> </a:t>
            </a:r>
            <a:r>
              <a:rPr lang="en-US" sz="2000" dirty="0" smtClean="0">
                <a:solidFill>
                  <a:srgbClr val="000000"/>
                </a:solidFill>
              </a:rPr>
              <a:t>Project 6</a:t>
            </a:r>
            <a:endParaRPr lang="en-US" sz="2000" dirty="0">
              <a:solidFill>
                <a:srgbClr val="000000"/>
              </a:solidFill>
            </a:endParaRP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l="16048" t="30996" r="20479" b="35064"/>
          <a:stretch/>
        </p:blipFill>
        <p:spPr bwMode="auto">
          <a:xfrm>
            <a:off x="201075" y="5266544"/>
            <a:ext cx="3588482" cy="1371600"/>
          </a:xfrm>
          <a:prstGeom prst="rect">
            <a:avLst/>
          </a:prstGeom>
          <a:ln>
            <a:noFill/>
          </a:ln>
          <a:extLst>
            <a:ext uri="{53640926-AAD7-44d8-BBD7-CCE9431645EC}">
              <a14:shadowObscured xmlns:a14="http://schemas.microsoft.com/office/drawing/2010/main"/>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22420" y="5266544"/>
            <a:ext cx="1348740" cy="13716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17628" y="5266544"/>
            <a:ext cx="1157288" cy="13716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19992" y="5266544"/>
            <a:ext cx="1428750" cy="1371600"/>
          </a:xfrm>
          <a:prstGeom prst="rect">
            <a:avLst/>
          </a:prstGeom>
        </p:spPr>
      </p:pic>
      <p:sp>
        <p:nvSpPr>
          <p:cNvPr id="2" name="Rectangle 1"/>
          <p:cNvSpPr/>
          <p:nvPr/>
        </p:nvSpPr>
        <p:spPr>
          <a:xfrm>
            <a:off x="313036" y="319837"/>
            <a:ext cx="8076324" cy="1384995"/>
          </a:xfrm>
          <a:prstGeom prst="rect">
            <a:avLst/>
          </a:prstGeom>
        </p:spPr>
        <p:txBody>
          <a:bodyPr wrap="square">
            <a:spAutoFit/>
          </a:bodyPr>
          <a:lstStyle/>
          <a:p>
            <a:r>
              <a:rPr lang="en-US" sz="2400" b="1" dirty="0" err="1" smtClean="0"/>
              <a:t>GrIOOS</a:t>
            </a:r>
            <a:r>
              <a:rPr lang="en-US" sz="2400" b="1" dirty="0" smtClean="0"/>
              <a:t> Workshop: Discuss </a:t>
            </a:r>
            <a:r>
              <a:rPr lang="en-US" sz="2400" b="1" dirty="0"/>
              <a:t>the design and implementation of a Greenland Ice Sheet Ocean Observing System (</a:t>
            </a:r>
            <a:r>
              <a:rPr lang="en-US" sz="2400" b="1" dirty="0" err="1"/>
              <a:t>GrIOOS</a:t>
            </a:r>
            <a:r>
              <a:rPr lang="en-US" sz="2400" b="1" dirty="0" smtClean="0"/>
              <a:t>) </a:t>
            </a:r>
          </a:p>
          <a:p>
            <a:r>
              <a:rPr lang="en-US" dirty="0" smtClean="0"/>
              <a:t>Long-</a:t>
            </a:r>
            <a:r>
              <a:rPr lang="en-US" dirty="0"/>
              <a:t>term time series of critical in situ glaciological, oceanographic and atmospheric parameters at several key locations around Greenland. </a:t>
            </a:r>
          </a:p>
        </p:txBody>
      </p:sp>
    </p:spTree>
    <p:extLst>
      <p:ext uri="{BB962C8B-B14F-4D97-AF65-F5344CB8AC3E}">
        <p14:creationId xmlns:p14="http://schemas.microsoft.com/office/powerpoint/2010/main" val="19767282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1161</TotalTime>
  <Words>1071</Words>
  <Application>Microsoft Macintosh PowerPoint</Application>
  <PresentationFormat>On-screen Show (4:3)</PresentationFormat>
  <Paragraphs>152</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Understanding and Predicting  Arctic Land-ice Loss and its impacts</vt:lpstr>
      <vt:lpstr>Consequences:  #1 Sea Level Rise  Greenland ~1/4 SLR</vt:lpstr>
      <vt:lpstr>PowerPoint Presentation</vt:lpstr>
      <vt:lpstr>PowerPoint Presentation</vt:lpstr>
      <vt:lpstr>PowerPoint Presentation</vt:lpstr>
      <vt:lpstr>PowerPoint Presentation</vt:lpstr>
      <vt:lpstr>PowerPoint Presentation</vt:lpstr>
      <vt:lpstr>Heimbach et al. 2014</vt:lpstr>
      <vt:lpstr>PowerPoint Presentation</vt:lpstr>
      <vt:lpstr>PowerPoint Presentation</vt:lpstr>
      <vt:lpstr>Workshop Format</vt:lpstr>
      <vt:lpstr>PowerPoint Presentation</vt:lpstr>
      <vt:lpstr>Workshop Format</vt:lpstr>
      <vt:lpstr>PowerPoint Presentation</vt:lpstr>
      <vt:lpstr>PowerPoint Presentation</vt:lpstr>
      <vt:lpstr>PowerPoint Presentation</vt:lpstr>
      <vt:lpstr>Preliminary Workshop Results</vt:lpstr>
      <vt:lpstr>PowerPoint Presentation</vt:lpstr>
      <vt:lpstr>Instrumentation</vt:lpstr>
      <vt:lpstr>PowerPoint Presentation</vt:lpstr>
      <vt:lpstr>What’s Next:</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Fiamma Straneo</dc:creator>
  <cp:lastModifiedBy>Allen Pope</cp:lastModifiedBy>
  <cp:revision>284</cp:revision>
  <dcterms:created xsi:type="dcterms:W3CDTF">2014-12-14T15:37:58Z</dcterms:created>
  <dcterms:modified xsi:type="dcterms:W3CDTF">2016-05-24T20:03:56Z</dcterms:modified>
</cp:coreProperties>
</file>