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9" r:id="rId2"/>
    <p:sldId id="262" r:id="rId3"/>
    <p:sldId id="265" r:id="rId4"/>
    <p:sldId id="266" r:id="rId5"/>
    <p:sldId id="267" r:id="rId6"/>
    <p:sldId id="258" r:id="rId7"/>
    <p:sldId id="256" r:id="rId8"/>
    <p:sldId id="263" r:id="rId9"/>
    <p:sldId id="264" r:id="rId10"/>
    <p:sldId id="26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067"/>
    <a:srgbClr val="76170A"/>
    <a:srgbClr val="F25308"/>
    <a:srgbClr val="C7C9CA"/>
    <a:srgbClr val="37A7F4"/>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4" autoAdjust="0"/>
  </p:normalViewPr>
  <p:slideViewPr>
    <p:cSldViewPr snapToGrid="0" snapToObjects="1">
      <p:cViewPr varScale="1">
        <p:scale>
          <a:sx n="116" d="100"/>
          <a:sy n="116" d="100"/>
        </p:scale>
        <p:origin x="-24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6DB50-EF7A-0D4B-A6B8-F411C806A859}" type="datetimeFigureOut">
              <a:rPr lang="en-US" smtClean="0"/>
              <a:t>5/25/16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FB623-8B4E-5248-9463-A30D0C0BA17F}" type="slidenum">
              <a:rPr lang="en-US" smtClean="0"/>
              <a:t>‹#›</a:t>
            </a:fld>
            <a:endParaRPr lang="en-US"/>
          </a:p>
        </p:txBody>
      </p:sp>
    </p:spTree>
    <p:extLst>
      <p:ext uri="{BB962C8B-B14F-4D97-AF65-F5344CB8AC3E}">
        <p14:creationId xmlns:p14="http://schemas.microsoft.com/office/powerpoint/2010/main" val="16000040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www.sciencemag.org</a:t>
            </a:r>
            <a:r>
              <a:rPr lang="en-US" sz="1200" dirty="0" smtClean="0"/>
              <a:t>/news/2016/05/</a:t>
            </a:r>
            <a:r>
              <a:rPr lang="en-US" sz="1200" dirty="0" err="1" smtClean="0"/>
              <a:t>nsf</a:t>
            </a:r>
            <a:r>
              <a:rPr lang="en-US" sz="1200" dirty="0" smtClean="0"/>
              <a:t>-director-unveils-big-ideas-eye-next-president-and-congress</a:t>
            </a:r>
          </a:p>
        </p:txBody>
      </p:sp>
      <p:sp>
        <p:nvSpPr>
          <p:cNvPr id="4" name="Slide Number Placeholder 3"/>
          <p:cNvSpPr>
            <a:spLocks noGrp="1"/>
          </p:cNvSpPr>
          <p:nvPr>
            <p:ph type="sldNum" sz="quarter" idx="10"/>
          </p:nvPr>
        </p:nvSpPr>
        <p:spPr/>
        <p:txBody>
          <a:bodyPr/>
          <a:lstStyle/>
          <a:p>
            <a:fld id="{AEFFB623-8B4E-5248-9463-A30D0C0BA17F}" type="slidenum">
              <a:rPr lang="en-US" smtClean="0"/>
              <a:t>7</a:t>
            </a:fld>
            <a:endParaRPr lang="en-US"/>
          </a:p>
        </p:txBody>
      </p:sp>
    </p:spTree>
    <p:extLst>
      <p:ext uri="{BB962C8B-B14F-4D97-AF65-F5344CB8AC3E}">
        <p14:creationId xmlns:p14="http://schemas.microsoft.com/office/powerpoint/2010/main" val="103213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update on corresponding budget expenditures and budget plan to support the activities. Please highlight if spending is as proposed, underspent, or overspent. It may be easiest to update the budget template form for this.</a:t>
            </a:r>
            <a:endParaRPr lang="en-US" dirty="0"/>
          </a:p>
        </p:txBody>
      </p:sp>
      <p:sp>
        <p:nvSpPr>
          <p:cNvPr id="4" name="Slide Number Placeholder 3"/>
          <p:cNvSpPr>
            <a:spLocks noGrp="1"/>
          </p:cNvSpPr>
          <p:nvPr>
            <p:ph type="sldNum" sz="quarter" idx="10"/>
          </p:nvPr>
        </p:nvSpPr>
        <p:spPr/>
        <p:txBody>
          <a:bodyPr/>
          <a:lstStyle/>
          <a:p>
            <a:fld id="{AEFFB623-8B4E-5248-9463-A30D0C0BA17F}" type="slidenum">
              <a:rPr lang="en-US" smtClean="0"/>
              <a:t>9</a:t>
            </a:fld>
            <a:endParaRPr lang="en-US"/>
          </a:p>
        </p:txBody>
      </p:sp>
    </p:spTree>
    <p:extLst>
      <p:ext uri="{BB962C8B-B14F-4D97-AF65-F5344CB8AC3E}">
        <p14:creationId xmlns:p14="http://schemas.microsoft.com/office/powerpoint/2010/main" val="402519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C40D2-FE7D-3845-B0EC-07D4AD406E67}" type="slidenum">
              <a:rPr lang="en-US" smtClean="0"/>
              <a:t>10</a:t>
            </a:fld>
            <a:endParaRPr lang="en-US"/>
          </a:p>
        </p:txBody>
      </p:sp>
    </p:spTree>
    <p:extLst>
      <p:ext uri="{BB962C8B-B14F-4D97-AF65-F5344CB8AC3E}">
        <p14:creationId xmlns:p14="http://schemas.microsoft.com/office/powerpoint/2010/main" val="353591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E206ED-641C-524E-B75A-915B775FB663}"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265867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206ED-641C-524E-B75A-915B775FB663}"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300568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206ED-641C-524E-B75A-915B775FB663}"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193978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15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E206ED-641C-524E-B75A-915B775FB663}"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120753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E206ED-641C-524E-B75A-915B775FB663}"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181917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E206ED-641C-524E-B75A-915B775FB663}" type="datetimeFigureOut">
              <a:rPr lang="en-US" smtClean="0"/>
              <a:t>5/25/16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391366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E206ED-641C-524E-B75A-915B775FB663}" type="datetimeFigureOut">
              <a:rPr lang="en-US" smtClean="0"/>
              <a:t>5/25/16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201442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206ED-641C-524E-B75A-915B775FB663}" type="datetimeFigureOut">
              <a:rPr lang="en-US" smtClean="0"/>
              <a:t>5/25/16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232893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206ED-641C-524E-B75A-915B775FB663}"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78230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206ED-641C-524E-B75A-915B775FB663}"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1B28C-3B29-7544-B453-2675D4A0A37B}" type="slidenum">
              <a:rPr lang="en-US" smtClean="0"/>
              <a:t>‹#›</a:t>
            </a:fld>
            <a:endParaRPr lang="en-US"/>
          </a:p>
        </p:txBody>
      </p:sp>
    </p:spTree>
    <p:extLst>
      <p:ext uri="{BB962C8B-B14F-4D97-AF65-F5344CB8AC3E}">
        <p14:creationId xmlns:p14="http://schemas.microsoft.com/office/powerpoint/2010/main" val="28489683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8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206ED-641C-524E-B75A-915B775FB663}" type="datetimeFigureOut">
              <a:rPr lang="en-US" smtClean="0"/>
              <a:t>5/25/16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1B28C-3B29-7544-B453-2675D4A0A37B}" type="slidenum">
              <a:rPr lang="en-US" smtClean="0"/>
              <a:t>‹#›</a:t>
            </a:fld>
            <a:endParaRPr lang="en-US"/>
          </a:p>
        </p:txBody>
      </p:sp>
      <p:sp>
        <p:nvSpPr>
          <p:cNvPr id="7" name="Date Placeholder 3"/>
          <p:cNvSpPr txBox="1">
            <a:spLocks/>
          </p:cNvSpPr>
          <p:nvPr userDrawn="1"/>
        </p:nvSpPr>
        <p:spPr>
          <a:xfrm>
            <a:off x="5080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E206ED-641C-524E-B75A-915B775FB663}" type="datetimeFigureOut">
              <a:rPr lang="en-US" smtClean="0"/>
              <a:pPr/>
              <a:t>5/25/16</a:t>
            </a:fld>
            <a:endParaRPr lang="en-US"/>
          </a:p>
        </p:txBody>
      </p:sp>
      <p:sp>
        <p:nvSpPr>
          <p:cNvPr id="8" name="Slide Number Placeholder 5"/>
          <p:cNvSpPr txBox="1">
            <a:spLocks/>
          </p:cNvSpPr>
          <p:nvPr userDrawn="1"/>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E1B28C-3B29-7544-B453-2675D4A0A37B}" type="slidenum">
              <a:rPr lang="en-US" smtClean="0"/>
              <a:pPr/>
              <a:t>‹#›</a:t>
            </a:fld>
            <a:endParaRPr lang="en-US"/>
          </a:p>
        </p:txBody>
      </p:sp>
      <p:sp>
        <p:nvSpPr>
          <p:cNvPr id="9" name="Rectangle 8"/>
          <p:cNvSpPr/>
          <p:nvPr userDrawn="1"/>
        </p:nvSpPr>
        <p:spPr>
          <a:xfrm>
            <a:off x="0" y="6011861"/>
            <a:ext cx="9144000" cy="85730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001098" y="6225352"/>
            <a:ext cx="3208765" cy="369332"/>
          </a:xfrm>
          <a:prstGeom prst="rect">
            <a:avLst/>
          </a:prstGeom>
          <a:noFill/>
        </p:spPr>
        <p:txBody>
          <a:bodyPr wrap="none" rtlCol="0">
            <a:spAutoFit/>
          </a:bodyPr>
          <a:lstStyle/>
          <a:p>
            <a:r>
              <a:rPr lang="en-US" dirty="0" smtClean="0">
                <a:solidFill>
                  <a:srgbClr val="C7C9CA"/>
                </a:solidFill>
                <a:latin typeface="Avenir Light"/>
                <a:cs typeface="Avenir Light"/>
              </a:rPr>
              <a:t>SEARCH Sea Ice Action Team</a:t>
            </a:r>
            <a:endParaRPr lang="en-US" dirty="0">
              <a:solidFill>
                <a:srgbClr val="C7C9CA"/>
              </a:solidFill>
              <a:latin typeface="Avenir Light"/>
              <a:cs typeface="Avenir Light"/>
            </a:endParaRPr>
          </a:p>
        </p:txBody>
      </p:sp>
      <p:pic>
        <p:nvPicPr>
          <p:cNvPr id="11" name="Picture 10" descr="SEARCH.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4843" y="6057900"/>
            <a:ext cx="733547" cy="729996"/>
          </a:xfrm>
          <a:prstGeom prst="rect">
            <a:avLst/>
          </a:prstGeom>
        </p:spPr>
      </p:pic>
      <p:sp>
        <p:nvSpPr>
          <p:cNvPr id="12" name="TextBox 11"/>
          <p:cNvSpPr txBox="1"/>
          <p:nvPr userDrawn="1"/>
        </p:nvSpPr>
        <p:spPr>
          <a:xfrm>
            <a:off x="6707573" y="6134755"/>
            <a:ext cx="2222332" cy="584776"/>
          </a:xfrm>
          <a:prstGeom prst="rect">
            <a:avLst/>
          </a:prstGeom>
          <a:noFill/>
        </p:spPr>
        <p:txBody>
          <a:bodyPr wrap="none" rtlCol="0">
            <a:spAutoFit/>
          </a:bodyPr>
          <a:lstStyle/>
          <a:p>
            <a:pPr algn="r"/>
            <a:r>
              <a:rPr lang="en-US" sz="1600" i="0" dirty="0" smtClean="0">
                <a:solidFill>
                  <a:srgbClr val="C7C9CA"/>
                </a:solidFill>
                <a:latin typeface="Avenir Light"/>
                <a:cs typeface="Avenir Light"/>
              </a:rPr>
              <a:t>SEARCH SSC Meeting</a:t>
            </a:r>
          </a:p>
          <a:p>
            <a:pPr algn="r"/>
            <a:r>
              <a:rPr lang="en-US" sz="1600" i="0" dirty="0" smtClean="0">
                <a:solidFill>
                  <a:srgbClr val="C7C9CA"/>
                </a:solidFill>
                <a:latin typeface="Avenir Light"/>
                <a:cs typeface="Avenir Light"/>
              </a:rPr>
              <a:t>May 25-26, 2016</a:t>
            </a:r>
            <a:endParaRPr lang="en-US" sz="1600" i="0" dirty="0">
              <a:solidFill>
                <a:srgbClr val="C7C9CA"/>
              </a:solidFill>
              <a:latin typeface="Avenir Light"/>
              <a:cs typeface="Avenir Light"/>
            </a:endParaRPr>
          </a:p>
        </p:txBody>
      </p:sp>
    </p:spTree>
    <p:extLst>
      <p:ext uri="{BB962C8B-B14F-4D97-AF65-F5344CB8AC3E}">
        <p14:creationId xmlns:p14="http://schemas.microsoft.com/office/powerpoint/2010/main" val="416654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b="0" i="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b="0" i="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b="0" i="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b="0" i="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461000"/>
            <a:ext cx="9144000" cy="1397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seaice.jpg"/>
          <p:cNvPicPr>
            <a:picLocks noChangeAspect="1"/>
          </p:cNvPicPr>
          <p:nvPr/>
        </p:nvPicPr>
        <p:blipFill>
          <a:blip r:embed="rId2">
            <a:duotone>
              <a:schemeClr val="accent1">
                <a:shade val="45000"/>
                <a:satMod val="135000"/>
              </a:schemeClr>
              <a:prstClr val="white"/>
            </a:duotone>
            <a:alphaModFix amt="62000"/>
            <a:extLst>
              <a:ext uri="{28A0092B-C50C-407E-A947-70E740481C1C}">
                <a14:useLocalDpi xmlns:a14="http://schemas.microsoft.com/office/drawing/2010/main" val="0"/>
              </a:ext>
            </a:extLst>
          </a:blip>
          <a:stretch>
            <a:fillRect/>
          </a:stretch>
        </p:blipFill>
        <p:spPr>
          <a:xfrm>
            <a:off x="0" y="408858"/>
            <a:ext cx="9144000" cy="6449142"/>
          </a:xfrm>
          <a:prstGeom prst="rect">
            <a:avLst/>
          </a:prstGeom>
        </p:spPr>
      </p:pic>
      <p:sp>
        <p:nvSpPr>
          <p:cNvPr id="2" name="Rectangle 1"/>
          <p:cNvSpPr/>
          <p:nvPr/>
        </p:nvSpPr>
        <p:spPr>
          <a:xfrm>
            <a:off x="0" y="3384"/>
            <a:ext cx="9144000" cy="143171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8"/>
          <p:cNvSpPr txBox="1">
            <a:spLocks/>
          </p:cNvSpPr>
          <p:nvPr/>
        </p:nvSpPr>
        <p:spPr>
          <a:xfrm>
            <a:off x="562741" y="184919"/>
            <a:ext cx="7772400" cy="6643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venir Book"/>
                <a:cs typeface="Avenir Book"/>
              </a:rPr>
              <a:t>SEARCH Sea Ice Action Team</a:t>
            </a:r>
            <a:endParaRPr lang="en-US" sz="3600" dirty="0">
              <a:solidFill>
                <a:schemeClr val="bg1"/>
              </a:solidFill>
              <a:latin typeface="Avenir Book"/>
              <a:cs typeface="Avenir Book"/>
            </a:endParaRPr>
          </a:p>
        </p:txBody>
      </p:sp>
      <p:grpSp>
        <p:nvGrpSpPr>
          <p:cNvPr id="7" name="Group 6"/>
          <p:cNvGrpSpPr>
            <a:grpSpLocks noChangeAspect="1"/>
          </p:cNvGrpSpPr>
          <p:nvPr/>
        </p:nvGrpSpPr>
        <p:grpSpPr>
          <a:xfrm>
            <a:off x="211972" y="165595"/>
            <a:ext cx="1043508" cy="1050460"/>
            <a:chOff x="569017" y="4476225"/>
            <a:chExt cx="2263052" cy="2268638"/>
          </a:xfrm>
        </p:grpSpPr>
        <p:sp>
          <p:nvSpPr>
            <p:cNvPr id="8" name="Oval 7"/>
            <p:cNvSpPr/>
            <p:nvPr/>
          </p:nvSpPr>
          <p:spPr>
            <a:xfrm>
              <a:off x="787986" y="4686360"/>
              <a:ext cx="1853988" cy="183950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descr="SEARCH Logo.tiff"/>
            <p:cNvPicPr>
              <a:picLocks noChangeAspect="1"/>
            </p:cNvPicPr>
            <p:nvPr/>
          </p:nvPicPr>
          <p:blipFill>
            <a:blip r:embed="rId3">
              <a:extLst>
                <a:ext uri="{BEBA8EAE-BF5A-486C-A8C5-ECC9F3942E4B}">
                  <a14:imgProps xmlns:a14="http://schemas.microsoft.com/office/drawing/2010/main">
                    <a14:imgLayer r:embed="rId4">
                      <a14:imgEffect>
                        <a14:backgroundRemoval t="0" b="99015" l="247" r="100000">
                          <a14:foregroundMark x1="85185" y1="27094" x2="85185" y2="27094"/>
                          <a14:foregroundMark x1="80741" y1="22906" x2="80741" y2="22906"/>
                          <a14:foregroundMark x1="68395" y1="12562" x2="68395" y2="12562"/>
                          <a14:foregroundMark x1="73580" y1="14286" x2="73580" y2="14286"/>
                          <a14:foregroundMark x1="58272" y1="11823" x2="58272" y2="11823"/>
                          <a14:foregroundMark x1="53827" y1="9606" x2="53827" y2="9606"/>
                          <a14:foregroundMark x1="44198" y1="10837" x2="44198" y2="10837"/>
                          <a14:foregroundMark x1="39506" y1="11330" x2="39506" y2="11330"/>
                          <a14:foregroundMark x1="25432" y1="17241" x2="25432" y2="17241"/>
                          <a14:foregroundMark x1="20247" y1="25369" x2="20247" y2="25369"/>
                          <a14:foregroundMark x1="14815" y1="26601" x2="14815" y2="26601"/>
                          <a14:backgroundMark x1="88889" y1="88424" x2="88889" y2="88424"/>
                          <a14:backgroundMark x1="8395" y1="94335" x2="8395" y2="94335"/>
                          <a14:backgroundMark x1="8642" y1="10837" x2="8642" y2="10837"/>
                          <a14:backgroundMark x1="90123" y1="7882" x2="90123" y2="7882"/>
                          <a14:backgroundMark x1="69630" y1="38424" x2="69630" y2="38424"/>
                          <a14:backgroundMark x1="60741" y1="24877" x2="60741" y2="24877"/>
                          <a14:backgroundMark x1="54321" y1="74631" x2="54321" y2="74631"/>
                          <a14:backgroundMark x1="23210" y1="57143" x2="23210" y2="57143"/>
                        </a14:backgroundRemoval>
                      </a14:imgEffect>
                    </a14:imgLayer>
                  </a14:imgProps>
                </a:ext>
                <a:ext uri="{28A0092B-C50C-407E-A947-70E740481C1C}">
                  <a14:useLocalDpi xmlns:a14="http://schemas.microsoft.com/office/drawing/2010/main" val="0"/>
                </a:ext>
              </a:extLst>
            </a:blip>
            <a:stretch>
              <a:fillRect/>
            </a:stretch>
          </p:blipFill>
          <p:spPr>
            <a:xfrm>
              <a:off x="569017" y="4476225"/>
              <a:ext cx="2263052" cy="2268638"/>
            </a:xfrm>
            <a:prstGeom prst="rect">
              <a:avLst/>
            </a:prstGeom>
            <a:effectLst>
              <a:outerShdw blurRad="50800" dist="38100" dir="13500000" algn="br" rotWithShape="0">
                <a:prstClr val="black">
                  <a:alpha val="40000"/>
                </a:prstClr>
              </a:outerShdw>
            </a:effectLst>
          </p:spPr>
        </p:pic>
      </p:grpSp>
      <p:sp>
        <p:nvSpPr>
          <p:cNvPr id="11" name="Rectangle 10"/>
          <p:cNvSpPr/>
          <p:nvPr/>
        </p:nvSpPr>
        <p:spPr>
          <a:xfrm>
            <a:off x="1380435" y="718386"/>
            <a:ext cx="7730435" cy="602216"/>
          </a:xfrm>
          <a:prstGeom prst="rect">
            <a:avLst/>
          </a:prstGeom>
        </p:spPr>
        <p:txBody>
          <a:bodyPr wrap="square">
            <a:spAutoFit/>
          </a:bodyPr>
          <a:lstStyle/>
          <a:p>
            <a:pPr>
              <a:lnSpc>
                <a:spcPct val="120000"/>
              </a:lnSpc>
            </a:pPr>
            <a:r>
              <a:rPr lang="en-US" sz="1400" i="1" dirty="0" smtClean="0">
                <a:solidFill>
                  <a:schemeClr val="bg1"/>
                </a:solidFill>
                <a:latin typeface="Avenir Book"/>
                <a:cs typeface="Avenir Book"/>
              </a:rPr>
              <a:t>Co-Leads</a:t>
            </a:r>
            <a:r>
              <a:rPr lang="en-US" sz="1400" dirty="0" smtClean="0">
                <a:solidFill>
                  <a:schemeClr val="bg1"/>
                </a:solidFill>
                <a:latin typeface="Avenir Book"/>
                <a:cs typeface="Avenir Book"/>
              </a:rPr>
              <a:t>:  Jennifer </a:t>
            </a:r>
            <a:r>
              <a:rPr lang="en-US" sz="1400" dirty="0">
                <a:solidFill>
                  <a:schemeClr val="bg1"/>
                </a:solidFill>
                <a:latin typeface="Avenir Book"/>
                <a:cs typeface="Avenir Book"/>
              </a:rPr>
              <a:t>Francis (</a:t>
            </a:r>
            <a:r>
              <a:rPr lang="en-US" sz="1400" dirty="0" smtClean="0">
                <a:solidFill>
                  <a:schemeClr val="bg1"/>
                </a:solidFill>
                <a:latin typeface="Avenir Book"/>
                <a:cs typeface="Avenir Book"/>
              </a:rPr>
              <a:t>Rutgers University) &amp; Henry </a:t>
            </a:r>
            <a:r>
              <a:rPr lang="en-US" sz="1400" dirty="0">
                <a:solidFill>
                  <a:schemeClr val="bg1"/>
                </a:solidFill>
                <a:latin typeface="Avenir Book"/>
                <a:cs typeface="Avenir Book"/>
              </a:rPr>
              <a:t>Huntington </a:t>
            </a:r>
            <a:r>
              <a:rPr lang="en-US" sz="1400" dirty="0" smtClean="0">
                <a:solidFill>
                  <a:schemeClr val="bg1"/>
                </a:solidFill>
                <a:latin typeface="Avenir Book"/>
                <a:cs typeface="Avenir Book"/>
              </a:rPr>
              <a:t>(Huntington Consulting)</a:t>
            </a:r>
          </a:p>
          <a:p>
            <a:pPr>
              <a:lnSpc>
                <a:spcPct val="120000"/>
              </a:lnSpc>
            </a:pPr>
            <a:r>
              <a:rPr lang="en-US" sz="1400" i="1" dirty="0" smtClean="0">
                <a:solidFill>
                  <a:schemeClr val="bg1"/>
                </a:solidFill>
                <a:latin typeface="Avenir Book"/>
                <a:cs typeface="Avenir Book"/>
              </a:rPr>
              <a:t>Research Associate:</a:t>
            </a:r>
            <a:r>
              <a:rPr lang="en-US" sz="1400" dirty="0" smtClean="0">
                <a:solidFill>
                  <a:schemeClr val="bg1"/>
                </a:solidFill>
                <a:latin typeface="Avenir Book"/>
                <a:cs typeface="Avenir Book"/>
              </a:rPr>
              <a:t>  Matthew Druckenmiller (Rutgers University &amp; NSIDC)</a:t>
            </a:r>
            <a:endParaRPr lang="en-US" sz="1400" dirty="0">
              <a:solidFill>
                <a:schemeClr val="bg1"/>
              </a:solidFill>
              <a:latin typeface="Avenir Book"/>
              <a:cs typeface="Avenir Book"/>
            </a:endParaRPr>
          </a:p>
        </p:txBody>
      </p:sp>
      <p:sp>
        <p:nvSpPr>
          <p:cNvPr id="14" name="Rectangle 13"/>
          <p:cNvSpPr/>
          <p:nvPr/>
        </p:nvSpPr>
        <p:spPr>
          <a:xfrm>
            <a:off x="265703" y="2266097"/>
            <a:ext cx="8336138" cy="1246495"/>
          </a:xfrm>
          <a:prstGeom prst="rect">
            <a:avLst/>
          </a:prstGeom>
        </p:spPr>
        <p:txBody>
          <a:bodyPr wrap="square">
            <a:spAutoFit/>
          </a:bodyPr>
          <a:lstStyle/>
          <a:p>
            <a:pPr algn="ctr"/>
            <a:r>
              <a:rPr lang="en-US" sz="2500" b="1" dirty="0" smtClean="0">
                <a:solidFill>
                  <a:srgbClr val="000000"/>
                </a:solidFill>
                <a:latin typeface="Avenir Heavy"/>
                <a:cs typeface="Avenir Heavy"/>
              </a:rPr>
              <a:t>Mission</a:t>
            </a:r>
            <a:r>
              <a:rPr lang="en-US" sz="2500" dirty="0" smtClean="0">
                <a:solidFill>
                  <a:srgbClr val="000000"/>
                </a:solidFill>
                <a:latin typeface="Avenir Heavy"/>
                <a:cs typeface="Avenir Heavy"/>
              </a:rPr>
              <a:t>: </a:t>
            </a:r>
            <a:r>
              <a:rPr lang="en-US" sz="2500" dirty="0" smtClean="0">
                <a:latin typeface="Avenir Book"/>
                <a:cs typeface="Avenir Book"/>
              </a:rPr>
              <a:t>To </a:t>
            </a:r>
            <a:r>
              <a:rPr lang="en-US" sz="2500" dirty="0">
                <a:latin typeface="Avenir Book"/>
                <a:cs typeface="Avenir Book"/>
              </a:rPr>
              <a:t>advance understanding and awareness of the impacts of Arctic sea-ice loss by enabling collaboration, community engagement, and communication. </a:t>
            </a:r>
          </a:p>
        </p:txBody>
      </p:sp>
      <p:sp>
        <p:nvSpPr>
          <p:cNvPr id="19" name="Rectangle 18"/>
          <p:cNvSpPr/>
          <p:nvPr/>
        </p:nvSpPr>
        <p:spPr>
          <a:xfrm>
            <a:off x="202202" y="4853633"/>
            <a:ext cx="8777966" cy="1107996"/>
          </a:xfrm>
          <a:prstGeom prst="rect">
            <a:avLst/>
          </a:prstGeom>
        </p:spPr>
        <p:txBody>
          <a:bodyPr wrap="square">
            <a:spAutoFit/>
          </a:bodyPr>
          <a:lstStyle/>
          <a:p>
            <a:pPr algn="ctr"/>
            <a:r>
              <a:rPr lang="en-US" sz="2200" dirty="0" smtClean="0">
                <a:solidFill>
                  <a:srgbClr val="000000"/>
                </a:solidFill>
                <a:latin typeface="Avenir Book"/>
                <a:cs typeface="Avenir Book"/>
              </a:rPr>
              <a:t>SEARCH Science Steering Committee Meeting</a:t>
            </a:r>
          </a:p>
          <a:p>
            <a:pPr algn="ctr"/>
            <a:r>
              <a:rPr lang="en-US" sz="2200" dirty="0" smtClean="0">
                <a:solidFill>
                  <a:srgbClr val="000000"/>
                </a:solidFill>
                <a:latin typeface="Avenir Book"/>
                <a:cs typeface="Avenir Book"/>
              </a:rPr>
              <a:t>Boulder, CO</a:t>
            </a:r>
          </a:p>
          <a:p>
            <a:pPr algn="ctr"/>
            <a:r>
              <a:rPr lang="en-US" sz="2200" dirty="0" smtClean="0">
                <a:solidFill>
                  <a:srgbClr val="000000"/>
                </a:solidFill>
                <a:latin typeface="Avenir Book"/>
                <a:cs typeface="Avenir Book"/>
              </a:rPr>
              <a:t>May 25-26, 2016 </a:t>
            </a:r>
            <a:endParaRPr lang="en-US" sz="2200" dirty="0">
              <a:latin typeface="Avenir Book"/>
              <a:cs typeface="Avenir Book"/>
            </a:endParaRPr>
          </a:p>
        </p:txBody>
      </p:sp>
      <p:cxnSp>
        <p:nvCxnSpPr>
          <p:cNvPr id="23" name="Straight Connector 22"/>
          <p:cNvCxnSpPr/>
          <p:nvPr/>
        </p:nvCxnSpPr>
        <p:spPr>
          <a:xfrm>
            <a:off x="625984" y="4153724"/>
            <a:ext cx="7823457" cy="15409"/>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2465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592" y="1160670"/>
            <a:ext cx="8686800" cy="4525963"/>
          </a:xfrm>
        </p:spPr>
        <p:txBody>
          <a:bodyPr>
            <a:normAutofit fontScale="92500" lnSpcReduction="20000"/>
          </a:bodyPr>
          <a:lstStyle/>
          <a:p>
            <a:pPr>
              <a:lnSpc>
                <a:spcPct val="120000"/>
              </a:lnSpc>
            </a:pPr>
            <a:r>
              <a:rPr lang="en-US" sz="2800" dirty="0" smtClean="0">
                <a:latin typeface="Avenir Book"/>
                <a:cs typeface="Avenir Book"/>
              </a:rPr>
              <a:t>Jennifer Francis </a:t>
            </a:r>
            <a:r>
              <a:rPr lang="en-US" sz="2200" dirty="0" smtClean="0">
                <a:latin typeface="Avenir Book"/>
                <a:cs typeface="Avenir Book"/>
              </a:rPr>
              <a:t>(co-lead) – Rutgers University</a:t>
            </a:r>
          </a:p>
          <a:p>
            <a:pPr>
              <a:lnSpc>
                <a:spcPct val="120000"/>
              </a:lnSpc>
            </a:pPr>
            <a:r>
              <a:rPr lang="en-US" sz="2800" dirty="0" smtClean="0">
                <a:latin typeface="Avenir Book"/>
                <a:cs typeface="Avenir Book"/>
              </a:rPr>
              <a:t>Henry Huntington </a:t>
            </a:r>
            <a:r>
              <a:rPr lang="en-US" sz="2200" dirty="0" smtClean="0">
                <a:latin typeface="Avenir Book"/>
                <a:cs typeface="Avenir Book"/>
              </a:rPr>
              <a:t>(co-lead) – Huntington Consulting</a:t>
            </a:r>
          </a:p>
          <a:p>
            <a:pPr indent="-347472">
              <a:lnSpc>
                <a:spcPct val="120000"/>
              </a:lnSpc>
            </a:pPr>
            <a:r>
              <a:rPr lang="en-US" sz="2800" dirty="0" smtClean="0">
                <a:latin typeface="Avenir Book"/>
                <a:cs typeface="Avenir Book"/>
              </a:rPr>
              <a:t>Matt Druckenmiller </a:t>
            </a:r>
            <a:r>
              <a:rPr lang="en-US" sz="2200" dirty="0" smtClean="0">
                <a:solidFill>
                  <a:srgbClr val="000000"/>
                </a:solidFill>
              </a:rPr>
              <a:t>(research &amp; </a:t>
            </a:r>
            <a:r>
              <a:rPr lang="en-US" sz="2200" dirty="0" smtClean="0">
                <a:solidFill>
                  <a:srgbClr val="000000"/>
                </a:solidFill>
              </a:rPr>
              <a:t>associate</a:t>
            </a:r>
            <a:r>
              <a:rPr lang="en-US" sz="2200" dirty="0" smtClean="0">
                <a:solidFill>
                  <a:srgbClr val="000000"/>
                </a:solidFill>
              </a:rPr>
              <a:t>)</a:t>
            </a:r>
            <a:r>
              <a:rPr lang="en-US" sz="2200" dirty="0" smtClean="0"/>
              <a:t> </a:t>
            </a:r>
            <a:r>
              <a:rPr lang="en-US" sz="2200" dirty="0" smtClean="0"/>
              <a:t>– Rutgers &amp; NSIDC</a:t>
            </a:r>
          </a:p>
          <a:p>
            <a:pPr>
              <a:lnSpc>
                <a:spcPct val="120000"/>
              </a:lnSpc>
            </a:pPr>
            <a:r>
              <a:rPr lang="en-US" sz="2800" dirty="0" smtClean="0">
                <a:latin typeface="Avenir Book"/>
                <a:cs typeface="Avenir Book"/>
              </a:rPr>
              <a:t>Lawrence Hamilton </a:t>
            </a:r>
            <a:r>
              <a:rPr lang="en-US" sz="2200" dirty="0" smtClean="0">
                <a:latin typeface="Avenir Book"/>
                <a:cs typeface="Avenir Book"/>
              </a:rPr>
              <a:t>– University of New Hampshire</a:t>
            </a:r>
          </a:p>
          <a:p>
            <a:pPr>
              <a:lnSpc>
                <a:spcPct val="120000"/>
              </a:lnSpc>
            </a:pPr>
            <a:r>
              <a:rPr lang="en-US" sz="2800" dirty="0" smtClean="0">
                <a:latin typeface="Avenir Book"/>
                <a:cs typeface="Avenir Book"/>
              </a:rPr>
              <a:t>Bob Henson </a:t>
            </a:r>
            <a:r>
              <a:rPr lang="en-US" sz="2200" dirty="0" smtClean="0">
                <a:latin typeface="Avenir Book"/>
                <a:cs typeface="Avenir Book"/>
              </a:rPr>
              <a:t>– Weather Underground</a:t>
            </a:r>
          </a:p>
          <a:p>
            <a:pPr>
              <a:lnSpc>
                <a:spcPct val="120000"/>
              </a:lnSpc>
            </a:pPr>
            <a:r>
              <a:rPr lang="en-US" sz="2800" dirty="0" err="1" smtClean="0">
                <a:latin typeface="Avenir Book"/>
                <a:cs typeface="Avenir Book"/>
              </a:rPr>
              <a:t>Marika</a:t>
            </a:r>
            <a:r>
              <a:rPr lang="en-US" sz="2800" dirty="0" smtClean="0">
                <a:latin typeface="Avenir Book"/>
                <a:cs typeface="Avenir Book"/>
              </a:rPr>
              <a:t> Holland </a:t>
            </a:r>
            <a:r>
              <a:rPr lang="en-US" sz="2200" dirty="0" smtClean="0">
                <a:latin typeface="Avenir Book"/>
                <a:cs typeface="Avenir Book"/>
              </a:rPr>
              <a:t>– NCAR</a:t>
            </a:r>
          </a:p>
          <a:p>
            <a:pPr>
              <a:lnSpc>
                <a:spcPct val="120000"/>
              </a:lnSpc>
            </a:pPr>
            <a:r>
              <a:rPr lang="en-US" sz="2800" dirty="0" smtClean="0">
                <a:latin typeface="Avenir Book"/>
                <a:cs typeface="Avenir Book"/>
              </a:rPr>
              <a:t>Martin Jeffries </a:t>
            </a:r>
            <a:r>
              <a:rPr lang="en-US" sz="2200" dirty="0" smtClean="0">
                <a:latin typeface="Avenir Book"/>
                <a:cs typeface="Avenir Book"/>
              </a:rPr>
              <a:t>– IARPC</a:t>
            </a:r>
          </a:p>
          <a:p>
            <a:pPr>
              <a:lnSpc>
                <a:spcPct val="120000"/>
              </a:lnSpc>
            </a:pPr>
            <a:r>
              <a:rPr lang="en-US" sz="2800" dirty="0" smtClean="0">
                <a:latin typeface="Avenir Book"/>
                <a:cs typeface="Avenir Book"/>
              </a:rPr>
              <a:t>Brendan Kelly </a:t>
            </a:r>
            <a:r>
              <a:rPr lang="en-US" sz="2200" dirty="0" smtClean="0">
                <a:latin typeface="Avenir Book"/>
                <a:cs typeface="Avenir Book"/>
              </a:rPr>
              <a:t>– SEARCH Program</a:t>
            </a:r>
          </a:p>
          <a:p>
            <a:pPr>
              <a:lnSpc>
                <a:spcPct val="120000"/>
              </a:lnSpc>
            </a:pPr>
            <a:r>
              <a:rPr lang="en-US" sz="2800" dirty="0" smtClean="0">
                <a:latin typeface="Avenir Book"/>
                <a:cs typeface="Avenir Book"/>
              </a:rPr>
              <a:t>Don </a:t>
            </a:r>
            <a:r>
              <a:rPr lang="en-US" sz="2800" dirty="0" err="1" smtClean="0">
                <a:latin typeface="Avenir Book"/>
                <a:cs typeface="Avenir Book"/>
              </a:rPr>
              <a:t>Perovich</a:t>
            </a:r>
            <a:r>
              <a:rPr lang="en-US" sz="2800" dirty="0" smtClean="0">
                <a:latin typeface="Avenir Book"/>
                <a:cs typeface="Avenir Book"/>
              </a:rPr>
              <a:t> </a:t>
            </a:r>
            <a:r>
              <a:rPr lang="en-US" sz="2200" dirty="0" smtClean="0">
                <a:latin typeface="Avenir Book"/>
                <a:cs typeface="Avenir Book"/>
              </a:rPr>
              <a:t>– Cold Regions Research &amp; Engineering Lab (CRREL)</a:t>
            </a:r>
            <a:endParaRPr lang="en-US" dirty="0">
              <a:latin typeface="Avenir Book"/>
              <a:cs typeface="Avenir Book"/>
            </a:endParaRPr>
          </a:p>
        </p:txBody>
      </p:sp>
      <p:sp>
        <p:nvSpPr>
          <p:cNvPr id="13" name="Title 8"/>
          <p:cNvSpPr txBox="1">
            <a:spLocks/>
          </p:cNvSpPr>
          <p:nvPr/>
        </p:nvSpPr>
        <p:spPr>
          <a:xfrm>
            <a:off x="562741" y="240161"/>
            <a:ext cx="7772400" cy="6643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Avenir Heavy"/>
                <a:cs typeface="Avenir Heavy"/>
              </a:rPr>
              <a:t>Sea Ice Action Team Members</a:t>
            </a:r>
            <a:endParaRPr lang="en-US" sz="3600" dirty="0">
              <a:latin typeface="Avenir Heavy"/>
              <a:cs typeface="Avenir Heavy"/>
            </a:endParaRPr>
          </a:p>
        </p:txBody>
      </p:sp>
      <p:cxnSp>
        <p:nvCxnSpPr>
          <p:cNvPr id="18" name="Straight Connector 17"/>
          <p:cNvCxnSpPr/>
          <p:nvPr/>
        </p:nvCxnSpPr>
        <p:spPr>
          <a:xfrm>
            <a:off x="688304" y="940624"/>
            <a:ext cx="7823457" cy="15409"/>
          </a:xfrm>
          <a:prstGeom prst="line">
            <a:avLst/>
          </a:prstGeom>
          <a:ln w="12700" cmpd="sng">
            <a:solidFill>
              <a:srgbClr val="4F81B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5507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237372" y="337250"/>
            <a:ext cx="8779628" cy="226018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spcAft>
                <a:spcPts val="300"/>
              </a:spcAft>
            </a:pPr>
            <a:r>
              <a:rPr lang="en-US" sz="2600" b="1" dirty="0" smtClean="0">
                <a:solidFill>
                  <a:schemeClr val="tx1"/>
                </a:solidFill>
                <a:latin typeface="Avenir Heavy"/>
                <a:cs typeface="Avenir Heavy"/>
              </a:rPr>
              <a:t>Overall Goals</a:t>
            </a:r>
          </a:p>
          <a:p>
            <a:pPr marL="285750" indent="-285750" algn="l">
              <a:spcAft>
                <a:spcPts val="300"/>
              </a:spcAft>
              <a:buFont typeface="Arial"/>
              <a:buChar char="•"/>
            </a:pPr>
            <a:r>
              <a:rPr lang="en-US" sz="1800" dirty="0" smtClean="0">
                <a:solidFill>
                  <a:schemeClr val="tx1"/>
                </a:solidFill>
                <a:latin typeface="Avenir Book"/>
                <a:cs typeface="Avenir Book"/>
              </a:rPr>
              <a:t>Promote and enable research collaboration to develop synthetic science products</a:t>
            </a:r>
          </a:p>
          <a:p>
            <a:pPr marL="285750" indent="-285750" algn="l">
              <a:spcAft>
                <a:spcPts val="300"/>
              </a:spcAft>
              <a:buFont typeface="Arial"/>
              <a:buChar char="•"/>
            </a:pPr>
            <a:r>
              <a:rPr lang="en-US" sz="1800" dirty="0" smtClean="0">
                <a:solidFill>
                  <a:schemeClr val="tx1"/>
                </a:solidFill>
                <a:latin typeface="Avenir Book"/>
                <a:cs typeface="Avenir Book"/>
              </a:rPr>
              <a:t>Develop a coherent source of accessible, comprehensive, and timely information that communicates connections between the science, key societal issues, and stakeholder needs</a:t>
            </a:r>
          </a:p>
          <a:p>
            <a:pPr marL="285750" indent="-285750" algn="l">
              <a:spcAft>
                <a:spcPts val="300"/>
              </a:spcAft>
              <a:buFont typeface="Arial"/>
              <a:buChar char="•"/>
            </a:pPr>
            <a:r>
              <a:rPr lang="en-US" sz="1800" dirty="0" smtClean="0">
                <a:solidFill>
                  <a:schemeClr val="tx1"/>
                </a:solidFill>
                <a:latin typeface="Avenir Book"/>
                <a:cs typeface="Avenir Book"/>
              </a:rPr>
              <a:t>Facilitate sustained and sophisticated dialogues between the sea ice research community and decision-makers</a:t>
            </a:r>
          </a:p>
        </p:txBody>
      </p:sp>
      <p:sp>
        <p:nvSpPr>
          <p:cNvPr id="16" name="Content Placeholder 2"/>
          <p:cNvSpPr txBox="1">
            <a:spLocks/>
          </p:cNvSpPr>
          <p:nvPr/>
        </p:nvSpPr>
        <p:spPr>
          <a:xfrm>
            <a:off x="239032" y="2852424"/>
            <a:ext cx="8752567" cy="29006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Aft>
                <a:spcPts val="300"/>
              </a:spcAft>
              <a:buFont typeface="Arial"/>
              <a:buNone/>
            </a:pPr>
            <a:r>
              <a:rPr lang="en-US" sz="2600" b="1" dirty="0" smtClean="0">
                <a:latin typeface="Avenir Heavy"/>
                <a:cs typeface="Avenir Heavy"/>
              </a:rPr>
              <a:t>Year-2 Plans</a:t>
            </a:r>
          </a:p>
          <a:p>
            <a:pPr>
              <a:spcAft>
                <a:spcPts val="300"/>
              </a:spcAft>
            </a:pPr>
            <a:r>
              <a:rPr lang="en-US" sz="1800" dirty="0" smtClean="0">
                <a:latin typeface="Avenir Book"/>
                <a:cs typeface="Avenir Book"/>
              </a:rPr>
              <a:t>Curate a diverse range of communication material in collaboration with the Arctic sea ice research community and specific groups </a:t>
            </a:r>
          </a:p>
          <a:p>
            <a:pPr>
              <a:spcAft>
                <a:spcPts val="300"/>
              </a:spcAft>
            </a:pPr>
            <a:r>
              <a:rPr lang="en-US" sz="1800" dirty="0" smtClean="0">
                <a:latin typeface="Avenir Book"/>
                <a:cs typeface="Avenir Book"/>
              </a:rPr>
              <a:t>Create a website — </a:t>
            </a:r>
            <a:r>
              <a:rPr lang="en-US" sz="1800" i="1" dirty="0" smtClean="0">
                <a:solidFill>
                  <a:srgbClr val="2C85C2"/>
                </a:solidFill>
                <a:latin typeface="Avenir Heavy"/>
                <a:cs typeface="Avenir Heavy"/>
              </a:rPr>
              <a:t>Sea Ice Matters </a:t>
            </a:r>
            <a:r>
              <a:rPr lang="en-US" sz="1800" dirty="0" smtClean="0">
                <a:latin typeface="Avenir Book"/>
                <a:cs typeface="Avenir Book"/>
              </a:rPr>
              <a:t>— to host information </a:t>
            </a:r>
            <a:r>
              <a:rPr lang="en-US" sz="1800" dirty="0">
                <a:latin typeface="Avenir Book"/>
                <a:cs typeface="Avenir Book"/>
              </a:rPr>
              <a:t>across a series of high-level </a:t>
            </a:r>
            <a:r>
              <a:rPr lang="en-US" sz="1800" dirty="0" smtClean="0">
                <a:latin typeface="Avenir Book"/>
                <a:cs typeface="Avenir Book"/>
              </a:rPr>
              <a:t>topics (initially for “Ecosystems”, “Your Weather”, and “Society”)</a:t>
            </a:r>
            <a:endParaRPr lang="en-US" sz="1800" dirty="0">
              <a:latin typeface="Avenir Book"/>
              <a:cs typeface="Avenir Book"/>
            </a:endParaRPr>
          </a:p>
          <a:p>
            <a:pPr>
              <a:spcAft>
                <a:spcPts val="300"/>
              </a:spcAft>
            </a:pPr>
            <a:r>
              <a:rPr lang="en-US" sz="1800" dirty="0" smtClean="0">
                <a:latin typeface="Avenir Book"/>
                <a:cs typeface="Avenir Book"/>
              </a:rPr>
              <a:t>Host a </a:t>
            </a:r>
            <a:r>
              <a:rPr lang="en-US" sz="1800" i="1" dirty="0" smtClean="0">
                <a:solidFill>
                  <a:srgbClr val="2C85C2"/>
                </a:solidFill>
                <a:latin typeface="Avenir Heavy"/>
                <a:cs typeface="Avenir Heavy"/>
              </a:rPr>
              <a:t>Knowledge Exchange Workshop </a:t>
            </a:r>
            <a:r>
              <a:rPr lang="en-US" sz="1800" dirty="0" smtClean="0">
                <a:latin typeface="Avenir Book"/>
                <a:cs typeface="Avenir Book"/>
              </a:rPr>
              <a:t>(Wash., DC in Sept 2016) with scientists and decision-makers to discuss stakeholder needs, emerging questions, and gaps in existing syntheses</a:t>
            </a:r>
            <a:endParaRPr lang="en-US" sz="1800" dirty="0">
              <a:latin typeface="Avenir Book"/>
              <a:cs typeface="Avenir Book"/>
            </a:endParaRPr>
          </a:p>
        </p:txBody>
      </p:sp>
    </p:spTree>
    <p:extLst>
      <p:ext uri="{BB962C8B-B14F-4D97-AF65-F5344CB8AC3E}">
        <p14:creationId xmlns:p14="http://schemas.microsoft.com/office/powerpoint/2010/main" val="5403268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842962"/>
          </a:xfrm>
        </p:spPr>
        <p:txBody>
          <a:bodyPr/>
          <a:lstStyle/>
          <a:p>
            <a:r>
              <a:rPr lang="en-US" dirty="0" smtClean="0"/>
              <a:t>Year 2 Activities </a:t>
            </a:r>
            <a:r>
              <a:rPr lang="en-US" sz="3000" dirty="0" smtClean="0">
                <a:latin typeface="Avenir Light"/>
                <a:cs typeface="Avenir Light"/>
              </a:rPr>
              <a:t>(1 of 3)</a:t>
            </a:r>
            <a:endParaRPr lang="en-US" sz="3000" dirty="0">
              <a:latin typeface="Avenir Light"/>
              <a:cs typeface="Avenir Light"/>
            </a:endParaRPr>
          </a:p>
        </p:txBody>
      </p:sp>
      <p:sp>
        <p:nvSpPr>
          <p:cNvPr id="3" name="Content Placeholder 2"/>
          <p:cNvSpPr>
            <a:spLocks noGrp="1"/>
          </p:cNvSpPr>
          <p:nvPr>
            <p:ph idx="1"/>
          </p:nvPr>
        </p:nvSpPr>
        <p:spPr>
          <a:xfrm>
            <a:off x="304800" y="1087438"/>
            <a:ext cx="8509000" cy="4525963"/>
          </a:xfrm>
        </p:spPr>
        <p:txBody>
          <a:bodyPr>
            <a:noAutofit/>
          </a:bodyPr>
          <a:lstStyle/>
          <a:p>
            <a:pPr>
              <a:lnSpc>
                <a:spcPct val="110000"/>
              </a:lnSpc>
              <a:spcAft>
                <a:spcPts val="600"/>
              </a:spcAft>
            </a:pPr>
            <a:r>
              <a:rPr lang="en-US" sz="2400" dirty="0"/>
              <a:t>Contributed to the first report of the 2016 Sea Ice for Walrus Outlook (SIWO)</a:t>
            </a:r>
          </a:p>
          <a:p>
            <a:pPr>
              <a:lnSpc>
                <a:spcPct val="110000"/>
              </a:lnSpc>
              <a:spcAft>
                <a:spcPts val="600"/>
              </a:spcAft>
            </a:pPr>
            <a:r>
              <a:rPr lang="en-US" sz="2400" dirty="0"/>
              <a:t>Participated in SIPN’s 2016 Polar Prediction Workshop, May 4-6</a:t>
            </a:r>
          </a:p>
          <a:p>
            <a:pPr lvl="1">
              <a:lnSpc>
                <a:spcPct val="110000"/>
              </a:lnSpc>
              <a:spcAft>
                <a:spcPts val="600"/>
              </a:spcAft>
            </a:pPr>
            <a:r>
              <a:rPr lang="en-US" sz="1900" dirty="0"/>
              <a:t>Conducted a survey to assess current challenges to prediction and prioritization of stakeholder engagement (25% response rate)</a:t>
            </a:r>
          </a:p>
          <a:p>
            <a:pPr lvl="1">
              <a:lnSpc>
                <a:spcPct val="110000"/>
              </a:lnSpc>
              <a:spcAft>
                <a:spcPts val="600"/>
              </a:spcAft>
            </a:pPr>
            <a:r>
              <a:rPr lang="en-US" sz="1900" dirty="0"/>
              <a:t>Planning to summarize results in the context of recent related surveys (e.g., past SIPN workshops, AOOS/ACCAP, </a:t>
            </a:r>
            <a:r>
              <a:rPr lang="en-US" sz="1900" dirty="0" err="1"/>
              <a:t>CliC</a:t>
            </a:r>
            <a:r>
              <a:rPr lang="en-US" sz="1900" dirty="0"/>
              <a:t>, YOPP)</a:t>
            </a:r>
            <a:endParaRPr lang="en-US" sz="1500" dirty="0"/>
          </a:p>
          <a:p>
            <a:pPr>
              <a:lnSpc>
                <a:spcPct val="110000"/>
              </a:lnSpc>
              <a:spcAft>
                <a:spcPts val="600"/>
              </a:spcAft>
            </a:pPr>
            <a:r>
              <a:rPr lang="en-US" sz="2400" dirty="0" smtClean="0"/>
              <a:t>Providing </a:t>
            </a:r>
            <a:r>
              <a:rPr lang="en-US" sz="2400" dirty="0"/>
              <a:t>a regional outlook to the 2016 Sea Ice Outlook (SIO) for the Chukchi-Beaufort Sea </a:t>
            </a:r>
            <a:r>
              <a:rPr lang="en-US" sz="2400" dirty="0" smtClean="0"/>
              <a:t>Region</a:t>
            </a:r>
            <a:endParaRPr lang="en-US" sz="2400" dirty="0"/>
          </a:p>
        </p:txBody>
      </p:sp>
      <p:cxnSp>
        <p:nvCxnSpPr>
          <p:cNvPr id="5" name="Straight Connector 4"/>
          <p:cNvCxnSpPr/>
          <p:nvPr/>
        </p:nvCxnSpPr>
        <p:spPr>
          <a:xfrm>
            <a:off x="688304" y="940624"/>
            <a:ext cx="7823457" cy="15409"/>
          </a:xfrm>
          <a:prstGeom prst="line">
            <a:avLst/>
          </a:prstGeom>
          <a:ln w="12700" cmpd="sng">
            <a:solidFill>
              <a:srgbClr val="4F81B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1515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842962"/>
          </a:xfrm>
        </p:spPr>
        <p:txBody>
          <a:bodyPr/>
          <a:lstStyle/>
          <a:p>
            <a:r>
              <a:rPr lang="en-US" dirty="0" smtClean="0"/>
              <a:t>Year 2 </a:t>
            </a:r>
            <a:r>
              <a:rPr lang="en-US" dirty="0" smtClean="0">
                <a:solidFill>
                  <a:srgbClr val="000000"/>
                </a:solidFill>
              </a:rPr>
              <a:t>Activities</a:t>
            </a:r>
            <a:r>
              <a:rPr lang="en-US" dirty="0" smtClean="0"/>
              <a:t> </a:t>
            </a:r>
            <a:r>
              <a:rPr lang="en-US" sz="3000" dirty="0" smtClean="0">
                <a:latin typeface="Avenir Light"/>
                <a:cs typeface="Avenir Light"/>
              </a:rPr>
              <a:t>(2 of 3)</a:t>
            </a:r>
            <a:endParaRPr lang="en-US" sz="3000" dirty="0">
              <a:latin typeface="Avenir Light"/>
              <a:cs typeface="Avenir Light"/>
            </a:endParaRPr>
          </a:p>
        </p:txBody>
      </p:sp>
      <p:sp>
        <p:nvSpPr>
          <p:cNvPr id="3" name="Content Placeholder 2"/>
          <p:cNvSpPr>
            <a:spLocks noGrp="1"/>
          </p:cNvSpPr>
          <p:nvPr>
            <p:ph idx="1"/>
          </p:nvPr>
        </p:nvSpPr>
        <p:spPr>
          <a:xfrm>
            <a:off x="304800" y="1062038"/>
            <a:ext cx="8674100" cy="5122862"/>
          </a:xfrm>
        </p:spPr>
        <p:txBody>
          <a:bodyPr>
            <a:noAutofit/>
          </a:bodyPr>
          <a:lstStyle/>
          <a:p>
            <a:pPr>
              <a:lnSpc>
                <a:spcPct val="110000"/>
              </a:lnSpc>
              <a:spcAft>
                <a:spcPts val="600"/>
              </a:spcAft>
            </a:pPr>
            <a:r>
              <a:rPr lang="en-US" sz="2000" i="1" dirty="0" smtClean="0">
                <a:latin typeface="Avenir Heavy"/>
                <a:cs typeface="Avenir Heavy"/>
              </a:rPr>
              <a:t>Sea Ice Matters </a:t>
            </a:r>
            <a:r>
              <a:rPr lang="en-US" sz="2000" dirty="0" smtClean="0"/>
              <a:t>website to go live within a week. The full functionality of the site remains in development.</a:t>
            </a:r>
          </a:p>
          <a:p>
            <a:pPr>
              <a:lnSpc>
                <a:spcPct val="110000"/>
              </a:lnSpc>
              <a:spcAft>
                <a:spcPts val="600"/>
              </a:spcAft>
            </a:pPr>
            <a:r>
              <a:rPr lang="en-US" sz="2000" dirty="0"/>
              <a:t>Collaborating with the Polar Interdisciplinary Coordinated Education (Polar-ICE) program to develop a map-based data story for 2015</a:t>
            </a:r>
            <a:r>
              <a:rPr lang="en-US" sz="2000" dirty="0" smtClean="0"/>
              <a:t>-2016 </a:t>
            </a:r>
            <a:r>
              <a:rPr lang="en-US" sz="2000" dirty="0"/>
              <a:t>sea ice season, leading up to the </a:t>
            </a:r>
            <a:r>
              <a:rPr lang="en-US" sz="2000" dirty="0" smtClean="0"/>
              <a:t>September </a:t>
            </a:r>
            <a:r>
              <a:rPr lang="en-US" sz="2000" dirty="0"/>
              <a:t>minimum.</a:t>
            </a:r>
          </a:p>
          <a:p>
            <a:pPr>
              <a:lnSpc>
                <a:spcPct val="110000"/>
              </a:lnSpc>
              <a:spcAft>
                <a:spcPts val="600"/>
              </a:spcAft>
            </a:pPr>
            <a:r>
              <a:rPr lang="en-US" sz="2000" dirty="0" smtClean="0"/>
              <a:t>Developing </a:t>
            </a:r>
            <a:r>
              <a:rPr lang="en-US" sz="2000" dirty="0"/>
              <a:t>a survey to assess the status of science around the many topics to be highlighted within </a:t>
            </a:r>
            <a:r>
              <a:rPr lang="en-US" sz="2000" i="1" dirty="0"/>
              <a:t>Sea Ice Matters</a:t>
            </a:r>
            <a:r>
              <a:rPr lang="en-US" sz="2000" dirty="0" smtClean="0"/>
              <a:t>.</a:t>
            </a:r>
            <a:endParaRPr lang="en-US" sz="2000" dirty="0">
              <a:solidFill>
                <a:srgbClr val="FF0000"/>
              </a:solidFill>
            </a:endParaRPr>
          </a:p>
          <a:p>
            <a:pPr lvl="1"/>
            <a:r>
              <a:rPr lang="en-US" sz="1700" i="1" dirty="0"/>
              <a:t>What is the state of our understanding? </a:t>
            </a:r>
            <a:r>
              <a:rPr lang="en-US" sz="1700" i="1" dirty="0" smtClean="0"/>
              <a:t> What </a:t>
            </a:r>
            <a:r>
              <a:rPr lang="en-US" sz="1700" i="1" dirty="0"/>
              <a:t>are </a:t>
            </a:r>
            <a:r>
              <a:rPr lang="en-US" sz="1700" i="1" dirty="0" smtClean="0"/>
              <a:t>key </a:t>
            </a:r>
            <a:r>
              <a:rPr lang="en-US" sz="1700" i="1" dirty="0"/>
              <a:t>gaps and challenges? </a:t>
            </a:r>
          </a:p>
          <a:p>
            <a:pPr lvl="1"/>
            <a:r>
              <a:rPr lang="en-US" sz="1700" i="1" dirty="0"/>
              <a:t>How well is the scientific community organized to collaboratively address the most pressing questions? </a:t>
            </a:r>
          </a:p>
          <a:p>
            <a:pPr lvl="1">
              <a:spcAft>
                <a:spcPts val="600"/>
              </a:spcAft>
            </a:pPr>
            <a:r>
              <a:rPr lang="en-US" sz="1700" i="1" dirty="0"/>
              <a:t>To what extent are stakeholder communities engaged? </a:t>
            </a:r>
          </a:p>
          <a:p>
            <a:pPr>
              <a:lnSpc>
                <a:spcPct val="110000"/>
              </a:lnSpc>
              <a:spcAft>
                <a:spcPts val="600"/>
              </a:spcAft>
            </a:pPr>
            <a:r>
              <a:rPr lang="en-US" sz="2000" dirty="0" smtClean="0"/>
              <a:t>Work on the Arctic sea ice science review paper (i.e., synthesis of syntheses) to begin in summer 2016</a:t>
            </a:r>
            <a:endParaRPr lang="en-US" sz="2000" dirty="0" smtClean="0">
              <a:solidFill>
                <a:srgbClr val="FF0000"/>
              </a:solidFill>
            </a:endParaRPr>
          </a:p>
          <a:p>
            <a:pPr>
              <a:lnSpc>
                <a:spcPct val="110000"/>
              </a:lnSpc>
              <a:spcAft>
                <a:spcPts val="600"/>
              </a:spcAft>
            </a:pPr>
            <a:endParaRPr lang="en-US" sz="2400" dirty="0" smtClean="0"/>
          </a:p>
        </p:txBody>
      </p:sp>
      <p:cxnSp>
        <p:nvCxnSpPr>
          <p:cNvPr id="4" name="Straight Connector 3"/>
          <p:cNvCxnSpPr/>
          <p:nvPr/>
        </p:nvCxnSpPr>
        <p:spPr>
          <a:xfrm>
            <a:off x="688304" y="940624"/>
            <a:ext cx="7823457" cy="15409"/>
          </a:xfrm>
          <a:prstGeom prst="line">
            <a:avLst/>
          </a:prstGeom>
          <a:ln w="12700" cmpd="sng">
            <a:solidFill>
              <a:srgbClr val="4F81B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1087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842962"/>
          </a:xfrm>
        </p:spPr>
        <p:txBody>
          <a:bodyPr/>
          <a:lstStyle/>
          <a:p>
            <a:r>
              <a:rPr lang="en-US" dirty="0" smtClean="0"/>
              <a:t>Year 2 </a:t>
            </a:r>
            <a:r>
              <a:rPr lang="en-US" dirty="0" smtClean="0">
                <a:solidFill>
                  <a:srgbClr val="000000"/>
                </a:solidFill>
              </a:rPr>
              <a:t>Activities</a:t>
            </a:r>
            <a:r>
              <a:rPr lang="en-US" dirty="0" smtClean="0"/>
              <a:t> </a:t>
            </a:r>
            <a:r>
              <a:rPr lang="en-US" sz="3000" dirty="0" smtClean="0">
                <a:latin typeface="Avenir Light"/>
                <a:cs typeface="Avenir Light"/>
              </a:rPr>
              <a:t>(3 of 3)</a:t>
            </a:r>
            <a:endParaRPr lang="en-US" sz="3000" dirty="0">
              <a:latin typeface="Avenir Light"/>
              <a:cs typeface="Avenir Light"/>
            </a:endParaRPr>
          </a:p>
        </p:txBody>
      </p:sp>
      <p:sp>
        <p:nvSpPr>
          <p:cNvPr id="3" name="Content Placeholder 2"/>
          <p:cNvSpPr>
            <a:spLocks noGrp="1"/>
          </p:cNvSpPr>
          <p:nvPr>
            <p:ph idx="1"/>
          </p:nvPr>
        </p:nvSpPr>
        <p:spPr>
          <a:xfrm>
            <a:off x="304800" y="1087438"/>
            <a:ext cx="8490408" cy="4525963"/>
          </a:xfrm>
        </p:spPr>
        <p:txBody>
          <a:bodyPr>
            <a:noAutofit/>
          </a:bodyPr>
          <a:lstStyle/>
          <a:p>
            <a:pPr>
              <a:spcAft>
                <a:spcPts val="1200"/>
              </a:spcAft>
            </a:pPr>
            <a:r>
              <a:rPr lang="en-US" sz="2100" dirty="0"/>
              <a:t>Eos </a:t>
            </a:r>
            <a:r>
              <a:rPr lang="en-US" sz="2100" dirty="0" smtClean="0"/>
              <a:t>article on the SIAT’s 2015 AGU Arctic Science Communication </a:t>
            </a:r>
            <a:r>
              <a:rPr lang="en-US" sz="2100" dirty="0"/>
              <a:t>Event accepted: </a:t>
            </a:r>
            <a:r>
              <a:rPr lang="en-US" sz="2100" i="1" dirty="0">
                <a:solidFill>
                  <a:srgbClr val="37A7F4"/>
                </a:solidFill>
              </a:rPr>
              <a:t>“Arctic science communication event mixed art, blogging, sound, and personal reflections”</a:t>
            </a:r>
          </a:p>
          <a:p>
            <a:pPr>
              <a:spcAft>
                <a:spcPts val="1200"/>
              </a:spcAft>
            </a:pPr>
            <a:r>
              <a:rPr lang="en-US" sz="2100" dirty="0"/>
              <a:t>Proposed a </a:t>
            </a:r>
            <a:r>
              <a:rPr lang="en-US" sz="2100" dirty="0">
                <a:latin typeface="Avenir Heavy"/>
                <a:cs typeface="Avenir Heavy"/>
              </a:rPr>
              <a:t>2016 AGU Session</a:t>
            </a:r>
            <a:r>
              <a:rPr lang="en-US" sz="2100" dirty="0"/>
              <a:t>: </a:t>
            </a:r>
            <a:r>
              <a:rPr lang="en-US" sz="2100" i="1" dirty="0" smtClean="0">
                <a:solidFill>
                  <a:srgbClr val="37A7F4"/>
                </a:solidFill>
              </a:rPr>
              <a:t>“Arctic </a:t>
            </a:r>
            <a:r>
              <a:rPr lang="en-US" sz="2100" i="1" dirty="0">
                <a:solidFill>
                  <a:srgbClr val="37A7F4"/>
                </a:solidFill>
              </a:rPr>
              <a:t>sea ice as the great intermediary of global environmental change: Emerging paradigms linking the Arctic with lower-latitude </a:t>
            </a:r>
            <a:r>
              <a:rPr lang="en-US" sz="2100" i="1" dirty="0" smtClean="0">
                <a:solidFill>
                  <a:srgbClr val="37A7F4"/>
                </a:solidFill>
              </a:rPr>
              <a:t>systems”</a:t>
            </a:r>
            <a:endParaRPr lang="en-US" sz="2100" dirty="0" smtClean="0"/>
          </a:p>
          <a:p>
            <a:pPr>
              <a:spcAft>
                <a:spcPts val="600"/>
              </a:spcAft>
            </a:pPr>
            <a:r>
              <a:rPr lang="en-US" sz="2100" dirty="0" smtClean="0"/>
              <a:t>Planning a workshop at the </a:t>
            </a:r>
            <a:r>
              <a:rPr lang="en-US" sz="2100" dirty="0" smtClean="0">
                <a:latin typeface="Avenir Heavy"/>
                <a:cs typeface="Avenir Heavy"/>
              </a:rPr>
              <a:t>2016 Aleutian Life Forum </a:t>
            </a:r>
            <a:r>
              <a:rPr lang="en-US" sz="2100" dirty="0" smtClean="0"/>
              <a:t>(August 16-20 in </a:t>
            </a:r>
            <a:r>
              <a:rPr lang="en-US" sz="2100" dirty="0"/>
              <a:t>Unalaska): </a:t>
            </a:r>
            <a:r>
              <a:rPr lang="en-US" sz="2100" i="1" dirty="0" smtClean="0">
                <a:solidFill>
                  <a:srgbClr val="37A7F4"/>
                </a:solidFill>
              </a:rPr>
              <a:t>”Connecting </a:t>
            </a:r>
            <a:r>
              <a:rPr lang="en-US" sz="2100" i="1" dirty="0">
                <a:solidFill>
                  <a:srgbClr val="37A7F4"/>
                </a:solidFill>
              </a:rPr>
              <a:t>sea ice, science, and societal </a:t>
            </a:r>
            <a:r>
              <a:rPr lang="en-US" sz="2100" i="1" dirty="0" smtClean="0">
                <a:solidFill>
                  <a:srgbClr val="37A7F4"/>
                </a:solidFill>
              </a:rPr>
              <a:t>resilience: Improving </a:t>
            </a:r>
            <a:r>
              <a:rPr lang="en-US" sz="2100" i="1" dirty="0">
                <a:solidFill>
                  <a:srgbClr val="37A7F4"/>
                </a:solidFill>
              </a:rPr>
              <a:t>awareness of sea ice's role in shaping human activities in the Bering </a:t>
            </a:r>
            <a:r>
              <a:rPr lang="en-US" sz="2100" i="1" dirty="0" smtClean="0">
                <a:solidFill>
                  <a:srgbClr val="37A7F4"/>
                </a:solidFill>
              </a:rPr>
              <a:t>Sea”</a:t>
            </a:r>
            <a:endParaRPr lang="en-US" sz="2100" dirty="0">
              <a:solidFill>
                <a:srgbClr val="FF0000"/>
              </a:solidFill>
            </a:endParaRPr>
          </a:p>
          <a:p>
            <a:pPr lvl="1">
              <a:spcAft>
                <a:spcPts val="600"/>
              </a:spcAft>
            </a:pPr>
            <a:r>
              <a:rPr lang="en-US" sz="1900" dirty="0" smtClean="0"/>
              <a:t>Will directly inform the SIAT’s Knowledge Exchange Workshop in September 2016</a:t>
            </a:r>
          </a:p>
          <a:p>
            <a:pPr>
              <a:spcAft>
                <a:spcPts val="600"/>
              </a:spcAft>
            </a:pPr>
            <a:endParaRPr lang="en-US" sz="2300" dirty="0" smtClean="0"/>
          </a:p>
          <a:p>
            <a:pPr marL="0" indent="0">
              <a:spcAft>
                <a:spcPts val="600"/>
              </a:spcAft>
              <a:buNone/>
            </a:pPr>
            <a:endParaRPr lang="en-US" sz="2400" dirty="0" smtClean="0"/>
          </a:p>
        </p:txBody>
      </p:sp>
      <p:cxnSp>
        <p:nvCxnSpPr>
          <p:cNvPr id="4" name="Straight Connector 3"/>
          <p:cNvCxnSpPr/>
          <p:nvPr/>
        </p:nvCxnSpPr>
        <p:spPr>
          <a:xfrm>
            <a:off x="688304" y="940624"/>
            <a:ext cx="7823457" cy="15409"/>
          </a:xfrm>
          <a:prstGeom prst="line">
            <a:avLst/>
          </a:prstGeom>
          <a:ln w="12700" cmpd="sng">
            <a:solidFill>
              <a:srgbClr val="4F81B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97002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3806" y="1527765"/>
            <a:ext cx="8966694" cy="2800767"/>
          </a:xfrm>
          <a:prstGeom prst="rect">
            <a:avLst/>
          </a:prstGeom>
          <a:noFill/>
        </p:spPr>
        <p:txBody>
          <a:bodyPr wrap="square" rtlCol="0">
            <a:spAutoFit/>
          </a:bodyPr>
          <a:lstStyle/>
          <a:p>
            <a:pPr>
              <a:spcAft>
                <a:spcPts val="1200"/>
              </a:spcAft>
            </a:pPr>
            <a:r>
              <a:rPr lang="en-US" dirty="0" smtClean="0">
                <a:latin typeface="Avenir Book"/>
                <a:cs typeface="Avenir Book"/>
              </a:rPr>
              <a:t>The workshop </a:t>
            </a:r>
            <a:r>
              <a:rPr lang="en-US" dirty="0">
                <a:latin typeface="Avenir Book"/>
                <a:cs typeface="Avenir Book"/>
              </a:rPr>
              <a:t>will </a:t>
            </a:r>
            <a:r>
              <a:rPr lang="en-US" dirty="0">
                <a:solidFill>
                  <a:srgbClr val="000000"/>
                </a:solidFill>
                <a:latin typeface="Avenir Book"/>
                <a:cs typeface="Avenir Book"/>
              </a:rPr>
              <a:t>gather 30-50 invited experts to </a:t>
            </a:r>
            <a:r>
              <a:rPr lang="en-US" dirty="0" smtClean="0">
                <a:solidFill>
                  <a:srgbClr val="000000"/>
                </a:solidFill>
                <a:latin typeface="Avenir Book"/>
                <a:cs typeface="Avenir Book"/>
              </a:rPr>
              <a:t>discuss impacts of sea-ice loss on:</a:t>
            </a:r>
            <a:endParaRPr lang="en-US" dirty="0">
              <a:solidFill>
                <a:srgbClr val="000000"/>
              </a:solidFill>
              <a:latin typeface="Avenir Book"/>
              <a:cs typeface="Avenir Book"/>
            </a:endParaRPr>
          </a:p>
          <a:p>
            <a:pPr marL="342900" indent="-342900">
              <a:spcAft>
                <a:spcPts val="1200"/>
              </a:spcAft>
              <a:buFont typeface="Arial"/>
              <a:buChar char="•"/>
            </a:pPr>
            <a:r>
              <a:rPr lang="en-US" b="1" dirty="0">
                <a:solidFill>
                  <a:srgbClr val="000000"/>
                </a:solidFill>
                <a:effectLst>
                  <a:outerShdw blurRad="38100" dist="38100" dir="2700000" algn="tl">
                    <a:srgbClr val="000000">
                      <a:alpha val="43137"/>
                    </a:srgbClr>
                  </a:outerShdw>
                </a:effectLst>
                <a:latin typeface="Avenir Heavy"/>
                <a:cs typeface="Avenir Heavy"/>
              </a:rPr>
              <a:t>Arctic ecosystems</a:t>
            </a:r>
            <a:r>
              <a:rPr lang="en-US" dirty="0">
                <a:solidFill>
                  <a:srgbClr val="000000"/>
                </a:solidFill>
                <a:latin typeface="Avenir Book"/>
                <a:cs typeface="Avenir Book"/>
              </a:rPr>
              <a:t>. How are marine ecosystem structure and primary productivity changing, and what are the implications for the Arctic and beyond?</a:t>
            </a:r>
          </a:p>
          <a:p>
            <a:pPr marL="342900" indent="-342900">
              <a:spcAft>
                <a:spcPts val="1200"/>
              </a:spcAft>
              <a:buFont typeface="Arial"/>
              <a:buChar char="•"/>
            </a:pPr>
            <a:r>
              <a:rPr lang="en-US" b="1" dirty="0">
                <a:solidFill>
                  <a:srgbClr val="000000"/>
                </a:solidFill>
                <a:effectLst>
                  <a:outerShdw blurRad="38100" dist="38100" dir="2700000" algn="tl">
                    <a:srgbClr val="000000">
                      <a:alpha val="43137"/>
                    </a:srgbClr>
                  </a:outerShdw>
                </a:effectLst>
                <a:latin typeface="Avenir Heavy"/>
                <a:cs typeface="Avenir Heavy"/>
              </a:rPr>
              <a:t>Lower latitude weather</a:t>
            </a:r>
            <a:r>
              <a:rPr lang="en-US" dirty="0">
                <a:solidFill>
                  <a:srgbClr val="000000"/>
                </a:solidFill>
                <a:latin typeface="Avenir Book"/>
                <a:cs typeface="Avenir Book"/>
              </a:rPr>
              <a:t>. What are the linkages between Arctic sea ice </a:t>
            </a:r>
            <a:r>
              <a:rPr lang="en-US" dirty="0" smtClean="0">
                <a:solidFill>
                  <a:srgbClr val="000000"/>
                </a:solidFill>
                <a:latin typeface="Avenir Book"/>
                <a:cs typeface="Avenir Book"/>
              </a:rPr>
              <a:t>loss, amplified Arctic warming, </a:t>
            </a:r>
            <a:r>
              <a:rPr lang="en-US" dirty="0">
                <a:solidFill>
                  <a:srgbClr val="000000"/>
                </a:solidFill>
                <a:latin typeface="Avenir Book"/>
                <a:cs typeface="Avenir Book"/>
              </a:rPr>
              <a:t>and chang</a:t>
            </a:r>
            <a:r>
              <a:rPr lang="en-US" dirty="0">
                <a:latin typeface="Avenir Book"/>
                <a:cs typeface="Avenir Book"/>
              </a:rPr>
              <a:t>ing mid-latitude weather patterns?</a:t>
            </a:r>
          </a:p>
          <a:p>
            <a:pPr marL="342900" indent="-342900">
              <a:spcAft>
                <a:spcPts val="1200"/>
              </a:spcAft>
              <a:buFont typeface="Arial"/>
              <a:buChar char="•"/>
            </a:pPr>
            <a:r>
              <a:rPr lang="en-US" b="1" dirty="0">
                <a:effectLst>
                  <a:outerShdw blurRad="38100" dist="38100" dir="2700000" algn="tl">
                    <a:srgbClr val="000000">
                      <a:alpha val="43137"/>
                    </a:srgbClr>
                  </a:outerShdw>
                </a:effectLst>
                <a:latin typeface="Avenir Heavy"/>
                <a:cs typeface="Avenir Heavy"/>
              </a:rPr>
              <a:t>Human activities in the Bering, Chukchi, and Beaufort Seas</a:t>
            </a:r>
            <a:r>
              <a:rPr lang="en-US" dirty="0">
                <a:latin typeface="Avenir Book"/>
                <a:cs typeface="Avenir Book"/>
              </a:rPr>
              <a:t>. </a:t>
            </a:r>
            <a:r>
              <a:rPr lang="en-US" dirty="0" smtClean="0">
                <a:latin typeface="Avenir Book"/>
                <a:cs typeface="Avenir Book"/>
              </a:rPr>
              <a:t>What </a:t>
            </a:r>
            <a:r>
              <a:rPr lang="en-US" dirty="0">
                <a:latin typeface="Avenir Book"/>
                <a:cs typeface="Avenir Book"/>
              </a:rPr>
              <a:t>roles can improved understanding of current and future sea ice conditions play in informing the actions and decisions of Arctic residents and regional stakeholders?</a:t>
            </a:r>
          </a:p>
        </p:txBody>
      </p:sp>
      <p:pic>
        <p:nvPicPr>
          <p:cNvPr id="11" name="Picture 10"/>
          <p:cNvPicPr>
            <a:picLocks noChangeAspect="1"/>
          </p:cNvPicPr>
          <p:nvPr/>
        </p:nvPicPr>
        <p:blipFill rotWithShape="1">
          <a:blip r:embed="rId2"/>
          <a:srcRect l="-44" t="19434" b="25225"/>
          <a:stretch/>
        </p:blipFill>
        <p:spPr>
          <a:xfrm>
            <a:off x="-1799" y="4432300"/>
            <a:ext cx="3581604" cy="1485900"/>
          </a:xfrm>
          <a:prstGeom prst="rect">
            <a:avLst/>
          </a:prstGeom>
          <a:noFill/>
          <a:ln>
            <a:noFill/>
          </a:ln>
        </p:spPr>
      </p:pic>
      <p:pic>
        <p:nvPicPr>
          <p:cNvPr id="12" name="Picture 11"/>
          <p:cNvPicPr>
            <a:picLocks noChangeAspect="1"/>
          </p:cNvPicPr>
          <p:nvPr/>
        </p:nvPicPr>
        <p:blipFill rotWithShape="1">
          <a:blip r:embed="rId3"/>
          <a:srcRect t="16820" r="1875" b="29285"/>
          <a:stretch/>
        </p:blipFill>
        <p:spPr>
          <a:xfrm>
            <a:off x="5088543" y="4432300"/>
            <a:ext cx="4068157" cy="1485900"/>
          </a:xfrm>
          <a:prstGeom prst="rect">
            <a:avLst/>
          </a:prstGeom>
          <a:noFill/>
          <a:ln>
            <a:noFill/>
          </a:ln>
        </p:spPr>
      </p:pic>
      <p:pic>
        <p:nvPicPr>
          <p:cNvPr id="13" name="Picture 12" descr="Jet-Stream-Polar-Vortex-2014-intrusion-Arctic-Air-United-States-US.jpg"/>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100000" l="4114" r="94726">
                        <a14:foregroundMark x1="89030" y1="90563" x2="89030" y2="90563"/>
                        <a14:foregroundMark x1="89873" y1="88169" x2="89873" y2="88169"/>
                      </a14:backgroundRemoval>
                    </a14:imgEffect>
                  </a14:imgLayer>
                </a14:imgProps>
              </a:ext>
              <a:ext uri="{28A0092B-C50C-407E-A947-70E740481C1C}">
                <a14:useLocalDpi xmlns:a14="http://schemas.microsoft.com/office/drawing/2010/main" val="0"/>
              </a:ext>
            </a:extLst>
          </a:blip>
          <a:srcRect t="23655" b="17023"/>
          <a:stretch/>
        </p:blipFill>
        <p:spPr>
          <a:xfrm>
            <a:off x="2687982" y="4432300"/>
            <a:ext cx="3344517" cy="1485900"/>
          </a:xfrm>
          <a:prstGeom prst="rect">
            <a:avLst/>
          </a:prstGeom>
        </p:spPr>
      </p:pic>
      <p:sp>
        <p:nvSpPr>
          <p:cNvPr id="23" name="TextBox 22"/>
          <p:cNvSpPr txBox="1"/>
          <p:nvPr/>
        </p:nvSpPr>
        <p:spPr>
          <a:xfrm>
            <a:off x="429963" y="108643"/>
            <a:ext cx="8294937" cy="954107"/>
          </a:xfrm>
          <a:prstGeom prst="rect">
            <a:avLst/>
          </a:prstGeom>
          <a:noFill/>
        </p:spPr>
        <p:txBody>
          <a:bodyPr wrap="square" rtlCol="0">
            <a:spAutoFit/>
          </a:bodyPr>
          <a:lstStyle/>
          <a:p>
            <a:pPr algn="ctr"/>
            <a:r>
              <a:rPr lang="en-US" sz="2800" dirty="0" smtClean="0">
                <a:latin typeface="Avenir Heavy"/>
                <a:cs typeface="Avenir Heavy"/>
              </a:rPr>
              <a:t>First SIAT Knowledge Exchange Workshop on the Impacts of Arctic Sea Ice Loss</a:t>
            </a:r>
          </a:p>
        </p:txBody>
      </p:sp>
      <p:sp>
        <p:nvSpPr>
          <p:cNvPr id="24" name="TextBox 23"/>
          <p:cNvSpPr txBox="1"/>
          <p:nvPr/>
        </p:nvSpPr>
        <p:spPr>
          <a:xfrm>
            <a:off x="1981200" y="1069533"/>
            <a:ext cx="4833781" cy="369332"/>
          </a:xfrm>
          <a:prstGeom prst="rect">
            <a:avLst/>
          </a:prstGeom>
          <a:noFill/>
        </p:spPr>
        <p:txBody>
          <a:bodyPr wrap="none" rtlCol="0">
            <a:spAutoFit/>
          </a:bodyPr>
          <a:lstStyle/>
          <a:p>
            <a:r>
              <a:rPr lang="en-US" dirty="0" smtClean="0">
                <a:solidFill>
                  <a:srgbClr val="F25308"/>
                </a:solidFill>
                <a:latin typeface="Avenir Heavy"/>
                <a:cs typeface="Avenir Heavy"/>
              </a:rPr>
              <a:t>September 14-16, 2016 in Washington, DC</a:t>
            </a:r>
            <a:endParaRPr lang="en-US" dirty="0">
              <a:solidFill>
                <a:srgbClr val="F25308"/>
              </a:solidFill>
              <a:latin typeface="Avenir Heavy"/>
              <a:cs typeface="Avenir Heavy"/>
            </a:endParaRPr>
          </a:p>
        </p:txBody>
      </p:sp>
    </p:spTree>
    <p:extLst>
      <p:ext uri="{BB962C8B-B14F-4D97-AF65-F5344CB8AC3E}">
        <p14:creationId xmlns:p14="http://schemas.microsoft.com/office/powerpoint/2010/main" val="25617624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1106" y="106439"/>
            <a:ext cx="5537694" cy="1341361"/>
            <a:chOff x="2" y="2781300"/>
            <a:chExt cx="9156093" cy="2914034"/>
          </a:xfrm>
        </p:grpSpPr>
        <p:pic>
          <p:nvPicPr>
            <p:cNvPr id="5" name="Picture 4"/>
            <p:cNvPicPr>
              <a:picLocks noChangeAspect="1"/>
            </p:cNvPicPr>
            <p:nvPr/>
          </p:nvPicPr>
          <p:blipFill>
            <a:blip r:embed="rId3"/>
            <a:stretch>
              <a:fillRect/>
            </a:stretch>
          </p:blipFill>
          <p:spPr>
            <a:xfrm>
              <a:off x="12095" y="2781300"/>
              <a:ext cx="9144000" cy="1282067"/>
            </a:xfrm>
            <a:prstGeom prst="rect">
              <a:avLst/>
            </a:prstGeom>
          </p:spPr>
        </p:pic>
        <p:pic>
          <p:nvPicPr>
            <p:cNvPr id="6" name="Picture 5"/>
            <p:cNvPicPr>
              <a:picLocks noChangeAspect="1"/>
            </p:cNvPicPr>
            <p:nvPr/>
          </p:nvPicPr>
          <p:blipFill>
            <a:blip r:embed="rId4"/>
            <a:stretch>
              <a:fillRect/>
            </a:stretch>
          </p:blipFill>
          <p:spPr>
            <a:xfrm>
              <a:off x="2" y="4063367"/>
              <a:ext cx="9144000" cy="1631967"/>
            </a:xfrm>
            <a:prstGeom prst="rect">
              <a:avLst/>
            </a:prstGeom>
          </p:spPr>
        </p:pic>
      </p:grpSp>
      <p:sp>
        <p:nvSpPr>
          <p:cNvPr id="9" name="TextBox 8"/>
          <p:cNvSpPr txBox="1"/>
          <p:nvPr/>
        </p:nvSpPr>
        <p:spPr>
          <a:xfrm>
            <a:off x="113805" y="1586285"/>
            <a:ext cx="8930409" cy="3970318"/>
          </a:xfrm>
          <a:prstGeom prst="rect">
            <a:avLst/>
          </a:prstGeom>
          <a:noFill/>
        </p:spPr>
        <p:txBody>
          <a:bodyPr wrap="square" rtlCol="0">
            <a:spAutoFit/>
          </a:bodyPr>
          <a:lstStyle/>
          <a:p>
            <a:pPr>
              <a:spcAft>
                <a:spcPts val="1200"/>
              </a:spcAft>
            </a:pPr>
            <a:r>
              <a:rPr lang="en-US" sz="2400" b="1" dirty="0" smtClean="0">
                <a:latin typeface="Avenir Heavy"/>
                <a:cs typeface="Avenir Heavy"/>
              </a:rPr>
              <a:t>Navigating the New Arctic </a:t>
            </a:r>
          </a:p>
          <a:p>
            <a:pPr>
              <a:spcAft>
                <a:spcPts val="1200"/>
              </a:spcAft>
            </a:pPr>
            <a:r>
              <a:rPr lang="en-US" u="sng" dirty="0" smtClean="0">
                <a:latin typeface="Avenir Book"/>
                <a:cs typeface="Avenir Book"/>
              </a:rPr>
              <a:t>Key Questions</a:t>
            </a:r>
            <a:r>
              <a:rPr lang="en-US" dirty="0" smtClean="0">
                <a:latin typeface="Avenir Book"/>
                <a:cs typeface="Avenir Book"/>
              </a:rPr>
              <a:t> – </a:t>
            </a:r>
            <a:r>
              <a:rPr lang="en-US" i="1" dirty="0" smtClean="0">
                <a:solidFill>
                  <a:srgbClr val="FF0000"/>
                </a:solidFill>
                <a:latin typeface="Avenir Book"/>
                <a:cs typeface="Avenir Book"/>
              </a:rPr>
              <a:t>Sea Ice Action Team is </a:t>
            </a:r>
            <a:r>
              <a:rPr lang="en-US" dirty="0" smtClean="0">
                <a:solidFill>
                  <a:srgbClr val="FF0000"/>
                </a:solidFill>
                <a:latin typeface="Avenir Book"/>
                <a:cs typeface="Avenir Book"/>
              </a:rPr>
              <a:t>addressing 3 of 4</a:t>
            </a:r>
          </a:p>
          <a:p>
            <a:pPr marL="285750" indent="-285750">
              <a:spcAft>
                <a:spcPts val="1200"/>
              </a:spcAft>
              <a:buClr>
                <a:srgbClr val="FF0000"/>
              </a:buClr>
              <a:buFont typeface="Wingdings" panose="05000000000000000000" pitchFamily="2" charset="2"/>
              <a:buChar char="Ø"/>
            </a:pPr>
            <a:r>
              <a:rPr lang="en-US" dirty="0" smtClean="0">
                <a:solidFill>
                  <a:srgbClr val="37A7F4"/>
                </a:solidFill>
                <a:latin typeface="Avenir Heavy"/>
                <a:cs typeface="Avenir Heavy"/>
              </a:rPr>
              <a:t>How will the dramatic changes in sea ice alter marine ecosystem structure and primary productivity? How will the new Arctic Ocean ecosystem function?</a:t>
            </a:r>
          </a:p>
          <a:p>
            <a:pPr marL="285750" indent="-285750">
              <a:spcAft>
                <a:spcPts val="1200"/>
              </a:spcAft>
              <a:buClr>
                <a:srgbClr val="FF0000"/>
              </a:buClr>
              <a:buFont typeface="Wingdings" panose="05000000000000000000" pitchFamily="2" charset="2"/>
              <a:buChar char="Ø"/>
            </a:pPr>
            <a:r>
              <a:rPr lang="en-US" dirty="0" smtClean="0">
                <a:solidFill>
                  <a:srgbClr val="37A7F4"/>
                </a:solidFill>
                <a:latin typeface="Avenir Heavy"/>
                <a:cs typeface="Avenir Heavy"/>
              </a:rPr>
              <a:t>What new indicators and theory are needed to understand adaptive capacity of Arctic individuals and communities experiencing the unprecedented rate of Arctic environmental and social change?</a:t>
            </a:r>
          </a:p>
          <a:p>
            <a:pPr marL="285750" indent="-285750">
              <a:spcAft>
                <a:spcPts val="1200"/>
              </a:spcAft>
              <a:buClr>
                <a:srgbClr val="FF0000"/>
              </a:buClr>
              <a:buFont typeface="Wingdings" panose="05000000000000000000" pitchFamily="2" charset="2"/>
              <a:buChar char="Ø"/>
            </a:pPr>
            <a:r>
              <a:rPr lang="en-US" dirty="0" smtClean="0">
                <a:latin typeface="Avenir Book"/>
                <a:cs typeface="Avenir Book"/>
              </a:rPr>
              <a:t>How will permafrost thaw and the changing Arctic water cycle alter Arctic terrestrial ecosystems and greenhouse gas emissions?</a:t>
            </a:r>
          </a:p>
          <a:p>
            <a:pPr marL="285750" indent="-285750">
              <a:spcAft>
                <a:spcPts val="1200"/>
              </a:spcAft>
              <a:buClr>
                <a:srgbClr val="FF0000"/>
              </a:buClr>
              <a:buFont typeface="Wingdings" panose="05000000000000000000" pitchFamily="2" charset="2"/>
              <a:buChar char="Ø"/>
            </a:pPr>
            <a:r>
              <a:rPr lang="en-US" dirty="0" smtClean="0">
                <a:solidFill>
                  <a:srgbClr val="37A7F4"/>
                </a:solidFill>
                <a:latin typeface="Avenir Heavy"/>
                <a:cs typeface="Avenir Heavy"/>
              </a:rPr>
              <a:t>What is are the linkages between Arctic warming and changing mid-latitude weather patterns?</a:t>
            </a:r>
            <a:endParaRPr lang="en-US" dirty="0">
              <a:solidFill>
                <a:srgbClr val="37A7F4"/>
              </a:solidFill>
              <a:latin typeface="Avenir Heavy"/>
              <a:cs typeface="Avenir Heavy"/>
            </a:endParaRPr>
          </a:p>
        </p:txBody>
      </p:sp>
    </p:spTree>
    <p:extLst>
      <p:ext uri="{BB962C8B-B14F-4D97-AF65-F5344CB8AC3E}">
        <p14:creationId xmlns:p14="http://schemas.microsoft.com/office/powerpoint/2010/main" val="4882894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681395"/>
          </a:xfrm>
        </p:spPr>
        <p:txBody>
          <a:bodyPr/>
          <a:lstStyle/>
          <a:p>
            <a:r>
              <a:rPr lang="en-US" dirty="0" smtClean="0"/>
              <a:t>Other Activities</a:t>
            </a:r>
            <a:endParaRPr lang="en-US" dirty="0"/>
          </a:p>
        </p:txBody>
      </p:sp>
      <p:sp>
        <p:nvSpPr>
          <p:cNvPr id="3" name="Content Placeholder 2"/>
          <p:cNvSpPr>
            <a:spLocks noGrp="1"/>
          </p:cNvSpPr>
          <p:nvPr>
            <p:ph idx="1"/>
          </p:nvPr>
        </p:nvSpPr>
        <p:spPr>
          <a:xfrm>
            <a:off x="358560" y="1282700"/>
            <a:ext cx="8592786" cy="4525963"/>
          </a:xfrm>
        </p:spPr>
        <p:txBody>
          <a:bodyPr>
            <a:normAutofit/>
          </a:bodyPr>
          <a:lstStyle/>
          <a:p>
            <a:pPr>
              <a:lnSpc>
                <a:spcPct val="110000"/>
              </a:lnSpc>
              <a:spcAft>
                <a:spcPts val="600"/>
              </a:spcAft>
            </a:pPr>
            <a:r>
              <a:rPr lang="en-US" sz="2400" dirty="0"/>
              <a:t>Participated in the SEARCH video series </a:t>
            </a:r>
            <a:r>
              <a:rPr lang="en-US" sz="2400" dirty="0" smtClean="0"/>
              <a:t>on the state of Arctic-change science (</a:t>
            </a:r>
            <a:r>
              <a:rPr lang="en-US" sz="2400" i="1" dirty="0"/>
              <a:t>in production</a:t>
            </a:r>
            <a:r>
              <a:rPr lang="en-US" sz="2400" dirty="0"/>
              <a:t>)</a:t>
            </a:r>
          </a:p>
          <a:p>
            <a:pPr>
              <a:lnSpc>
                <a:spcPct val="110000"/>
              </a:lnSpc>
              <a:spcAft>
                <a:spcPts val="600"/>
              </a:spcAft>
            </a:pPr>
            <a:r>
              <a:rPr lang="en-US" sz="2400" dirty="0" smtClean="0"/>
              <a:t>Participating in the SEARCH Communications WG</a:t>
            </a:r>
          </a:p>
          <a:p>
            <a:pPr>
              <a:lnSpc>
                <a:spcPct val="110000"/>
              </a:lnSpc>
              <a:spcAft>
                <a:spcPts val="600"/>
              </a:spcAft>
            </a:pPr>
            <a:r>
              <a:rPr lang="en-US" sz="2400" dirty="0" smtClean="0"/>
              <a:t>Seeking endorsement from Year of Polar Prediction (YOPP)</a:t>
            </a:r>
          </a:p>
        </p:txBody>
      </p:sp>
      <p:cxnSp>
        <p:nvCxnSpPr>
          <p:cNvPr id="4" name="Straight Connector 3"/>
          <p:cNvCxnSpPr/>
          <p:nvPr/>
        </p:nvCxnSpPr>
        <p:spPr>
          <a:xfrm>
            <a:off x="586704" y="940624"/>
            <a:ext cx="7823457" cy="15409"/>
          </a:xfrm>
          <a:prstGeom prst="line">
            <a:avLst/>
          </a:prstGeom>
          <a:ln w="12700" cmpd="sng">
            <a:solidFill>
              <a:srgbClr val="4F81B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32849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lstStyle/>
          <a:p>
            <a:r>
              <a:rPr lang="en-US" dirty="0" smtClean="0"/>
              <a:t>Budget Assessment</a:t>
            </a:r>
            <a:endParaRPr lang="en-US" dirty="0"/>
          </a:p>
        </p:txBody>
      </p:sp>
      <p:sp>
        <p:nvSpPr>
          <p:cNvPr id="3" name="Content Placeholder 2"/>
          <p:cNvSpPr>
            <a:spLocks noGrp="1"/>
          </p:cNvSpPr>
          <p:nvPr>
            <p:ph idx="1"/>
          </p:nvPr>
        </p:nvSpPr>
        <p:spPr>
          <a:xfrm>
            <a:off x="457200" y="1277939"/>
            <a:ext cx="8432800" cy="4449762"/>
          </a:xfrm>
        </p:spPr>
        <p:txBody>
          <a:bodyPr>
            <a:normAutofit/>
          </a:bodyPr>
          <a:lstStyle/>
          <a:p>
            <a:r>
              <a:rPr lang="en-US" sz="2300" dirty="0" smtClean="0"/>
              <a:t>Inadequate funds ($13K) available to support strong participation in the Knowledge Exchange Workshop; Currently looking for additional funding sources (e.g., ONR, </a:t>
            </a:r>
            <a:r>
              <a:rPr lang="en-US" sz="2300" dirty="0" smtClean="0">
                <a:solidFill>
                  <a:srgbClr val="000000"/>
                </a:solidFill>
              </a:rPr>
              <a:t>NPRB)</a:t>
            </a:r>
          </a:p>
        </p:txBody>
      </p:sp>
    </p:spTree>
    <p:extLst>
      <p:ext uri="{BB962C8B-B14F-4D97-AF65-F5344CB8AC3E}">
        <p14:creationId xmlns:p14="http://schemas.microsoft.com/office/powerpoint/2010/main" val="17981594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3107</TotalTime>
  <Words>1038</Words>
  <Application>Microsoft Macintosh PowerPoint</Application>
  <PresentationFormat>On-screen Show (4:3)</PresentationFormat>
  <Paragraphs>67</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Year 2 Activities (1 of 3)</vt:lpstr>
      <vt:lpstr>Year 2 Activities (2 of 3)</vt:lpstr>
      <vt:lpstr>Year 2 Activities (3 of 3)</vt:lpstr>
      <vt:lpstr>PowerPoint Presentation</vt:lpstr>
      <vt:lpstr>PowerPoint Presentation</vt:lpstr>
      <vt:lpstr>Other Activities</vt:lpstr>
      <vt:lpstr>Budget Assessment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Druckenmiller</dc:creator>
  <cp:lastModifiedBy>Matthew Druckenmiller</cp:lastModifiedBy>
  <cp:revision>49</cp:revision>
  <dcterms:created xsi:type="dcterms:W3CDTF">2016-05-12T16:35:59Z</dcterms:created>
  <dcterms:modified xsi:type="dcterms:W3CDTF">2016-05-25T12:33:52Z</dcterms:modified>
</cp:coreProperties>
</file>