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408" r:id="rId2"/>
    <p:sldId id="630" r:id="rId3"/>
    <p:sldId id="644" r:id="rId4"/>
    <p:sldId id="645" r:id="rId5"/>
    <p:sldId id="647" r:id="rId6"/>
    <p:sldId id="649" r:id="rId7"/>
    <p:sldId id="650" r:id="rId8"/>
    <p:sldId id="652" r:id="rId9"/>
    <p:sldId id="651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9AB89"/>
    <a:srgbClr val="FFFF93"/>
    <a:srgbClr val="E100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056" autoAdjust="0"/>
  </p:normalViewPr>
  <p:slideViewPr>
    <p:cSldViewPr snapToGrid="0">
      <p:cViewPr varScale="1">
        <p:scale>
          <a:sx n="78" d="100"/>
          <a:sy n="78" d="100"/>
        </p:scale>
        <p:origin x="-225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4A29599-022C-4E47-A252-01F35C8DD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125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1B5E464-5C79-3D46-A4D2-7FA712FFE67E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aseline="0" dirty="0" smtClean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E1CE350-BA7C-9949-8AB3-161309E0A010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Themes: Ice diminished Arctic Ocean; consequences of permafrost warming and loss; land ice loss; societal and policy implications; focused but allow specific progress across broad spectrum – will be put up for discussion (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cf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website)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E1CE350-BA7C-9949-8AB3-161309E0A010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Themes: Ice diminished Arctic Ocean; consequences of permafrost warming and loss; land ice loss; societal and policy implications; focused but allow specific progress across broad spectrum – will be put up for discussion (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cf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website)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E1CE350-BA7C-9949-8AB3-161309E0A010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Themes: Ice diminished Arctic Ocean; consequences of permafrost warming and loss; land ice loss; societal and policy implications; focused but allow specific progress across broad spectrum – will be put up for discussion (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cf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website)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E1CE350-BA7C-9949-8AB3-161309E0A010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Themes: Ice diminished Arctic Ocean; consequences of permafrost warming and loss; land ice loss; societal and policy implications; focused but allow specific progress across broad spectrum – will be put up for discussion (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cf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website)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E1CE350-BA7C-9949-8AB3-161309E0A010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Themes: Ice diminished Arctic Ocean; consequences of permafrost warming and loss; land ice loss; societal and policy implications; focused but allow specific progress across broad spectrum – will be put up for discussion (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cf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website)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E1CE350-BA7C-9949-8AB3-161309E0A010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Themes: Ice diminished Arctic Ocean; consequences of permafrost warming and loss; land ice loss; societal and policy implications; focused but allow specific progress across broad spectrum – will be put up for discussion (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cf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website)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9FEC0-ACD7-354C-A09A-3AFDDFE7B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94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18C0D-2404-1E4B-9BB9-C2F3FFF3D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73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C11EC-296B-AC4E-BE6D-54B6DD1163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61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41993-4E8C-F94D-B874-FA051EA026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754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0F63C-BD43-054F-9F45-078DBF95A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67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C09A2-0DE4-1645-AB33-FEDB6CF9B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70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B411B-ADC8-8348-8F7E-8689A46C74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94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80F36-0D5A-7545-919A-842E65EEB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4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D7BC0-7499-354C-878F-255B6B8F4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97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45CFC-359D-D14F-A7EE-0C53B7887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303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003DC-B1FF-6049-97D1-BA852C375F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1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DF946-604E-914A-84BA-4D8D1F543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96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86D839F-DDBC-FD42-86C9-7767C40FB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465" y="2084286"/>
            <a:ext cx="9144000" cy="4505548"/>
          </a:xfrm>
        </p:spPr>
        <p:txBody>
          <a:bodyPr/>
          <a:lstStyle/>
          <a:p>
            <a:r>
              <a:rPr lang="en-US" sz="3200" dirty="0" smtClean="0">
                <a:solidFill>
                  <a:srgbClr val="006699"/>
                </a:solidFill>
                <a:latin typeface="Arial" charset="0"/>
                <a:ea typeface="ＭＳ Ｐゴシック" charset="0"/>
                <a:cs typeface="ＭＳ Ｐゴシック" charset="0"/>
              </a:rPr>
              <a:t>Study </a:t>
            </a:r>
            <a:r>
              <a:rPr lang="en-US" sz="3200" dirty="0">
                <a:solidFill>
                  <a:srgbClr val="006699"/>
                </a:solidFill>
                <a:latin typeface="Arial" charset="0"/>
                <a:ea typeface="ＭＳ Ｐゴシック" charset="0"/>
                <a:cs typeface="ＭＳ Ｐゴシック" charset="0"/>
              </a:rPr>
              <a:t>of Environmental Arctic Change (SEARCH) </a:t>
            </a:r>
            <a:r>
              <a:rPr lang="en-US" sz="3200" i="1" dirty="0" smtClean="0">
                <a:solidFill>
                  <a:srgbClr val="006699"/>
                </a:solidFill>
                <a:latin typeface="Arial" charset="0"/>
                <a:ea typeface="ＭＳ Ｐゴシック" charset="0"/>
                <a:cs typeface="ＭＳ Ｐゴシック" charset="0"/>
              </a:rPr>
              <a:t>Planning Meeting</a:t>
            </a:r>
            <a:br>
              <a:rPr lang="en-US" sz="3200" i="1" dirty="0" smtClean="0">
                <a:solidFill>
                  <a:srgbClr val="006699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3200" i="1" dirty="0" smtClean="0">
                <a:solidFill>
                  <a:srgbClr val="006699"/>
                </a:solidFill>
                <a:latin typeface="Arial" charset="0"/>
                <a:ea typeface="ＭＳ Ｐゴシック" charset="0"/>
                <a:cs typeface="ＭＳ Ｐゴシック" charset="0"/>
              </a:rPr>
              <a:t>19-20 Nov 2015</a:t>
            </a:r>
            <a:br>
              <a:rPr lang="en-US" sz="3200" i="1" dirty="0" smtClean="0">
                <a:solidFill>
                  <a:srgbClr val="006699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3200" i="1" dirty="0">
                <a:solidFill>
                  <a:srgbClr val="006699"/>
                </a:solidFill>
                <a:latin typeface="Arial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3200" i="1" dirty="0" smtClean="0">
                <a:solidFill>
                  <a:srgbClr val="006699"/>
                </a:solidFill>
                <a:latin typeface="Arial" charset="0"/>
                <a:ea typeface="ＭＳ Ｐゴシック" charset="0"/>
                <a:cs typeface="ＭＳ Ｐゴシック" charset="0"/>
              </a:rPr>
              <a:t>eattle, WA</a:t>
            </a:r>
            <a:br>
              <a:rPr lang="en-US" sz="3200" i="1" dirty="0" smtClean="0">
                <a:solidFill>
                  <a:srgbClr val="006699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 b="1" dirty="0" smtClean="0">
                <a:solidFill>
                  <a:srgbClr val="006699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2800" b="1" dirty="0" smtClean="0">
                <a:solidFill>
                  <a:srgbClr val="006699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 b="1" smtClean="0">
                <a:solidFill>
                  <a:srgbClr val="006699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2800" b="1" smtClean="0">
                <a:solidFill>
                  <a:srgbClr val="006699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endParaRPr lang="en-US" sz="2800" b="1" dirty="0">
              <a:solidFill>
                <a:schemeClr val="accent6">
                  <a:lumMod val="40000"/>
                  <a:lumOff val="60000"/>
                </a:schemeClr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6387" name="Picture 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338" y="144973"/>
            <a:ext cx="7173913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Line 8"/>
          <p:cNvSpPr>
            <a:spLocks noChangeShapeType="1"/>
          </p:cNvSpPr>
          <p:nvPr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38100">
            <a:solidFill>
              <a:srgbClr val="00A0D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Rectangle 10"/>
          <p:cNvSpPr>
            <a:spLocks noChangeArrowheads="1"/>
          </p:cNvSpPr>
          <p:nvPr/>
        </p:nvSpPr>
        <p:spPr bwMode="auto">
          <a:xfrm>
            <a:off x="533400" y="4343400"/>
            <a:ext cx="81534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Wingdings" charset="0"/>
              <a:buNone/>
            </a:pPr>
            <a:endParaRPr lang="en-US" b="1">
              <a:solidFill>
                <a:srgbClr val="006699"/>
              </a:solidFill>
              <a:latin typeface="Helvetica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59483" y="79542"/>
            <a:ext cx="1279617" cy="1279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3730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Straight Arrow Connector 64"/>
          <p:cNvCxnSpPr/>
          <p:nvPr/>
        </p:nvCxnSpPr>
        <p:spPr>
          <a:xfrm flipH="1">
            <a:off x="7240863" y="3911496"/>
            <a:ext cx="83" cy="2231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7324779" y="3164735"/>
            <a:ext cx="36601" cy="2980952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7722792" y="3174801"/>
            <a:ext cx="863599" cy="2925934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H="1">
            <a:off x="7604716" y="5321346"/>
            <a:ext cx="19165" cy="83090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6911698" y="3185744"/>
            <a:ext cx="7081" cy="2688514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H="1">
            <a:off x="6633327" y="4957927"/>
            <a:ext cx="9082" cy="118776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6396527" y="1432537"/>
            <a:ext cx="5022" cy="47156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322668" y="1936048"/>
            <a:ext cx="1510145" cy="584775"/>
          </a:xfrm>
          <a:prstGeom prst="rect">
            <a:avLst/>
          </a:prstGeom>
          <a:solidFill>
            <a:schemeClr val="accent1">
              <a:lumMod val="20000"/>
              <a:lumOff val="80000"/>
              <a:alpha val="81000"/>
            </a:schemeClr>
          </a:solidFill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ADI Task Force Report</a:t>
            </a:r>
            <a:endParaRPr lang="en-US" sz="16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6495485" y="2520823"/>
            <a:ext cx="10213" cy="36152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291" y="168997"/>
            <a:ext cx="2736273" cy="45286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sz="3500" dirty="0" smtClean="0"/>
              <a:t>Science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99291" y="5357091"/>
            <a:ext cx="8896927" cy="43410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200" y="5791200"/>
            <a:ext cx="8793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2001	    2003	    2005	        2007	         2009             2011	2013	    2015</a:t>
            </a:r>
            <a:endParaRPr lang="en-US" sz="18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          2002           2004           2006          2008           2010               2012           2014            2016		</a:t>
            </a:r>
            <a:endParaRPr lang="en-US" sz="18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291" y="556228"/>
            <a:ext cx="1260277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Science Plan</a:t>
            </a:r>
            <a:endParaRPr lang="en-US" sz="16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9189" y="2171775"/>
            <a:ext cx="151111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Implementation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Strategy Plan</a:t>
            </a:r>
            <a:endParaRPr lang="en-US" sz="16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42619" y="4433761"/>
            <a:ext cx="1729508" cy="584775"/>
          </a:xfrm>
          <a:prstGeom prst="rect">
            <a:avLst/>
          </a:prstGeom>
          <a:solidFill>
            <a:schemeClr val="bg2">
              <a:lumMod val="90000"/>
              <a:alpha val="77000"/>
            </a:schemeClr>
          </a:solidFill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Implementation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Workshop Report</a:t>
            </a:r>
            <a:endParaRPr lang="en-US" sz="16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03381" y="887562"/>
            <a:ext cx="4619" cy="499600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ubtitle 2"/>
          <p:cNvSpPr txBox="1">
            <a:spLocks/>
          </p:cNvSpPr>
          <p:nvPr/>
        </p:nvSpPr>
        <p:spPr>
          <a:xfrm>
            <a:off x="443645" y="1655515"/>
            <a:ext cx="1496291" cy="499155"/>
          </a:xfrm>
          <a:prstGeom prst="rect">
            <a:avLst/>
          </a:prstGeom>
          <a:solidFill>
            <a:schemeClr val="bg1">
              <a:alpha val="46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en-US" sz="3000" dirty="0" smtClean="0">
                <a:solidFill>
                  <a:prstClr val="black"/>
                </a:solidFill>
                <a:latin typeface="Calibri"/>
              </a:rPr>
              <a:t>Strategy</a:t>
            </a:r>
          </a:p>
          <a:p>
            <a:pPr algn="l" fontAlgn="auto">
              <a:spcAft>
                <a:spcPts val="0"/>
              </a:spcAft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algn="l" fontAlgn="auto">
              <a:spcAft>
                <a:spcPts val="0"/>
              </a:spcAft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algn="l" fontAlgn="auto">
              <a:spcAft>
                <a:spcPts val="0"/>
              </a:spcAft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algn="l" fontAlgn="auto"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537855" y="2736142"/>
            <a:ext cx="37553" cy="312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 txBox="1">
            <a:spLocks/>
          </p:cNvSpPr>
          <p:nvPr/>
        </p:nvSpPr>
        <p:spPr>
          <a:xfrm>
            <a:off x="419773" y="3919984"/>
            <a:ext cx="2736273" cy="463187"/>
          </a:xfrm>
          <a:prstGeom prst="rect">
            <a:avLst/>
          </a:prstGeom>
          <a:solidFill>
            <a:schemeClr val="bg1">
              <a:alpha val="39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en-US" sz="3000" dirty="0" smtClean="0">
                <a:solidFill>
                  <a:prstClr val="black"/>
                </a:solidFill>
                <a:latin typeface="Calibri"/>
              </a:rPr>
              <a:t>Implementation</a:t>
            </a:r>
          </a:p>
          <a:p>
            <a:pPr algn="l" fontAlgn="auto">
              <a:spcAft>
                <a:spcPts val="0"/>
              </a:spcAft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algn="l" fontAlgn="auto">
              <a:spcAft>
                <a:spcPts val="0"/>
              </a:spcAft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algn="l" fontAlgn="auto">
              <a:spcAft>
                <a:spcPts val="0"/>
              </a:spcAft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algn="l" fontAlgn="auto"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598821" y="5018536"/>
            <a:ext cx="6442" cy="84369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433024" y="3314315"/>
            <a:ext cx="202875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Arctic Obs. Integration Workshop</a:t>
            </a:r>
            <a:endParaRPr lang="en-US" sz="16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72939" y="2645014"/>
            <a:ext cx="1264287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State of AON Workshop</a:t>
            </a:r>
            <a:endParaRPr lang="en-US" sz="16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99709" y="864359"/>
            <a:ext cx="2507793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Understanding Arctic Change Task Force Report</a:t>
            </a:r>
            <a:endParaRPr lang="en-US" sz="16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617155" y="2614862"/>
            <a:ext cx="1595703" cy="584775"/>
          </a:xfrm>
          <a:prstGeom prst="rect">
            <a:avLst/>
          </a:prstGeom>
          <a:solidFill>
            <a:schemeClr val="accent6">
              <a:lumMod val="20000"/>
              <a:lumOff val="80000"/>
              <a:alpha val="80000"/>
            </a:schemeClr>
          </a:solidFill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Arctic Observing Summit</a:t>
            </a:r>
            <a:endParaRPr lang="en-US" sz="16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256075" y="5466300"/>
            <a:ext cx="45719" cy="20192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3" name="Rectangle 42"/>
          <p:cNvSpPr/>
          <p:nvPr/>
        </p:nvSpPr>
        <p:spPr>
          <a:xfrm flipH="1">
            <a:off x="5296000" y="5468038"/>
            <a:ext cx="45719" cy="20019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6" name="Rectangle 45"/>
          <p:cNvSpPr/>
          <p:nvPr/>
        </p:nvSpPr>
        <p:spPr>
          <a:xfrm flipH="1">
            <a:off x="5668974" y="5468038"/>
            <a:ext cx="48188" cy="21222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818059" y="5468037"/>
            <a:ext cx="48130" cy="22251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351654" y="5464022"/>
            <a:ext cx="63986" cy="21623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751831" y="5464021"/>
            <a:ext cx="60163" cy="2162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4" name="Rectangle 53"/>
          <p:cNvSpPr/>
          <p:nvPr/>
        </p:nvSpPr>
        <p:spPr>
          <a:xfrm flipH="1">
            <a:off x="6459040" y="5464022"/>
            <a:ext cx="48188" cy="21222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4111521" y="3899090"/>
            <a:ext cx="3187" cy="2237015"/>
          </a:xfrm>
          <a:prstGeom prst="straightConnector1">
            <a:avLst/>
          </a:prstGeom>
          <a:ln w="63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586587" y="3221893"/>
            <a:ext cx="21248" cy="2649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5149185" y="3904964"/>
            <a:ext cx="83" cy="2231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7011509" y="4918466"/>
            <a:ext cx="6789" cy="96509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5-Point Star 93"/>
          <p:cNvSpPr/>
          <p:nvPr/>
        </p:nvSpPr>
        <p:spPr>
          <a:xfrm>
            <a:off x="6548284" y="5440949"/>
            <a:ext cx="207127" cy="214378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5" name="5-Point Star 94"/>
          <p:cNvSpPr/>
          <p:nvPr/>
        </p:nvSpPr>
        <p:spPr>
          <a:xfrm>
            <a:off x="5870516" y="5448965"/>
            <a:ext cx="207127" cy="214378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708167" y="2655791"/>
            <a:ext cx="1510145" cy="584775"/>
          </a:xfrm>
          <a:prstGeom prst="rect">
            <a:avLst/>
          </a:prstGeom>
          <a:solidFill>
            <a:schemeClr val="accent1">
              <a:lumMod val="20000"/>
              <a:lumOff val="80000"/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ARCUS Ways Forward Memo</a:t>
            </a:r>
            <a:endParaRPr lang="en-US" sz="16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227878" y="2115657"/>
            <a:ext cx="31422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Reports        White paper</a:t>
            </a:r>
            <a:endParaRPr lang="en-US" sz="14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2558006" y="5542052"/>
            <a:ext cx="84313" cy="6874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6380033" y="5550068"/>
            <a:ext cx="84313" cy="6874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4575301" y="5562101"/>
            <a:ext cx="84313" cy="6874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8" name="Oval 107"/>
          <p:cNvSpPr/>
          <p:nvPr/>
        </p:nvSpPr>
        <p:spPr>
          <a:xfrm>
            <a:off x="4069975" y="5562100"/>
            <a:ext cx="84313" cy="6874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6512389" y="5550072"/>
            <a:ext cx="84313" cy="6874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119" name="Group 118"/>
          <p:cNvGrpSpPr/>
          <p:nvPr/>
        </p:nvGrpSpPr>
        <p:grpSpPr>
          <a:xfrm>
            <a:off x="7253280" y="118539"/>
            <a:ext cx="2001199" cy="2340309"/>
            <a:chOff x="7279119" y="67602"/>
            <a:chExt cx="2001199" cy="2340309"/>
          </a:xfrm>
        </p:grpSpPr>
        <p:sp>
          <p:nvSpPr>
            <p:cNvPr id="37" name="Rectangle 36"/>
            <p:cNvSpPr/>
            <p:nvPr/>
          </p:nvSpPr>
          <p:spPr>
            <a:xfrm>
              <a:off x="7279119" y="67602"/>
              <a:ext cx="1879420" cy="2340309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4" name="5-Point Star 33"/>
            <p:cNvSpPr/>
            <p:nvPr/>
          </p:nvSpPr>
          <p:spPr>
            <a:xfrm>
              <a:off x="7308258" y="176120"/>
              <a:ext cx="177067" cy="232756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400898" y="150468"/>
              <a:ext cx="1879420" cy="2000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Town Hall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4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SEARCH/ Agency </a:t>
              </a:r>
              <a:r>
                <a:rPr lang="en-US" sz="1400" dirty="0" err="1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Mtg</a:t>
              </a:r>
              <a:endParaRPr lang="en-US" sz="14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8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SSC </a:t>
              </a:r>
              <a:r>
                <a:rPr lang="en-US" sz="1400" dirty="0" err="1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Mtg</a:t>
              </a:r>
              <a:endParaRPr lang="en-US" sz="14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8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Priorities &amp; Goals draft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8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Final Goals, objectives and proposal </a:t>
              </a:r>
              <a:endParaRPr lang="en-US" sz="14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299695" y="563693"/>
              <a:ext cx="144379" cy="28875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306622" y="941349"/>
              <a:ext cx="144379" cy="2887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299695" y="1312217"/>
              <a:ext cx="144379" cy="28875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306622" y="1689873"/>
              <a:ext cx="144379" cy="28875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03" name="Oval 102"/>
            <p:cNvSpPr/>
            <p:nvPr/>
          </p:nvSpPr>
          <p:spPr>
            <a:xfrm>
              <a:off x="7501290" y="2085404"/>
              <a:ext cx="84313" cy="6874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10" name="Oval 109"/>
            <p:cNvSpPr/>
            <p:nvPr/>
          </p:nvSpPr>
          <p:spPr>
            <a:xfrm>
              <a:off x="8507938" y="2069359"/>
              <a:ext cx="84313" cy="6874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111" name="Oval 110"/>
          <p:cNvSpPr/>
          <p:nvPr/>
        </p:nvSpPr>
        <p:spPr>
          <a:xfrm>
            <a:off x="6915759" y="5542472"/>
            <a:ext cx="84313" cy="6874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6604629" y="5546056"/>
            <a:ext cx="84313" cy="6874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00" name="Straight Arrow Connector 99"/>
          <p:cNvCxnSpPr/>
          <p:nvPr/>
        </p:nvCxnSpPr>
        <p:spPr>
          <a:xfrm>
            <a:off x="5005200" y="3249052"/>
            <a:ext cx="20930" cy="28966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909574" y="4593915"/>
            <a:ext cx="2138492" cy="338554"/>
          </a:xfrm>
          <a:prstGeom prst="rect">
            <a:avLst/>
          </a:prstGeom>
          <a:solidFill>
            <a:schemeClr val="bg2">
              <a:lumMod val="90000"/>
              <a:alpha val="77000"/>
            </a:schemeClr>
          </a:solidFill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Framework &amp; 5yr plan</a:t>
            </a:r>
            <a:endParaRPr lang="en-US" sz="16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138618" y="4994824"/>
            <a:ext cx="1595703" cy="338554"/>
          </a:xfrm>
          <a:prstGeom prst="rect">
            <a:avLst/>
          </a:prstGeom>
          <a:solidFill>
            <a:schemeClr val="bg2">
              <a:lumMod val="90000"/>
              <a:alpha val="77000"/>
            </a:schemeClr>
          </a:solidFill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Kickoff Meeting</a:t>
            </a:r>
            <a:endParaRPr lang="en-US" sz="16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96012" y="4373152"/>
            <a:ext cx="2017977" cy="584775"/>
          </a:xfrm>
          <a:prstGeom prst="rect">
            <a:avLst/>
          </a:prstGeom>
          <a:solidFill>
            <a:schemeClr val="bg2">
              <a:lumMod val="90000"/>
              <a:alpha val="77000"/>
            </a:schemeClr>
          </a:solidFill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US AON Coordination Workshop</a:t>
            </a:r>
            <a:endParaRPr lang="en-US" sz="16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16" name="5-Point Star 115"/>
          <p:cNvSpPr/>
          <p:nvPr/>
        </p:nvSpPr>
        <p:spPr>
          <a:xfrm>
            <a:off x="7021536" y="5456981"/>
            <a:ext cx="207127" cy="214378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81273" y="3320189"/>
            <a:ext cx="1828302" cy="584775"/>
          </a:xfrm>
          <a:prstGeom prst="rect">
            <a:avLst/>
          </a:prstGeom>
          <a:solidFill>
            <a:schemeClr val="accent1">
              <a:lumMod val="20000"/>
              <a:lumOff val="80000"/>
              <a:alpha val="85000"/>
            </a:schemeClr>
          </a:solidFill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Interagency AON Working Group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Mtg</a:t>
            </a:r>
            <a:endParaRPr lang="en-US" sz="16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967675" y="3335301"/>
            <a:ext cx="2176326" cy="584776"/>
          </a:xfrm>
          <a:prstGeom prst="rect">
            <a:avLst/>
          </a:prstGeom>
          <a:solidFill>
            <a:schemeClr val="accent1">
              <a:lumMod val="20000"/>
              <a:lumOff val="80000"/>
              <a:alpha val="85000"/>
            </a:schemeClr>
          </a:solidFill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Interagency/OSTP Arctic Observations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Mtg</a:t>
            </a:r>
            <a:endParaRPr lang="en-US" sz="16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4333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EARCH Org chart_Fig2.jpg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8911" y="246453"/>
            <a:ext cx="9244592" cy="6619698"/>
          </a:xfrm>
        </p:spPr>
      </p:pic>
      <p:sp>
        <p:nvSpPr>
          <p:cNvPr id="6" name="TextBox 5"/>
          <p:cNvSpPr txBox="1"/>
          <p:nvPr/>
        </p:nvSpPr>
        <p:spPr>
          <a:xfrm>
            <a:off x="0" y="0"/>
            <a:ext cx="56366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	</a:t>
            </a:r>
            <a:r>
              <a:rPr lang="en-US" b="1" dirty="0" smtClean="0"/>
              <a:t>SEARCH Structure &amp; Activities</a:t>
            </a:r>
          </a:p>
          <a:p>
            <a:r>
              <a:rPr lang="en-US" b="1" dirty="0"/>
              <a:t>	</a:t>
            </a:r>
            <a:r>
              <a:rPr lang="en-US" sz="1600" i="1" dirty="0" err="1" smtClean="0"/>
              <a:t>www.arcus.org</a:t>
            </a:r>
            <a:r>
              <a:rPr lang="en-US" sz="1600" i="1" dirty="0" smtClean="0"/>
              <a:t>/search-program</a:t>
            </a:r>
            <a:endParaRPr lang="en-US" sz="2000" i="1" dirty="0"/>
          </a:p>
        </p:txBody>
      </p:sp>
      <p:pic>
        <p:nvPicPr>
          <p:cNvPr id="5" name="Picture 29" descr="SEARCH_Logo_FLAT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382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992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ahoma" charset="0"/>
                <a:ea typeface="ＭＳ Ｐゴシック" charset="0"/>
                <a:cs typeface="Tahoma" charset="0"/>
              </a:rPr>
              <a:t>AON &amp; Sustained Observations</a:t>
            </a:r>
            <a:endParaRPr lang="en-US" sz="3600" dirty="0">
              <a:latin typeface="Tahoma" charset="0"/>
              <a:ea typeface="ＭＳ Ｐゴシック" charset="0"/>
              <a:cs typeface="Tahoma" charset="0"/>
            </a:endParaRPr>
          </a:p>
        </p:txBody>
      </p:sp>
      <p:sp>
        <p:nvSpPr>
          <p:cNvPr id="28674" name="Line 27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38100">
            <a:solidFill>
              <a:srgbClr val="00A0D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675" name="Picture 29" descr="SEARCH_Logo_FLAT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4788" y="173038"/>
            <a:ext cx="8382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3"/>
          <p:cNvSpPr txBox="1">
            <a:spLocks noChangeArrowheads="1"/>
          </p:cNvSpPr>
          <p:nvPr/>
        </p:nvSpPr>
        <p:spPr bwMode="auto">
          <a:xfrm>
            <a:off x="-1" y="1206499"/>
            <a:ext cx="9144001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500" dirty="0" smtClean="0">
                <a:latin typeface="Arial"/>
                <a:cs typeface="Arial"/>
              </a:rPr>
              <a:t> </a:t>
            </a:r>
            <a:endParaRPr lang="en-US" sz="2500" dirty="0">
              <a:latin typeface="Arial"/>
              <a:cs typeface="Arial"/>
            </a:endParaRPr>
          </a:p>
        </p:txBody>
      </p:sp>
      <p:sp>
        <p:nvSpPr>
          <p:cNvPr id="7" name="Content Placeholder 13"/>
          <p:cNvSpPr>
            <a:spLocks noGrp="1"/>
          </p:cNvSpPr>
          <p:nvPr>
            <p:ph idx="1"/>
          </p:nvPr>
        </p:nvSpPr>
        <p:spPr>
          <a:xfrm>
            <a:off x="0" y="1163782"/>
            <a:ext cx="9144000" cy="5694218"/>
          </a:xfrm>
        </p:spPr>
        <p:txBody>
          <a:bodyPr>
            <a:noAutofit/>
          </a:bodyPr>
          <a:lstStyle/>
          <a:p>
            <a:r>
              <a:rPr lang="en-US" sz="2000" dirty="0" smtClean="0"/>
              <a:t>AON as major contribution to International Polar Year (IPY):</a:t>
            </a:r>
          </a:p>
          <a:p>
            <a:pPr lvl="1"/>
            <a:r>
              <a:rPr lang="en-US" sz="1800" dirty="0" smtClean="0"/>
              <a:t>Focus on guiding science questions developed by the research community: SEARCH Implementation Workshop (2005); National Academies Panel (2006)</a:t>
            </a:r>
          </a:p>
          <a:p>
            <a:pPr lvl="1"/>
            <a:r>
              <a:rPr lang="en-US" sz="1800" dirty="0" smtClean="0"/>
              <a:t>Captured key aspects of a major transformation of the Arctic system: Ocean warming, atmospheric circulation changes, MY sea ice reduction, permafrost thaw and </a:t>
            </a:r>
            <a:r>
              <a:rPr lang="en-US" sz="1800" dirty="0" err="1" smtClean="0"/>
              <a:t>landcover</a:t>
            </a:r>
            <a:r>
              <a:rPr lang="en-US" sz="1800" dirty="0" smtClean="0"/>
              <a:t> change, human and ecosystem responses</a:t>
            </a:r>
          </a:p>
          <a:p>
            <a:pPr lvl="1"/>
            <a:r>
              <a:rPr lang="en-US" sz="1800" dirty="0" smtClean="0"/>
              <a:t>Transformed approach to sustained observations – autonomous obs. technology; advanced remote sensing approaches, community-based observations</a:t>
            </a:r>
          </a:p>
          <a:p>
            <a:pPr lvl="1"/>
            <a:r>
              <a:rPr lang="en-US" sz="1800" dirty="0" smtClean="0"/>
              <a:t>Lasting international partnerships</a:t>
            </a:r>
          </a:p>
          <a:p>
            <a:r>
              <a:rPr lang="en-US" sz="2000" dirty="0" smtClean="0"/>
              <a:t>Continued refinement and discussion of cooperative observing approaches (e.g., Interagency Arctic Observing Coordination WS), sunset of ARRA support and urgency of information needs prepare ground for next step</a:t>
            </a:r>
            <a:endParaRPr lang="en-US" sz="2000" dirty="0"/>
          </a:p>
          <a:p>
            <a:r>
              <a:rPr lang="en-US" sz="2000" dirty="0" smtClean="0"/>
              <a:t>White </a:t>
            </a:r>
            <a:r>
              <a:rPr lang="en-US" sz="2000" dirty="0"/>
              <a:t>paper to initiate </a:t>
            </a:r>
            <a:r>
              <a:rPr lang="en-US" sz="2000" dirty="0" smtClean="0"/>
              <a:t>conversation: </a:t>
            </a:r>
            <a:r>
              <a:rPr lang="en-US" sz="2000" dirty="0"/>
              <a:t>A</a:t>
            </a:r>
            <a:r>
              <a:rPr lang="en-US" sz="2000" dirty="0" smtClean="0"/>
              <a:t>rctic </a:t>
            </a:r>
            <a:r>
              <a:rPr lang="en-US" sz="2000" dirty="0"/>
              <a:t>Services:</a:t>
            </a:r>
            <a:r>
              <a:rPr lang="en-US" sz="2000" i="1" dirty="0"/>
              <a:t> </a:t>
            </a:r>
            <a:r>
              <a:rPr lang="en-US" sz="2000" dirty="0"/>
              <a:t>A Framework for Effective and Sustained Observations </a:t>
            </a:r>
            <a:r>
              <a:rPr lang="en-US" sz="2000" dirty="0" smtClean="0"/>
              <a:t>in </a:t>
            </a:r>
            <a:r>
              <a:rPr lang="en-US" sz="2000" dirty="0"/>
              <a:t>the </a:t>
            </a:r>
            <a:r>
              <a:rPr lang="en-US" sz="2000" dirty="0" smtClean="0"/>
              <a:t>Arctic</a:t>
            </a:r>
          </a:p>
        </p:txBody>
      </p:sp>
    </p:spTree>
    <p:extLst>
      <p:ext uri="{BB962C8B-B14F-4D97-AF65-F5344CB8AC3E}">
        <p14:creationId xmlns:p14="http://schemas.microsoft.com/office/powerpoint/2010/main" val="3114844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ahoma" charset="0"/>
                <a:ea typeface="ＭＳ Ｐゴシック" charset="0"/>
                <a:cs typeface="Tahoma" charset="0"/>
              </a:rPr>
              <a:t>Arctic Observing Framework</a:t>
            </a:r>
            <a:endParaRPr lang="en-US" sz="3600" dirty="0">
              <a:latin typeface="Tahoma" charset="0"/>
              <a:ea typeface="ＭＳ Ｐゴシック" charset="0"/>
              <a:cs typeface="Tahoma" charset="0"/>
            </a:endParaRPr>
          </a:p>
        </p:txBody>
      </p:sp>
      <p:sp>
        <p:nvSpPr>
          <p:cNvPr id="28674" name="Line 27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38100">
            <a:solidFill>
              <a:srgbClr val="00A0D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675" name="Picture 29" descr="SEARCH_Logo_FLAT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4788" y="173038"/>
            <a:ext cx="8382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3"/>
          <p:cNvSpPr txBox="1">
            <a:spLocks noChangeArrowheads="1"/>
          </p:cNvSpPr>
          <p:nvPr/>
        </p:nvSpPr>
        <p:spPr bwMode="auto">
          <a:xfrm>
            <a:off x="-1" y="1206499"/>
            <a:ext cx="9144001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7" name="Content Placeholder 13"/>
          <p:cNvSpPr>
            <a:spLocks noGrp="1"/>
          </p:cNvSpPr>
          <p:nvPr>
            <p:ph idx="1"/>
          </p:nvPr>
        </p:nvSpPr>
        <p:spPr>
          <a:xfrm>
            <a:off x="0" y="1163782"/>
            <a:ext cx="9144000" cy="5694218"/>
          </a:xfrm>
        </p:spPr>
        <p:txBody>
          <a:bodyPr>
            <a:noAutofit/>
          </a:bodyPr>
          <a:lstStyle/>
          <a:p>
            <a:pPr lvl="0"/>
            <a:r>
              <a:rPr lang="en-US" sz="2000" dirty="0" smtClean="0"/>
              <a:t>Effective </a:t>
            </a:r>
            <a:r>
              <a:rPr lang="en-US" sz="2000" dirty="0"/>
              <a:t>observing network provides robust, well-calibrated measurements </a:t>
            </a:r>
            <a:r>
              <a:rPr lang="en-US" sz="2000" dirty="0" smtClean="0"/>
              <a:t>to serve </a:t>
            </a:r>
            <a:r>
              <a:rPr lang="en-US" sz="2000" dirty="0"/>
              <a:t>scientific research, operations, and </a:t>
            </a:r>
            <a:r>
              <a:rPr lang="en-US" sz="2000" dirty="0" smtClean="0"/>
              <a:t>planning</a:t>
            </a:r>
            <a:endParaRPr lang="en-US" sz="2000" dirty="0"/>
          </a:p>
          <a:p>
            <a:pPr lvl="0"/>
            <a:r>
              <a:rPr lang="en-US" sz="2000" dirty="0" smtClean="0"/>
              <a:t>Needs </a:t>
            </a:r>
            <a:r>
              <a:rPr lang="en-US" sz="2000" dirty="0"/>
              <a:t>of scientific research and operations should drive network development </a:t>
            </a:r>
            <a:endParaRPr lang="en-US" sz="2000" dirty="0" smtClean="0"/>
          </a:p>
          <a:p>
            <a:pPr lvl="0"/>
            <a:r>
              <a:rPr lang="en-US" sz="2000" dirty="0" smtClean="0"/>
              <a:t>Network that reflects </a:t>
            </a:r>
            <a:r>
              <a:rPr lang="en-US" sz="2000" dirty="0"/>
              <a:t>a systems perspective </a:t>
            </a:r>
            <a:r>
              <a:rPr lang="en-US" sz="2000" dirty="0" smtClean="0"/>
              <a:t>allows </a:t>
            </a:r>
            <a:r>
              <a:rPr lang="en-US" sz="2000" dirty="0"/>
              <a:t>for integration of data across domains and scales in support of science, operations, testing and improving predictive models, and adapting to emerging or anticipated </a:t>
            </a:r>
            <a:r>
              <a:rPr lang="en-US" sz="2000" dirty="0" smtClean="0"/>
              <a:t>impacts</a:t>
            </a:r>
            <a:endParaRPr lang="en-US" sz="2000" dirty="0"/>
          </a:p>
          <a:p>
            <a:pPr lvl="0"/>
            <a:r>
              <a:rPr lang="en-US" sz="2000" dirty="0" smtClean="0"/>
              <a:t>A single</a:t>
            </a:r>
            <a:r>
              <a:rPr lang="en-US" sz="2000" dirty="0"/>
              <a:t>, all-encompassing network is difficult to </a:t>
            </a:r>
            <a:r>
              <a:rPr lang="en-US" sz="2000" dirty="0" smtClean="0"/>
              <a:t>achieve: Framework </a:t>
            </a:r>
            <a:r>
              <a:rPr lang="en-US" sz="2000" dirty="0"/>
              <a:t>built around services and outcomes </a:t>
            </a:r>
            <a:r>
              <a:rPr lang="en-US" sz="2000" dirty="0" smtClean="0"/>
              <a:t>that draws </a:t>
            </a:r>
            <a:r>
              <a:rPr lang="en-US" sz="2000" dirty="0"/>
              <a:t>on existing components can help ensure efficient data gathering, integration, and </a:t>
            </a:r>
            <a:r>
              <a:rPr lang="en-US" sz="2000" dirty="0" smtClean="0"/>
              <a:t>dissemination</a:t>
            </a:r>
            <a:endParaRPr lang="en-US" sz="2000" dirty="0"/>
          </a:p>
          <a:p>
            <a:pPr lvl="0"/>
            <a:r>
              <a:rPr lang="en-US" sz="2000" dirty="0" smtClean="0"/>
              <a:t>Role of SEARCH: Represent broad </a:t>
            </a:r>
            <a:r>
              <a:rPr lang="en-US" sz="2000" dirty="0"/>
              <a:t>capabilities and needs of the science community </a:t>
            </a:r>
            <a:r>
              <a:rPr lang="en-US" sz="2000" dirty="0" smtClean="0"/>
              <a:t>– offering </a:t>
            </a:r>
            <a:r>
              <a:rPr lang="en-US" sz="2000" dirty="0"/>
              <a:t>protocols to facilitate, organize, and coordinate necessary exchanges and help assemble the observations </a:t>
            </a:r>
            <a:r>
              <a:rPr lang="en-US" sz="2000" dirty="0" smtClean="0"/>
              <a:t>framework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04930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ahoma" charset="0"/>
                <a:ea typeface="ＭＳ Ｐゴシック" charset="0"/>
                <a:cs typeface="Tahoma" charset="0"/>
              </a:rPr>
              <a:t>Arctic Observing Framework</a:t>
            </a:r>
            <a:endParaRPr lang="en-US" sz="3600" dirty="0">
              <a:latin typeface="Tahoma" charset="0"/>
              <a:ea typeface="ＭＳ Ｐゴシック" charset="0"/>
              <a:cs typeface="Tahoma" charset="0"/>
            </a:endParaRPr>
          </a:p>
        </p:txBody>
      </p:sp>
      <p:sp>
        <p:nvSpPr>
          <p:cNvPr id="28674" name="Line 27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38100">
            <a:solidFill>
              <a:srgbClr val="00A0D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675" name="Picture 29" descr="SEARCH_Logo_FLAT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4788" y="173038"/>
            <a:ext cx="8382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3"/>
          <p:cNvSpPr txBox="1">
            <a:spLocks noChangeArrowheads="1"/>
          </p:cNvSpPr>
          <p:nvPr/>
        </p:nvSpPr>
        <p:spPr bwMode="auto">
          <a:xfrm>
            <a:off x="-1" y="1206499"/>
            <a:ext cx="9144001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7" name="Content Placeholder 13"/>
          <p:cNvSpPr>
            <a:spLocks noGrp="1"/>
          </p:cNvSpPr>
          <p:nvPr>
            <p:ph idx="1"/>
          </p:nvPr>
        </p:nvSpPr>
        <p:spPr>
          <a:xfrm>
            <a:off x="0" y="1163782"/>
            <a:ext cx="9144000" cy="56942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 smtClean="0"/>
              <a:t>An effective</a:t>
            </a:r>
            <a:r>
              <a:rPr lang="en-US" sz="2400" i="1" dirty="0"/>
              <a:t>, integrated network adds value to </a:t>
            </a:r>
            <a:r>
              <a:rPr lang="en-US" sz="2400" i="1" dirty="0" smtClean="0"/>
              <a:t>observations </a:t>
            </a:r>
            <a:r>
              <a:rPr lang="en-US" sz="2400" i="1" dirty="0"/>
              <a:t>by</a:t>
            </a:r>
            <a:r>
              <a:rPr lang="en-US" sz="2400" i="1" dirty="0" smtClean="0"/>
              <a:t>:</a:t>
            </a:r>
            <a:r>
              <a:rPr lang="en-US" sz="2400" i="1" dirty="0"/>
              <a:t> </a:t>
            </a:r>
          </a:p>
          <a:p>
            <a:pPr lvl="0"/>
            <a:r>
              <a:rPr lang="en-US" sz="2400" b="1" dirty="0"/>
              <a:t>Identifying common interests </a:t>
            </a:r>
            <a:r>
              <a:rPr lang="en-US" sz="2400" dirty="0"/>
              <a:t>at the level of basic observational data products and recognizing their over-arching societal importance as well as their importance for different missions and </a:t>
            </a:r>
            <a:r>
              <a:rPr lang="en-US" sz="2400" dirty="0" smtClean="0"/>
              <a:t>operations</a:t>
            </a:r>
            <a:endParaRPr lang="en-US" sz="2400" dirty="0"/>
          </a:p>
          <a:p>
            <a:pPr lvl="0"/>
            <a:r>
              <a:rPr lang="en-US" sz="2400" b="1" dirty="0"/>
              <a:t>Coordinating between the agencies to delineate roles and responsibilities</a:t>
            </a:r>
            <a:r>
              <a:rPr lang="en-US" sz="2400" dirty="0"/>
              <a:t> thereby minimizing </a:t>
            </a:r>
            <a:r>
              <a:rPr lang="en-US" sz="2400" dirty="0" smtClean="0"/>
              <a:t>duplication</a:t>
            </a:r>
            <a:endParaRPr lang="en-US" sz="2400" dirty="0"/>
          </a:p>
          <a:p>
            <a:pPr lvl="0"/>
            <a:r>
              <a:rPr lang="en-US" sz="2400" b="1" dirty="0" smtClean="0"/>
              <a:t>Providing </a:t>
            </a:r>
            <a:r>
              <a:rPr lang="en-US" sz="2400" b="1" dirty="0"/>
              <a:t>a systems </a:t>
            </a:r>
            <a:r>
              <a:rPr lang="en-US" sz="2400" b="1" dirty="0" smtClean="0"/>
              <a:t>perspective </a:t>
            </a:r>
            <a:r>
              <a:rPr lang="en-US" sz="2400" dirty="0" smtClean="0"/>
              <a:t>to optimize </a:t>
            </a:r>
            <a:r>
              <a:rPr lang="en-US" sz="2400" dirty="0"/>
              <a:t>investments and </a:t>
            </a:r>
            <a:r>
              <a:rPr lang="en-US" sz="2400" dirty="0" smtClean="0"/>
              <a:t>return </a:t>
            </a:r>
            <a:r>
              <a:rPr lang="en-US" sz="2400" dirty="0"/>
              <a:t>value </a:t>
            </a:r>
            <a:endParaRPr lang="en-US" sz="2400" dirty="0" smtClean="0"/>
          </a:p>
          <a:p>
            <a:pPr lvl="0"/>
            <a:r>
              <a:rPr lang="en-US" sz="2400" b="1" dirty="0" smtClean="0"/>
              <a:t>Developing </a:t>
            </a:r>
            <a:r>
              <a:rPr lang="en-US" sz="2400" b="1" dirty="0"/>
              <a:t>a protocol for updating the sustained observation </a:t>
            </a:r>
            <a:r>
              <a:rPr lang="en-US" sz="2400" b="1" dirty="0" smtClean="0"/>
              <a:t>network</a:t>
            </a:r>
            <a:r>
              <a:rPr lang="en-US" sz="2400" dirty="0" smtClean="0"/>
              <a:t> to foster adaptation to emerging science questions, adoption of new technology, etc.</a:t>
            </a:r>
            <a:endParaRPr lang="en-US" sz="2400" dirty="0"/>
          </a:p>
          <a:p>
            <a:pPr lvl="0"/>
            <a:r>
              <a:rPr lang="en-US" sz="2400" b="1" dirty="0"/>
              <a:t>Data standards for achieving interoperability</a:t>
            </a:r>
            <a:r>
              <a:rPr lang="en-US" sz="2400" dirty="0"/>
              <a:t> to optimize data exchange </a:t>
            </a:r>
            <a:r>
              <a:rPr lang="en-US" sz="2400" dirty="0" smtClean="0"/>
              <a:t>and integration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70900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ahoma" charset="0"/>
                <a:ea typeface="ＭＳ Ｐゴシック" charset="0"/>
                <a:cs typeface="Tahoma" charset="0"/>
              </a:rPr>
              <a:t>Arctic Observing Framework</a:t>
            </a:r>
            <a:endParaRPr lang="en-US" sz="3600" dirty="0">
              <a:latin typeface="Tahoma" charset="0"/>
              <a:ea typeface="ＭＳ Ｐゴシック" charset="0"/>
              <a:cs typeface="Tahoma" charset="0"/>
            </a:endParaRPr>
          </a:p>
        </p:txBody>
      </p:sp>
      <p:sp>
        <p:nvSpPr>
          <p:cNvPr id="28674" name="Line 27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38100">
            <a:solidFill>
              <a:srgbClr val="00A0D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675" name="Picture 29" descr="SEARCH_Logo_FLAT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4788" y="173038"/>
            <a:ext cx="8382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3"/>
          <p:cNvSpPr txBox="1">
            <a:spLocks noChangeArrowheads="1"/>
          </p:cNvSpPr>
          <p:nvPr/>
        </p:nvSpPr>
        <p:spPr bwMode="auto">
          <a:xfrm>
            <a:off x="-1" y="1206499"/>
            <a:ext cx="9144001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 smtClean="0">
                <a:latin typeface="Arial (Body)"/>
                <a:cs typeface="Arial (Body)"/>
              </a:rPr>
              <a:t> </a:t>
            </a:r>
            <a:endParaRPr lang="en-US" dirty="0">
              <a:latin typeface="Arial (Body)"/>
              <a:cs typeface="Arial (Body)"/>
            </a:endParaRPr>
          </a:p>
        </p:txBody>
      </p:sp>
      <p:sp>
        <p:nvSpPr>
          <p:cNvPr id="7" name="Content Placeholder 13"/>
          <p:cNvSpPr>
            <a:spLocks noGrp="1"/>
          </p:cNvSpPr>
          <p:nvPr>
            <p:ph idx="1"/>
          </p:nvPr>
        </p:nvSpPr>
        <p:spPr>
          <a:xfrm>
            <a:off x="0" y="1163782"/>
            <a:ext cx="9144000" cy="56942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i="1" dirty="0" smtClean="0"/>
              <a:t>Four </a:t>
            </a:r>
            <a:r>
              <a:rPr lang="en-US" i="1" dirty="0"/>
              <a:t>critical steps towards a more efficient, robust, and integrated Arctic observing </a:t>
            </a:r>
            <a:r>
              <a:rPr lang="en-US" i="1" dirty="0" smtClean="0"/>
              <a:t>system:</a:t>
            </a:r>
            <a:endParaRPr lang="en-US" i="1" dirty="0"/>
          </a:p>
          <a:p>
            <a:pPr lvl="0"/>
            <a:r>
              <a:rPr lang="en-US" dirty="0"/>
              <a:t>A</a:t>
            </a:r>
            <a:r>
              <a:rPr lang="en-US" dirty="0" smtClean="0"/>
              <a:t>gree </a:t>
            </a:r>
            <a:r>
              <a:rPr lang="en-US" dirty="0"/>
              <a:t>on a framework (e.g., ecological services, societal benefit areas, or some other) for assessing Arctic observing </a:t>
            </a:r>
            <a:r>
              <a:rPr lang="en-US" dirty="0" smtClean="0"/>
              <a:t>priorities </a:t>
            </a:r>
            <a:endParaRPr lang="en-US" dirty="0"/>
          </a:p>
          <a:p>
            <a:pPr lvl="0"/>
            <a:r>
              <a:rPr lang="en-US" dirty="0"/>
              <a:t>U</a:t>
            </a:r>
            <a:r>
              <a:rPr lang="en-US" dirty="0" smtClean="0"/>
              <a:t>se </a:t>
            </a:r>
            <a:r>
              <a:rPr lang="en-US" dirty="0"/>
              <a:t>that framework to iteratively assess </a:t>
            </a:r>
            <a:r>
              <a:rPr lang="en-US" dirty="0" smtClean="0"/>
              <a:t>priorities</a:t>
            </a:r>
            <a:endParaRPr lang="en-US" dirty="0"/>
          </a:p>
          <a:p>
            <a:pPr lvl="0"/>
            <a:r>
              <a:rPr lang="en-US" dirty="0"/>
              <a:t>C</a:t>
            </a:r>
            <a:r>
              <a:rPr lang="en-US" dirty="0" smtClean="0"/>
              <a:t>oordinate </a:t>
            </a:r>
            <a:r>
              <a:rPr lang="en-US" dirty="0"/>
              <a:t>Arctic observing efforts with international initiatives under the auspices of International Arctic Science Committee (IASC) and/or the Arctic Council through the Sustaining Arctic Observing Networks (SAON) </a:t>
            </a:r>
            <a:r>
              <a:rPr lang="en-US" dirty="0" smtClean="0"/>
              <a:t>process</a:t>
            </a:r>
          </a:p>
          <a:p>
            <a:pPr lvl="0"/>
            <a:r>
              <a:rPr lang="en-US" dirty="0" smtClean="0"/>
              <a:t>Implement </a:t>
            </a:r>
            <a:r>
              <a:rPr lang="en-US" dirty="0"/>
              <a:t>priority observations through </a:t>
            </a:r>
            <a:r>
              <a:rPr lang="en-US" dirty="0" smtClean="0"/>
              <a:t>an Interagency </a:t>
            </a:r>
            <a:r>
              <a:rPr lang="en-US" dirty="0"/>
              <a:t>Arctic Observing </a:t>
            </a:r>
            <a:r>
              <a:rPr lang="en-US" dirty="0" smtClean="0"/>
              <a:t>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052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ahoma" charset="0"/>
                <a:ea typeface="ＭＳ Ｐゴシック" charset="0"/>
                <a:cs typeface="Tahoma" charset="0"/>
              </a:rPr>
              <a:t>Arctic Observing Framework</a:t>
            </a:r>
            <a:endParaRPr lang="en-US" sz="3600" dirty="0">
              <a:latin typeface="Tahoma" charset="0"/>
              <a:ea typeface="ＭＳ Ｐゴシック" charset="0"/>
              <a:cs typeface="Tahoma" charset="0"/>
            </a:endParaRPr>
          </a:p>
        </p:txBody>
      </p:sp>
      <p:sp>
        <p:nvSpPr>
          <p:cNvPr id="28674" name="Line 27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38100">
            <a:solidFill>
              <a:srgbClr val="00A0D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675" name="Picture 29" descr="SEARCH_Logo_FLAT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4788" y="173038"/>
            <a:ext cx="8382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3"/>
          <p:cNvSpPr txBox="1">
            <a:spLocks noChangeArrowheads="1"/>
          </p:cNvSpPr>
          <p:nvPr/>
        </p:nvSpPr>
        <p:spPr bwMode="auto">
          <a:xfrm>
            <a:off x="-1" y="1206499"/>
            <a:ext cx="9144001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8" name="Content Placeholder 7"/>
          <p:cNvPicPr>
            <a:picLocks noGrp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84" b="8484"/>
          <a:stretch/>
        </p:blipFill>
        <p:spPr bwMode="auto">
          <a:xfrm>
            <a:off x="0" y="1163638"/>
            <a:ext cx="9144000" cy="56943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29501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ahoma" charset="0"/>
                <a:ea typeface="ＭＳ Ｐゴシック" charset="0"/>
                <a:cs typeface="Tahoma" charset="0"/>
              </a:rPr>
              <a:t>Arctic Observing Framework</a:t>
            </a:r>
            <a:endParaRPr lang="en-US" sz="3600" dirty="0">
              <a:latin typeface="Tahoma" charset="0"/>
              <a:ea typeface="ＭＳ Ｐゴシック" charset="0"/>
              <a:cs typeface="Tahoma" charset="0"/>
            </a:endParaRPr>
          </a:p>
        </p:txBody>
      </p:sp>
      <p:sp>
        <p:nvSpPr>
          <p:cNvPr id="28674" name="Line 27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38100">
            <a:solidFill>
              <a:srgbClr val="00A0D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675" name="Picture 29" descr="SEARCH_Logo_FLAT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4788" y="173038"/>
            <a:ext cx="8382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3"/>
          <p:cNvSpPr txBox="1">
            <a:spLocks noChangeArrowheads="1"/>
          </p:cNvSpPr>
          <p:nvPr/>
        </p:nvSpPr>
        <p:spPr bwMode="auto">
          <a:xfrm>
            <a:off x="-1" y="1206499"/>
            <a:ext cx="9144001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8" name="Content Placeholder 7"/>
          <p:cNvPicPr>
            <a:picLocks noGrp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84" b="8484"/>
          <a:stretch/>
        </p:blipFill>
        <p:spPr bwMode="auto">
          <a:xfrm>
            <a:off x="0" y="1163638"/>
            <a:ext cx="9144000" cy="56943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32689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  <a:ea typeface="ＭＳ Ｐゴシック" pitchFamily="-110" charset="-128"/>
            <a:cs typeface="ＭＳ Ｐゴシック" pitchFamily="-11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  <a:ea typeface="ＭＳ Ｐゴシック" pitchFamily="-110" charset="-128"/>
            <a:cs typeface="ＭＳ Ｐゴシック" pitchFamily="-11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11167</TotalTime>
  <Words>749</Words>
  <Application>Microsoft Macintosh PowerPoint</Application>
  <PresentationFormat>On-screen Show (4:3)</PresentationFormat>
  <Paragraphs>89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Study of Environmental Arctic Change (SEARCH) Planning Meeting 19-20 Nov 2015 Seattle, WA   </vt:lpstr>
      <vt:lpstr>PowerPoint Presentation</vt:lpstr>
      <vt:lpstr>PowerPoint Presentation</vt:lpstr>
      <vt:lpstr>AON &amp; Sustained Observations</vt:lpstr>
      <vt:lpstr>Arctic Observing Framework</vt:lpstr>
      <vt:lpstr>Arctic Observing Framework</vt:lpstr>
      <vt:lpstr>Arctic Observing Framework</vt:lpstr>
      <vt:lpstr>Arctic Observing Framework</vt:lpstr>
      <vt:lpstr>Arctic Observing Framework</vt:lpstr>
    </vt:vector>
  </TitlesOfParts>
  <Company>Geophysical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Hajo Eicken</dc:creator>
  <cp:lastModifiedBy>ARCUS</cp:lastModifiedBy>
  <cp:revision>773</cp:revision>
  <cp:lastPrinted>2012-02-13T13:23:24Z</cp:lastPrinted>
  <dcterms:created xsi:type="dcterms:W3CDTF">2012-03-18T23:44:41Z</dcterms:created>
  <dcterms:modified xsi:type="dcterms:W3CDTF">2015-11-24T19:35:19Z</dcterms:modified>
</cp:coreProperties>
</file>