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77" r:id="rId2"/>
    <p:sldId id="276" r:id="rId3"/>
    <p:sldId id="256" r:id="rId4"/>
    <p:sldId id="262" r:id="rId5"/>
    <p:sldId id="259" r:id="rId6"/>
    <p:sldId id="258" r:id="rId7"/>
    <p:sldId id="261" r:id="rId8"/>
    <p:sldId id="263" r:id="rId9"/>
    <p:sldId id="260" r:id="rId10"/>
    <p:sldId id="264" r:id="rId11"/>
    <p:sldId id="270" r:id="rId12"/>
    <p:sldId id="283" r:id="rId13"/>
    <p:sldId id="284" r:id="rId14"/>
    <p:sldId id="285" r:id="rId15"/>
    <p:sldId id="286" r:id="rId16"/>
    <p:sldId id="287" r:id="rId17"/>
    <p:sldId id="288" r:id="rId18"/>
    <p:sldId id="289" r:id="rId19"/>
    <p:sldId id="278" r:id="rId20"/>
    <p:sldId id="279" r:id="rId21"/>
    <p:sldId id="280" r:id="rId22"/>
    <p:sldId id="281" r:id="rId23"/>
    <p:sldId id="275" r:id="rId24"/>
    <p:sldId id="271" r:id="rId25"/>
    <p:sldId id="273" r:id="rId26"/>
    <p:sldId id="265" r:id="rId27"/>
    <p:sldId id="266" r:id="rId28"/>
    <p:sldId id="267" r:id="rId29"/>
    <p:sldId id="268" r:id="rId30"/>
    <p:sldId id="269" r:id="rId31"/>
    <p:sldId id="282" r:id="rId32"/>
    <p:sldId id="274"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tgers Universit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85C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614" autoAdjust="0"/>
  </p:normalViewPr>
  <p:slideViewPr>
    <p:cSldViewPr snapToGrid="0" snapToObjects="1">
      <p:cViewPr varScale="1">
        <p:scale>
          <a:sx n="81" d="100"/>
          <a:sy n="81" d="100"/>
        </p:scale>
        <p:origin x="-104" y="-3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FF5952-569E-564F-964D-708CAFD18AC1}" type="datetimeFigureOut">
              <a:rPr lang="en-US" smtClean="0"/>
              <a:t>10/27/15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5C40D2-FE7D-3845-B0EC-07D4AD406E67}" type="slidenum">
              <a:rPr lang="en-US" smtClean="0"/>
              <a:t>‹#›</a:t>
            </a:fld>
            <a:endParaRPr lang="en-US"/>
          </a:p>
        </p:txBody>
      </p:sp>
    </p:spTree>
    <p:extLst>
      <p:ext uri="{BB962C8B-B14F-4D97-AF65-F5344CB8AC3E}">
        <p14:creationId xmlns:p14="http://schemas.microsoft.com/office/powerpoint/2010/main" val="6665157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FAMOS = Forum for Arctic Modeling and Observational Synthesis</a:t>
            </a:r>
            <a:endParaRPr lang="en-US" dirty="0"/>
          </a:p>
        </p:txBody>
      </p:sp>
      <p:sp>
        <p:nvSpPr>
          <p:cNvPr id="4" name="Slide Number Placeholder 3"/>
          <p:cNvSpPr>
            <a:spLocks noGrp="1"/>
          </p:cNvSpPr>
          <p:nvPr>
            <p:ph type="sldNum" sz="quarter" idx="10"/>
          </p:nvPr>
        </p:nvSpPr>
        <p:spPr/>
        <p:txBody>
          <a:bodyPr/>
          <a:lstStyle/>
          <a:p>
            <a:fld id="{DC5C40D2-FE7D-3845-B0EC-07D4AD406E67}" type="slidenum">
              <a:rPr lang="en-US" smtClean="0"/>
              <a:t>9</a:t>
            </a:fld>
            <a:endParaRPr lang="en-US"/>
          </a:p>
        </p:txBody>
      </p:sp>
    </p:spTree>
    <p:extLst>
      <p:ext uri="{BB962C8B-B14F-4D97-AF65-F5344CB8AC3E}">
        <p14:creationId xmlns:p14="http://schemas.microsoft.com/office/powerpoint/2010/main" val="3417773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5C40D2-FE7D-3845-B0EC-07D4AD406E67}" type="slidenum">
              <a:rPr lang="en-US" smtClean="0"/>
              <a:t>25</a:t>
            </a:fld>
            <a:endParaRPr lang="en-US"/>
          </a:p>
        </p:txBody>
      </p:sp>
    </p:spTree>
    <p:extLst>
      <p:ext uri="{BB962C8B-B14F-4D97-AF65-F5344CB8AC3E}">
        <p14:creationId xmlns:p14="http://schemas.microsoft.com/office/powerpoint/2010/main" val="176783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Amazing</a:t>
            </a:r>
            <a:r>
              <a:rPr lang="en-US" baseline="0" dirty="0" smtClean="0"/>
              <a:t> response (especially with minimal travel support) and we have exceeded what we hoped for.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will not be web-streaming.</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Email </a:t>
            </a:r>
            <a:r>
              <a:rPr lang="en-US" baseline="0" dirty="0" err="1" smtClean="0"/>
              <a:t>helen@arcus.org</a:t>
            </a:r>
            <a:r>
              <a:rPr lang="en-US" baseline="0" dirty="0" smtClean="0"/>
              <a:t> with any questions. </a:t>
            </a:r>
            <a:endParaRPr lang="en-US" dirty="0"/>
          </a:p>
        </p:txBody>
      </p:sp>
      <p:sp>
        <p:nvSpPr>
          <p:cNvPr id="4" name="Slide Number Placeholder 3"/>
          <p:cNvSpPr>
            <a:spLocks noGrp="1"/>
          </p:cNvSpPr>
          <p:nvPr>
            <p:ph type="sldNum" sz="quarter" idx="10"/>
          </p:nvPr>
        </p:nvSpPr>
        <p:spPr/>
        <p:txBody>
          <a:bodyPr/>
          <a:lstStyle/>
          <a:p>
            <a:fld id="{DC5C40D2-FE7D-3845-B0EC-07D4AD406E67}" type="slidenum">
              <a:rPr lang="en-US" smtClean="0"/>
              <a:t>31</a:t>
            </a:fld>
            <a:endParaRPr lang="en-US"/>
          </a:p>
        </p:txBody>
      </p:sp>
    </p:spTree>
    <p:extLst>
      <p:ext uri="{BB962C8B-B14F-4D97-AF65-F5344CB8AC3E}">
        <p14:creationId xmlns:p14="http://schemas.microsoft.com/office/powerpoint/2010/main" val="3690071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2A5A50-10A3-7142-807C-F20FB56EE507}" type="datetimeFigureOut">
              <a:rPr lang="en-US" smtClean="0"/>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2526948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A5A50-10A3-7142-807C-F20FB56EE507}" type="datetimeFigureOut">
              <a:rPr lang="en-US" smtClean="0"/>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319365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A5A50-10A3-7142-807C-F20FB56EE507}" type="datetimeFigureOut">
              <a:rPr lang="en-US" smtClean="0"/>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111654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A5A50-10A3-7142-807C-F20FB56EE507}" type="datetimeFigureOut">
              <a:rPr lang="en-US" smtClean="0"/>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3688916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A5A50-10A3-7142-807C-F20FB56EE507}" type="datetimeFigureOut">
              <a:rPr lang="en-US" smtClean="0"/>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71722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2A5A50-10A3-7142-807C-F20FB56EE507}" type="datetimeFigureOut">
              <a:rPr lang="en-US" smtClean="0"/>
              <a:t>10/27/15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3228068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2A5A50-10A3-7142-807C-F20FB56EE507}" type="datetimeFigureOut">
              <a:rPr lang="en-US" smtClean="0"/>
              <a:t>10/27/15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85442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2A5A50-10A3-7142-807C-F20FB56EE507}" type="datetimeFigureOut">
              <a:rPr lang="en-US" smtClean="0"/>
              <a:t>10/27/15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64099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A5A50-10A3-7142-807C-F20FB56EE507}" type="datetimeFigureOut">
              <a:rPr lang="en-US" smtClean="0"/>
              <a:t>10/27/15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359862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A5A50-10A3-7142-807C-F20FB56EE507}" type="datetimeFigureOut">
              <a:rPr lang="en-US" smtClean="0"/>
              <a:t>10/27/15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357598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A5A50-10A3-7142-807C-F20FB56EE507}" type="datetimeFigureOut">
              <a:rPr lang="en-US" smtClean="0"/>
              <a:t>10/27/15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ADF65-F071-EA4A-98CC-1F9EC6021FC3}" type="slidenum">
              <a:rPr lang="en-US" smtClean="0"/>
              <a:t>‹#›</a:t>
            </a:fld>
            <a:endParaRPr lang="en-US"/>
          </a:p>
        </p:txBody>
      </p:sp>
    </p:spTree>
    <p:extLst>
      <p:ext uri="{BB962C8B-B14F-4D97-AF65-F5344CB8AC3E}">
        <p14:creationId xmlns:p14="http://schemas.microsoft.com/office/powerpoint/2010/main" val="9436458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A5A50-10A3-7142-807C-F20FB56EE507}" type="datetimeFigureOut">
              <a:rPr lang="en-US" smtClean="0"/>
              <a:t>10/27/15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ADF65-F071-EA4A-98CC-1F9EC6021FC3}" type="slidenum">
              <a:rPr lang="en-US" smtClean="0"/>
              <a:t>‹#›</a:t>
            </a:fld>
            <a:endParaRPr lang="en-US"/>
          </a:p>
        </p:txBody>
      </p:sp>
    </p:spTree>
    <p:extLst>
      <p:ext uri="{BB962C8B-B14F-4D97-AF65-F5344CB8AC3E}">
        <p14:creationId xmlns:p14="http://schemas.microsoft.com/office/powerpoint/2010/main" val="1463486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microsoft.com/office/2007/relationships/hdphoto" Target="../media/hdphoto1.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whitehouse.gov/2015-alaska-trip?sid=12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agu.confex.com/agu/fm15/preliminaryview.cgi/Session859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microsoft.com/office/2007/relationships/hdphoto" Target="../media/hdphoto1.wdp"/></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microsoft.com/office/2007/relationships/hdphoto" Target="../media/hdphoto1.wdp"/></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microsoft.com/office/2007/relationships/hdphoto" Target="../media/hdphoto1.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arcus.org/search-program/meetings/2015/aoos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rcticencounter.com/seattle-2016" TargetMode="External"/><Relationship Id="rId3" Type="http://schemas.openxmlformats.org/officeDocument/2006/relationships/hyperlink" Target="mailto:brit@arcus.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499713" y="3396293"/>
            <a:ext cx="1777562" cy="1789406"/>
            <a:chOff x="569016" y="4476224"/>
            <a:chExt cx="2263052" cy="2268638"/>
          </a:xfrm>
        </p:grpSpPr>
        <p:sp>
          <p:nvSpPr>
            <p:cNvPr id="6" name="Oval 5"/>
            <p:cNvSpPr/>
            <p:nvPr/>
          </p:nvSpPr>
          <p:spPr>
            <a:xfrm>
              <a:off x="787986" y="4686360"/>
              <a:ext cx="1853988" cy="183950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SEARCH Logo.tiff"/>
            <p:cNvPicPr>
              <a:picLocks noChangeAspect="1"/>
            </p:cNvPicPr>
            <p:nvPr/>
          </p:nvPicPr>
          <p:blipFill>
            <a:blip r:embed="rId2">
              <a:extLst>
                <a:ext uri="{BEBA8EAE-BF5A-486C-A8C5-ECC9F3942E4B}">
                  <a14:imgProps xmlns:a14="http://schemas.microsoft.com/office/drawing/2010/main">
                    <a14:imgLayer r:embed="rId3">
                      <a14:imgEffect>
                        <a14:backgroundRemoval t="0" b="99015" l="247" r="100000">
                          <a14:foregroundMark x1="85185" y1="27094" x2="85185" y2="27094"/>
                          <a14:foregroundMark x1="80741" y1="22906" x2="80741" y2="22906"/>
                          <a14:foregroundMark x1="68395" y1="12562" x2="68395" y2="12562"/>
                          <a14:foregroundMark x1="73580" y1="14286" x2="73580" y2="14286"/>
                          <a14:foregroundMark x1="58272" y1="11823" x2="58272" y2="11823"/>
                          <a14:foregroundMark x1="53827" y1="9606" x2="53827" y2="9606"/>
                          <a14:foregroundMark x1="44198" y1="10837" x2="44198" y2="10837"/>
                          <a14:foregroundMark x1="39506" y1="11330" x2="39506" y2="11330"/>
                          <a14:foregroundMark x1="25432" y1="17241" x2="25432" y2="17241"/>
                          <a14:foregroundMark x1="20247" y1="25369" x2="20247" y2="25369"/>
                          <a14:foregroundMark x1="14815" y1="26601" x2="14815" y2="26601"/>
                          <a14:backgroundMark x1="88889" y1="88424" x2="88889" y2="88424"/>
                          <a14:backgroundMark x1="8395" y1="94335" x2="8395" y2="94335"/>
                          <a14:backgroundMark x1="8642" y1="10837" x2="8642" y2="10837"/>
                          <a14:backgroundMark x1="90123" y1="7882" x2="90123" y2="7882"/>
                          <a14:backgroundMark x1="69630" y1="38424" x2="69630" y2="38424"/>
                          <a14:backgroundMark x1="60741" y1="24877" x2="60741" y2="24877"/>
                          <a14:backgroundMark x1="54321" y1="74631" x2="54321" y2="74631"/>
                          <a14:backgroundMark x1="23210" y1="57143" x2="23210" y2="57143"/>
                        </a14:backgroundRemoval>
                      </a14:imgEffect>
                    </a14:imgLayer>
                  </a14:imgProps>
                </a:ext>
                <a:ext uri="{28A0092B-C50C-407E-A947-70E740481C1C}">
                  <a14:useLocalDpi xmlns:a14="http://schemas.microsoft.com/office/drawing/2010/main" val="0"/>
                </a:ext>
              </a:extLst>
            </a:blip>
            <a:stretch>
              <a:fillRect/>
            </a:stretch>
          </p:blipFill>
          <p:spPr>
            <a:xfrm>
              <a:off x="569016" y="4476224"/>
              <a:ext cx="2263052" cy="2268638"/>
            </a:xfrm>
            <a:prstGeom prst="rect">
              <a:avLst/>
            </a:prstGeom>
            <a:effectLst>
              <a:outerShdw blurRad="50800" dist="38100" dir="13500000" algn="br" rotWithShape="0">
                <a:prstClr val="black">
                  <a:alpha val="40000"/>
                </a:prstClr>
              </a:outerShdw>
            </a:effectLst>
          </p:spPr>
        </p:pic>
      </p:grpSp>
      <p:sp>
        <p:nvSpPr>
          <p:cNvPr id="9" name="Title 8"/>
          <p:cNvSpPr>
            <a:spLocks noGrp="1"/>
          </p:cNvSpPr>
          <p:nvPr>
            <p:ph type="ctrTitle"/>
          </p:nvPr>
        </p:nvSpPr>
        <p:spPr>
          <a:xfrm>
            <a:off x="792919" y="1290944"/>
            <a:ext cx="7772400" cy="1470025"/>
          </a:xfrm>
        </p:spPr>
        <p:txBody>
          <a:bodyPr>
            <a:normAutofit fontScale="90000"/>
          </a:bodyPr>
          <a:lstStyle/>
          <a:p>
            <a:r>
              <a:rPr lang="en-US" dirty="0" smtClean="0">
                <a:latin typeface="Candara"/>
                <a:cs typeface="Candara"/>
              </a:rPr>
              <a:t>SEARCH SSC/AT Leads Teleconference: 27 October, 2015</a:t>
            </a:r>
            <a:endParaRPr lang="en-US" dirty="0">
              <a:latin typeface="Candara"/>
              <a:cs typeface="Candara"/>
            </a:endParaRPr>
          </a:p>
        </p:txBody>
      </p:sp>
      <p:sp>
        <p:nvSpPr>
          <p:cNvPr id="10" name="Title 8"/>
          <p:cNvSpPr txBox="1">
            <a:spLocks/>
          </p:cNvSpPr>
          <p:nvPr/>
        </p:nvSpPr>
        <p:spPr>
          <a:xfrm>
            <a:off x="792919" y="5185699"/>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1800" dirty="0">
              <a:latin typeface="Candara"/>
              <a:cs typeface="Candara"/>
            </a:endParaRPr>
          </a:p>
        </p:txBody>
      </p:sp>
    </p:spTree>
    <p:extLst>
      <p:ext uri="{BB962C8B-B14F-4D97-AF65-F5344CB8AC3E}">
        <p14:creationId xmlns:p14="http://schemas.microsoft.com/office/powerpoint/2010/main" val="2558684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63776" cy="4525963"/>
          </a:xfrm>
        </p:spPr>
        <p:txBody>
          <a:bodyPr>
            <a:noAutofit/>
          </a:bodyPr>
          <a:lstStyle/>
          <a:p>
            <a:pPr>
              <a:spcAft>
                <a:spcPts val="1200"/>
              </a:spcAft>
            </a:pPr>
            <a:r>
              <a:rPr lang="en-US" sz="2800" dirty="0" smtClean="0"/>
              <a:t>Submitted a short statement to the Arctic Observing Summit (AOS), highlighting the SIAT Communication Strategy and metrics for evaluation</a:t>
            </a:r>
          </a:p>
          <a:p>
            <a:pPr>
              <a:spcAft>
                <a:spcPts val="1200"/>
              </a:spcAft>
            </a:pPr>
            <a:r>
              <a:rPr lang="en-US" sz="2800" u="sng" dirty="0" smtClean="0"/>
              <a:t>AGU Event</a:t>
            </a:r>
            <a:r>
              <a:rPr lang="en-US" sz="2800" dirty="0" smtClean="0"/>
              <a:t>: </a:t>
            </a:r>
            <a:r>
              <a:rPr lang="en-US" sz="2800" i="1" dirty="0" smtClean="0"/>
              <a:t>“Revealing the New Arctic: A climate change communication workshop with Andrew </a:t>
            </a:r>
            <a:r>
              <a:rPr lang="en-US" sz="2800" i="1" dirty="0" err="1" smtClean="0"/>
              <a:t>Revkin</a:t>
            </a:r>
            <a:r>
              <a:rPr lang="en-US" sz="2800" i="1" dirty="0" smtClean="0"/>
              <a:t> of the New York Times” – </a:t>
            </a:r>
            <a:r>
              <a:rPr lang="en-US" sz="2800" i="1" dirty="0" smtClean="0">
                <a:solidFill>
                  <a:srgbClr val="FF0000"/>
                </a:solidFill>
              </a:rPr>
              <a:t>Wed, Dec 16, 3:00-4:30 PM</a:t>
            </a:r>
          </a:p>
          <a:p>
            <a:pPr>
              <a:spcAft>
                <a:spcPts val="1200"/>
              </a:spcAft>
            </a:pPr>
            <a:r>
              <a:rPr lang="en-US" sz="2800" dirty="0" smtClean="0"/>
              <a:t>Nominating a candidate for the AAAS Public Engagement Fellows Program 2016-2017 (Nominations due Nov 1)</a:t>
            </a:r>
          </a:p>
          <a:p>
            <a:endParaRPr lang="en-US" sz="2800" dirty="0"/>
          </a:p>
        </p:txBody>
      </p:sp>
      <p:cxnSp>
        <p:nvCxnSpPr>
          <p:cNvPr id="10" name="Straight Connector 9"/>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457200" y="274638"/>
            <a:ext cx="8229600" cy="1143000"/>
          </a:xfrm>
        </p:spPr>
        <p:txBody>
          <a:bodyPr/>
          <a:lstStyle/>
          <a:p>
            <a:r>
              <a:rPr lang="en-US" dirty="0" smtClean="0"/>
              <a:t>SIAT Year 2 Activities</a:t>
            </a:r>
            <a:endParaRPr lang="en-US" dirty="0"/>
          </a:p>
        </p:txBody>
      </p:sp>
      <p:sp>
        <p:nvSpPr>
          <p:cNvPr id="12" name="Title 1"/>
          <p:cNvSpPr txBox="1">
            <a:spLocks/>
          </p:cNvSpPr>
          <p:nvPr/>
        </p:nvSpPr>
        <p:spPr>
          <a:xfrm>
            <a:off x="7794651" y="625765"/>
            <a:ext cx="943311" cy="65609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000" dirty="0" smtClean="0"/>
              <a:t>(3 of 3)</a:t>
            </a:r>
            <a:endParaRPr lang="en-US" sz="2000" dirty="0"/>
          </a:p>
        </p:txBody>
      </p:sp>
    </p:spTree>
    <p:extLst>
      <p:ext uri="{BB962C8B-B14F-4D97-AF65-F5344CB8AC3E}">
        <p14:creationId xmlns:p14="http://schemas.microsoft.com/office/powerpoint/2010/main" val="3630862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547491" y="3164347"/>
            <a:ext cx="1777562" cy="1789406"/>
            <a:chOff x="569016" y="4476224"/>
            <a:chExt cx="2263052" cy="2268638"/>
          </a:xfrm>
        </p:grpSpPr>
        <p:sp>
          <p:nvSpPr>
            <p:cNvPr id="6" name="Oval 5"/>
            <p:cNvSpPr/>
            <p:nvPr/>
          </p:nvSpPr>
          <p:spPr>
            <a:xfrm>
              <a:off x="787986" y="4686360"/>
              <a:ext cx="1853988" cy="183950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SEARCH Logo.tiff"/>
            <p:cNvPicPr>
              <a:picLocks noChangeAspect="1"/>
            </p:cNvPicPr>
            <p:nvPr/>
          </p:nvPicPr>
          <p:blipFill>
            <a:blip r:embed="rId2">
              <a:extLst>
                <a:ext uri="{BEBA8EAE-BF5A-486C-A8C5-ECC9F3942E4B}">
                  <a14:imgProps xmlns:a14="http://schemas.microsoft.com/office/drawing/2010/main">
                    <a14:imgLayer r:embed="rId3">
                      <a14:imgEffect>
                        <a14:backgroundRemoval t="0" b="99015" l="247" r="100000">
                          <a14:foregroundMark x1="85185" y1="27094" x2="85185" y2="27094"/>
                          <a14:foregroundMark x1="80741" y1="22906" x2="80741" y2="22906"/>
                          <a14:foregroundMark x1="68395" y1="12562" x2="68395" y2="12562"/>
                          <a14:foregroundMark x1="73580" y1="14286" x2="73580" y2="14286"/>
                          <a14:foregroundMark x1="58272" y1="11823" x2="58272" y2="11823"/>
                          <a14:foregroundMark x1="53827" y1="9606" x2="53827" y2="9606"/>
                          <a14:foregroundMark x1="44198" y1="10837" x2="44198" y2="10837"/>
                          <a14:foregroundMark x1="39506" y1="11330" x2="39506" y2="11330"/>
                          <a14:foregroundMark x1="25432" y1="17241" x2="25432" y2="17241"/>
                          <a14:foregroundMark x1="20247" y1="25369" x2="20247" y2="25369"/>
                          <a14:foregroundMark x1="14815" y1="26601" x2="14815" y2="26601"/>
                          <a14:backgroundMark x1="88889" y1="88424" x2="88889" y2="88424"/>
                          <a14:backgroundMark x1="8395" y1="94335" x2="8395" y2="94335"/>
                          <a14:backgroundMark x1="8642" y1="10837" x2="8642" y2="10837"/>
                          <a14:backgroundMark x1="90123" y1="7882" x2="90123" y2="7882"/>
                          <a14:backgroundMark x1="69630" y1="38424" x2="69630" y2="38424"/>
                          <a14:backgroundMark x1="60741" y1="24877" x2="60741" y2="24877"/>
                          <a14:backgroundMark x1="54321" y1="74631" x2="54321" y2="74631"/>
                          <a14:backgroundMark x1="23210" y1="57143" x2="23210" y2="57143"/>
                        </a14:backgroundRemoval>
                      </a14:imgEffect>
                    </a14:imgLayer>
                  </a14:imgProps>
                </a:ext>
                <a:ext uri="{28A0092B-C50C-407E-A947-70E740481C1C}">
                  <a14:useLocalDpi xmlns:a14="http://schemas.microsoft.com/office/drawing/2010/main" val="0"/>
                </a:ext>
              </a:extLst>
            </a:blip>
            <a:stretch>
              <a:fillRect/>
            </a:stretch>
          </p:blipFill>
          <p:spPr>
            <a:xfrm>
              <a:off x="569016" y="4476224"/>
              <a:ext cx="2263052" cy="2268638"/>
            </a:xfrm>
            <a:prstGeom prst="rect">
              <a:avLst/>
            </a:prstGeom>
            <a:effectLst>
              <a:outerShdw blurRad="50800" dist="38100" dir="13500000" algn="br" rotWithShape="0">
                <a:prstClr val="black">
                  <a:alpha val="40000"/>
                </a:prstClr>
              </a:outerShdw>
            </a:effectLst>
          </p:spPr>
        </p:pic>
      </p:grpSp>
      <p:sp>
        <p:nvSpPr>
          <p:cNvPr id="9" name="Title 8"/>
          <p:cNvSpPr>
            <a:spLocks noGrp="1"/>
          </p:cNvSpPr>
          <p:nvPr>
            <p:ph type="ctrTitle"/>
          </p:nvPr>
        </p:nvSpPr>
        <p:spPr>
          <a:xfrm>
            <a:off x="524412" y="1259584"/>
            <a:ext cx="7772400" cy="1470025"/>
          </a:xfrm>
        </p:spPr>
        <p:txBody>
          <a:bodyPr>
            <a:normAutofit fontScale="90000"/>
          </a:bodyPr>
          <a:lstStyle/>
          <a:p>
            <a:r>
              <a:rPr lang="en-US" dirty="0">
                <a:latin typeface="Candara"/>
                <a:cs typeface="Candara"/>
              </a:rPr>
              <a:t>SEARCH </a:t>
            </a:r>
            <a:r>
              <a:rPr lang="en-US" dirty="0" smtClean="0">
                <a:latin typeface="Candara"/>
                <a:cs typeface="Candara"/>
              </a:rPr>
              <a:t>Permafrost </a:t>
            </a:r>
            <a:r>
              <a:rPr lang="en-US" dirty="0">
                <a:latin typeface="Candara"/>
                <a:cs typeface="Candara"/>
              </a:rPr>
              <a:t>Action Team</a:t>
            </a:r>
            <a:br>
              <a:rPr lang="en-US" dirty="0">
                <a:latin typeface="Candara"/>
                <a:cs typeface="Candara"/>
              </a:rPr>
            </a:br>
            <a:r>
              <a:rPr lang="en-US" dirty="0">
                <a:latin typeface="Candara"/>
                <a:cs typeface="Candara"/>
              </a:rPr>
              <a:t>Year 2 </a:t>
            </a:r>
            <a:r>
              <a:rPr lang="en-US" dirty="0" smtClean="0">
                <a:latin typeface="Candara"/>
                <a:cs typeface="Candara"/>
              </a:rPr>
              <a:t>Plans</a:t>
            </a:r>
            <a:endParaRPr lang="en-US" dirty="0">
              <a:latin typeface="Candara"/>
              <a:cs typeface="Candara"/>
            </a:endParaRPr>
          </a:p>
        </p:txBody>
      </p:sp>
    </p:spTree>
    <p:extLst>
      <p:ext uri="{BB962C8B-B14F-4D97-AF65-F5344CB8AC3E}">
        <p14:creationId xmlns:p14="http://schemas.microsoft.com/office/powerpoint/2010/main" val="3045131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7424" y="99975"/>
            <a:ext cx="3252429" cy="461665"/>
          </a:xfrm>
          <a:prstGeom prst="rect">
            <a:avLst/>
          </a:prstGeom>
          <a:noFill/>
        </p:spPr>
        <p:txBody>
          <a:bodyPr wrap="none" rtlCol="0">
            <a:spAutoFit/>
          </a:bodyPr>
          <a:lstStyle/>
          <a:p>
            <a:r>
              <a:rPr lang="en-US" sz="2400" b="1" dirty="0" smtClean="0">
                <a:solidFill>
                  <a:srgbClr val="C00000"/>
                </a:solidFill>
              </a:rPr>
              <a:t>Permafrost Action Team</a:t>
            </a:r>
          </a:p>
        </p:txBody>
      </p:sp>
      <p:sp>
        <p:nvSpPr>
          <p:cNvPr id="3" name="TextBox 2"/>
          <p:cNvSpPr txBox="1"/>
          <p:nvPr/>
        </p:nvSpPr>
        <p:spPr>
          <a:xfrm>
            <a:off x="243280" y="513429"/>
            <a:ext cx="8634020" cy="923330"/>
          </a:xfrm>
          <a:prstGeom prst="rect">
            <a:avLst/>
          </a:prstGeom>
          <a:noFill/>
        </p:spPr>
        <p:txBody>
          <a:bodyPr wrap="square" rtlCol="0">
            <a:spAutoFit/>
          </a:bodyPr>
          <a:lstStyle/>
          <a:p>
            <a:pPr marL="342900" indent="-342900">
              <a:buAutoNum type="arabicParenR"/>
            </a:pPr>
            <a:r>
              <a:rPr lang="en-US" dirty="0" smtClean="0"/>
              <a:t>What are your current ideas for activities, outcomes, and products for Year 2?</a:t>
            </a:r>
          </a:p>
          <a:p>
            <a:r>
              <a:rPr lang="en-US" dirty="0" smtClean="0"/>
              <a:t>	[Also consider Q#2 and #3 in the context of these activities]</a:t>
            </a:r>
          </a:p>
          <a:p>
            <a:r>
              <a:rPr lang="en-US" dirty="0"/>
              <a:t>	</a:t>
            </a:r>
            <a:endParaRPr lang="en-US" dirty="0" smtClean="0"/>
          </a:p>
        </p:txBody>
      </p:sp>
      <p:sp>
        <p:nvSpPr>
          <p:cNvPr id="9" name="TextBox 8"/>
          <p:cNvSpPr txBox="1"/>
          <p:nvPr/>
        </p:nvSpPr>
        <p:spPr>
          <a:xfrm>
            <a:off x="0" y="1282064"/>
            <a:ext cx="9144000" cy="4555094"/>
          </a:xfrm>
          <a:prstGeom prst="rect">
            <a:avLst/>
          </a:prstGeom>
          <a:noFill/>
        </p:spPr>
        <p:txBody>
          <a:bodyPr wrap="square" rtlCol="0">
            <a:spAutoFit/>
          </a:bodyPr>
          <a:lstStyle/>
          <a:p>
            <a:r>
              <a:rPr lang="en-US" b="1" dirty="0" smtClean="0">
                <a:solidFill>
                  <a:srgbClr val="C00000"/>
                </a:solidFill>
              </a:rPr>
              <a:t>Network Development</a:t>
            </a:r>
          </a:p>
          <a:p>
            <a:pPr marL="285750" indent="-285750">
              <a:buFont typeface="Arial" panose="020B0604020202020204" pitchFamily="34" charset="0"/>
              <a:buChar char="•"/>
            </a:pPr>
            <a:r>
              <a:rPr lang="en-US" sz="1600" b="1" dirty="0" smtClean="0"/>
              <a:t>Science and Action Steering Committee</a:t>
            </a:r>
            <a:r>
              <a:rPr lang="en-US" sz="1600" dirty="0" smtClean="0"/>
              <a:t>: (vetted by SEARCH SSG, verbal discussions with Ted (most); official appointment letters Nov 1) [</a:t>
            </a:r>
            <a:r>
              <a:rPr lang="en-US" sz="1600" b="1" dirty="0" smtClean="0"/>
              <a:t>this list not yet for sharing/posting</a:t>
            </a:r>
            <a:r>
              <a:rPr lang="en-US" sz="1600" dirty="0" smtClean="0"/>
              <a:t>]</a:t>
            </a:r>
          </a:p>
          <a:p>
            <a:pPr lvl="1"/>
            <a:endParaRPr lang="en-US" sz="1600" dirty="0" smtClean="0"/>
          </a:p>
          <a:p>
            <a:pPr lvl="1"/>
            <a:r>
              <a:rPr lang="en-US" sz="1600" dirty="0" smtClean="0"/>
              <a:t>Cathy Wilson Los Alamos National Lab (NGEE Arctic)</a:t>
            </a:r>
          </a:p>
          <a:p>
            <a:pPr lvl="1"/>
            <a:r>
              <a:rPr lang="en-US" sz="1600" dirty="0" smtClean="0"/>
              <a:t>Erik </a:t>
            </a:r>
            <a:r>
              <a:rPr lang="en-US" sz="1600" dirty="0" err="1" smtClean="0"/>
              <a:t>Kasischke</a:t>
            </a:r>
            <a:r>
              <a:rPr lang="en-US" sz="1600" dirty="0" smtClean="0"/>
              <a:t> NASA (</a:t>
            </a:r>
            <a:r>
              <a:rPr lang="en-US" sz="1600" dirty="0" err="1" smtClean="0"/>
              <a:t>ABoVE</a:t>
            </a:r>
            <a:r>
              <a:rPr lang="en-US" sz="1600" dirty="0" smtClean="0"/>
              <a:t>)</a:t>
            </a:r>
          </a:p>
          <a:p>
            <a:pPr lvl="1"/>
            <a:r>
              <a:rPr lang="en-US" sz="1600" dirty="0" smtClean="0"/>
              <a:t>Dave McGuire UAF/USGS (PCN)</a:t>
            </a:r>
          </a:p>
          <a:p>
            <a:pPr lvl="1"/>
            <a:r>
              <a:rPr lang="en-US" sz="1600" dirty="0" smtClean="0"/>
              <a:t>Vladimir </a:t>
            </a:r>
            <a:r>
              <a:rPr lang="en-US" sz="1600" dirty="0" err="1" smtClean="0"/>
              <a:t>Romanovsky</a:t>
            </a:r>
            <a:r>
              <a:rPr lang="en-US" sz="1600" dirty="0" smtClean="0"/>
              <a:t> UAF (GTN-P)</a:t>
            </a:r>
          </a:p>
          <a:p>
            <a:pPr lvl="1"/>
            <a:r>
              <a:rPr lang="en-US" sz="1600" dirty="0" smtClean="0"/>
              <a:t>Kevin </a:t>
            </a:r>
            <a:r>
              <a:rPr lang="en-US" sz="1600" dirty="0" err="1" smtClean="0"/>
              <a:t>Bjella</a:t>
            </a:r>
            <a:r>
              <a:rPr lang="en-US" sz="1600" dirty="0" smtClean="0"/>
              <a:t> (CRREL)</a:t>
            </a:r>
          </a:p>
          <a:p>
            <a:pPr lvl="1"/>
            <a:r>
              <a:rPr lang="en-US" sz="1600" dirty="0" smtClean="0"/>
              <a:t>Toni </a:t>
            </a:r>
            <a:r>
              <a:rPr lang="en-US" sz="1600" dirty="0" err="1" smtClean="0"/>
              <a:t>Lewkowicz</a:t>
            </a:r>
            <a:r>
              <a:rPr lang="en-US" sz="1600" dirty="0" smtClean="0"/>
              <a:t> (U Ottawa, IPA)</a:t>
            </a:r>
          </a:p>
          <a:p>
            <a:pPr lvl="1"/>
            <a:r>
              <a:rPr lang="en-US" sz="1600" dirty="0" smtClean="0"/>
              <a:t>Merritt </a:t>
            </a:r>
            <a:r>
              <a:rPr lang="en-US" sz="1600" dirty="0" err="1" smtClean="0"/>
              <a:t>Turetsky</a:t>
            </a:r>
            <a:r>
              <a:rPr lang="en-US" sz="1600" dirty="0" smtClean="0"/>
              <a:t> (U Guelph, PCN)</a:t>
            </a:r>
          </a:p>
          <a:p>
            <a:pPr lvl="1"/>
            <a:r>
              <a:rPr lang="en-US" sz="1600" dirty="0" smtClean="0"/>
              <a:t>Dave </a:t>
            </a:r>
            <a:r>
              <a:rPr lang="en-US" sz="1600" dirty="0" err="1" smtClean="0"/>
              <a:t>Schirokauer</a:t>
            </a:r>
            <a:r>
              <a:rPr lang="en-US" sz="1600" dirty="0" smtClean="0"/>
              <a:t> (Denali NPS)</a:t>
            </a:r>
          </a:p>
          <a:p>
            <a:pPr lvl="1"/>
            <a:r>
              <a:rPr lang="en-US" sz="1600" dirty="0" smtClean="0"/>
              <a:t>Michelle </a:t>
            </a:r>
            <a:r>
              <a:rPr lang="en-US" sz="1600" dirty="0" err="1" smtClean="0"/>
              <a:t>Walvoord</a:t>
            </a:r>
            <a:r>
              <a:rPr lang="en-US" sz="1600" dirty="0" smtClean="0"/>
              <a:t> (USGS Denver)</a:t>
            </a:r>
          </a:p>
          <a:p>
            <a:pPr lvl="1"/>
            <a:r>
              <a:rPr lang="en-US" sz="1600" dirty="0" smtClean="0"/>
              <a:t>Scott Rupp (UAF, SNAP, Alaska Climate Center)</a:t>
            </a:r>
          </a:p>
          <a:p>
            <a:endParaRPr lang="en-US" sz="1600" dirty="0" smtClean="0"/>
          </a:p>
          <a:p>
            <a:pPr marL="285750" indent="-285750">
              <a:buFont typeface="Arial" panose="020B0604020202020204" pitchFamily="34" charset="0"/>
              <a:buChar char="•"/>
            </a:pPr>
            <a:r>
              <a:rPr lang="en-US" sz="1600" b="1" dirty="0" smtClean="0"/>
              <a:t>Synthesis Postdoctoral Researcher. </a:t>
            </a:r>
            <a:r>
              <a:rPr lang="en-US" sz="1600" dirty="0" smtClean="0"/>
              <a:t>Funded by USGS Climate Science Center for 2 years (Steve Grey). Will be based at UA Fairbanks / IARC. Focused on Permafrost Impacts on </a:t>
            </a:r>
            <a:r>
              <a:rPr lang="en-US" sz="1600" b="1" dirty="0" smtClean="0"/>
              <a:t>Theme 2</a:t>
            </a:r>
            <a:r>
              <a:rPr lang="en-US" sz="1600" dirty="0" smtClean="0"/>
              <a:t> Infrastructure, or </a:t>
            </a:r>
            <a:r>
              <a:rPr lang="en-US" sz="1600" b="1" dirty="0" smtClean="0"/>
              <a:t>Theme 3</a:t>
            </a:r>
            <a:r>
              <a:rPr lang="en-US" sz="1600" dirty="0" smtClean="0"/>
              <a:t> Fish/Wildlife/Ecosystem Services. Work with McGuire, Schuur, </a:t>
            </a:r>
            <a:r>
              <a:rPr lang="en-US" sz="1600" dirty="0" err="1" smtClean="0"/>
              <a:t>Eicken</a:t>
            </a:r>
            <a:r>
              <a:rPr lang="en-US" sz="1600" dirty="0" smtClean="0"/>
              <a:t>, others TBD.</a:t>
            </a:r>
          </a:p>
        </p:txBody>
      </p:sp>
    </p:spTree>
    <p:extLst>
      <p:ext uri="{BB962C8B-B14F-4D97-AF65-F5344CB8AC3E}">
        <p14:creationId xmlns:p14="http://schemas.microsoft.com/office/powerpoint/2010/main" val="352691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7424" y="99975"/>
            <a:ext cx="3252429" cy="461665"/>
          </a:xfrm>
          <a:prstGeom prst="rect">
            <a:avLst/>
          </a:prstGeom>
          <a:noFill/>
        </p:spPr>
        <p:txBody>
          <a:bodyPr wrap="none" rtlCol="0">
            <a:spAutoFit/>
          </a:bodyPr>
          <a:lstStyle/>
          <a:p>
            <a:r>
              <a:rPr lang="en-US" sz="2400" b="1" dirty="0" smtClean="0">
                <a:solidFill>
                  <a:srgbClr val="C00000"/>
                </a:solidFill>
              </a:rPr>
              <a:t>Permafrost Action Team</a:t>
            </a:r>
          </a:p>
        </p:txBody>
      </p:sp>
      <p:sp>
        <p:nvSpPr>
          <p:cNvPr id="3" name="TextBox 2"/>
          <p:cNvSpPr txBox="1"/>
          <p:nvPr/>
        </p:nvSpPr>
        <p:spPr>
          <a:xfrm>
            <a:off x="243280" y="513429"/>
            <a:ext cx="8634020" cy="646331"/>
          </a:xfrm>
          <a:prstGeom prst="rect">
            <a:avLst/>
          </a:prstGeom>
          <a:noFill/>
        </p:spPr>
        <p:txBody>
          <a:bodyPr wrap="square" rtlCol="0">
            <a:spAutoFit/>
          </a:bodyPr>
          <a:lstStyle/>
          <a:p>
            <a:pPr marL="342900" indent="-342900">
              <a:buAutoNum type="arabicParenR"/>
            </a:pPr>
            <a:r>
              <a:rPr lang="en-US" dirty="0" smtClean="0"/>
              <a:t>What are your current ideas for activities, outcomes, and products for Year 2?</a:t>
            </a:r>
          </a:p>
          <a:p>
            <a:r>
              <a:rPr lang="en-US" dirty="0" smtClean="0"/>
              <a:t>	</a:t>
            </a:r>
            <a:r>
              <a:rPr lang="en-US" dirty="0"/>
              <a:t>	</a:t>
            </a:r>
            <a:endParaRPr lang="en-US" dirty="0" smtClean="0"/>
          </a:p>
        </p:txBody>
      </p:sp>
      <p:sp>
        <p:nvSpPr>
          <p:cNvPr id="9" name="TextBox 8"/>
          <p:cNvSpPr txBox="1"/>
          <p:nvPr/>
        </p:nvSpPr>
        <p:spPr>
          <a:xfrm>
            <a:off x="0" y="1015634"/>
            <a:ext cx="9144000" cy="5786200"/>
          </a:xfrm>
          <a:prstGeom prst="rect">
            <a:avLst/>
          </a:prstGeom>
          <a:noFill/>
        </p:spPr>
        <p:txBody>
          <a:bodyPr wrap="square" rtlCol="0">
            <a:spAutoFit/>
          </a:bodyPr>
          <a:lstStyle/>
          <a:p>
            <a:r>
              <a:rPr lang="en-US" b="1" dirty="0" smtClean="0">
                <a:solidFill>
                  <a:srgbClr val="C00000"/>
                </a:solidFill>
              </a:rPr>
              <a:t>Science Advances</a:t>
            </a:r>
          </a:p>
          <a:p>
            <a:pPr marL="285750" indent="-285750">
              <a:buFont typeface="Arial" panose="020B0604020202020204" pitchFamily="34" charset="0"/>
              <a:buChar char="•"/>
            </a:pPr>
            <a:r>
              <a:rPr lang="en-US" sz="1600" dirty="0" smtClean="0"/>
              <a:t>Schuur </a:t>
            </a:r>
            <a:r>
              <a:rPr lang="en-US" sz="1600" dirty="0"/>
              <a:t>E.A.G., A.D. McGuire, G. Grosse, J.W. Harden, D.J. Hayes, G. </a:t>
            </a:r>
            <a:r>
              <a:rPr lang="en-US" sz="1600" dirty="0" err="1"/>
              <a:t>Hugelius</a:t>
            </a:r>
            <a:r>
              <a:rPr lang="en-US" sz="1600" dirty="0"/>
              <a:t>, C.D, </a:t>
            </a:r>
            <a:r>
              <a:rPr lang="en-US" sz="1600" dirty="0" err="1"/>
              <a:t>Koven</a:t>
            </a:r>
            <a:r>
              <a:rPr lang="en-US" sz="1600" dirty="0"/>
              <a:t>, P. </a:t>
            </a:r>
            <a:r>
              <a:rPr lang="en-US" sz="1600" dirty="0" err="1"/>
              <a:t>Kuhry</a:t>
            </a:r>
            <a:r>
              <a:rPr lang="en-US" sz="1600" dirty="0"/>
              <a:t>, D.M. Lawrence, S.M. </a:t>
            </a:r>
            <a:r>
              <a:rPr lang="en-US" sz="1600" dirty="0" err="1"/>
              <a:t>Natali</a:t>
            </a:r>
            <a:r>
              <a:rPr lang="en-US" sz="1600" dirty="0"/>
              <a:t>, D. </a:t>
            </a:r>
            <a:r>
              <a:rPr lang="en-US" sz="1600" dirty="0" err="1"/>
              <a:t>Olefeldt</a:t>
            </a:r>
            <a:r>
              <a:rPr lang="en-US" sz="1600" dirty="0"/>
              <a:t>, V.E. </a:t>
            </a:r>
            <a:r>
              <a:rPr lang="en-US" sz="1600" dirty="0" err="1"/>
              <a:t>Romanovsky</a:t>
            </a:r>
            <a:r>
              <a:rPr lang="en-US" sz="1600" dirty="0"/>
              <a:t>, C. </a:t>
            </a:r>
            <a:r>
              <a:rPr lang="en-US" sz="1600" dirty="0" err="1"/>
              <a:t>Schädel</a:t>
            </a:r>
            <a:r>
              <a:rPr lang="en-US" sz="1600" dirty="0"/>
              <a:t>, K. Schaefer, M. </a:t>
            </a:r>
            <a:r>
              <a:rPr lang="en-US" sz="1600" dirty="0" err="1"/>
              <a:t>Turetsky</a:t>
            </a:r>
            <a:r>
              <a:rPr lang="en-US" sz="1600" dirty="0"/>
              <a:t>, C. Treat, and J.E. </a:t>
            </a:r>
            <a:r>
              <a:rPr lang="en-US" sz="1600" dirty="0" err="1"/>
              <a:t>Vonk</a:t>
            </a:r>
            <a:r>
              <a:rPr lang="en-US" sz="1600" dirty="0"/>
              <a:t>. 2015. Climate change and the permafrost carbon feedback. </a:t>
            </a:r>
            <a:r>
              <a:rPr lang="en-US" sz="1600" b="1" dirty="0"/>
              <a:t>Nature</a:t>
            </a:r>
            <a:r>
              <a:rPr lang="en-US" sz="1600" dirty="0"/>
              <a:t> 520, 171–179 </a:t>
            </a:r>
            <a:endParaRPr lang="en-US" sz="1600" dirty="0" smtClean="0"/>
          </a:p>
          <a:p>
            <a:pPr marL="285750" indent="-285750">
              <a:buFont typeface="Arial" panose="020B0604020202020204" pitchFamily="34" charset="0"/>
              <a:buChar char="•"/>
            </a:pPr>
            <a:r>
              <a:rPr lang="en-US" sz="1600" dirty="0" err="1" smtClean="0"/>
              <a:t>Koven</a:t>
            </a:r>
            <a:r>
              <a:rPr lang="en-US" sz="1600" dirty="0"/>
              <a:t>, C., E.A.G. Schuur, </a:t>
            </a:r>
            <a:r>
              <a:rPr lang="en-US" sz="1600" dirty="0" smtClean="0"/>
              <a:t>C</a:t>
            </a:r>
            <a:r>
              <a:rPr lang="en-US" sz="1600" dirty="0"/>
              <a:t>. </a:t>
            </a:r>
            <a:r>
              <a:rPr lang="en-US" sz="1600" dirty="0" err="1"/>
              <a:t>Schädel</a:t>
            </a:r>
            <a:r>
              <a:rPr lang="en-US" sz="1600" dirty="0"/>
              <a:t>, T.J. Bohn, E.J. Burke, G. Chen, X. Chen, P. </a:t>
            </a:r>
            <a:r>
              <a:rPr lang="en-US" sz="1600" dirty="0" err="1"/>
              <a:t>Ciais</a:t>
            </a:r>
            <a:r>
              <a:rPr lang="en-US" sz="1600" dirty="0"/>
              <a:t>, G. Grosse, J.W. Harden, D.J. Hayes, G. </a:t>
            </a:r>
            <a:r>
              <a:rPr lang="en-US" sz="1600" dirty="0" err="1"/>
              <a:t>Hugelius</a:t>
            </a:r>
            <a:r>
              <a:rPr lang="en-US" sz="1600" dirty="0"/>
              <a:t>, E. E. </a:t>
            </a:r>
            <a:r>
              <a:rPr lang="en-US" sz="1600" dirty="0" err="1"/>
              <a:t>Jafarov</a:t>
            </a:r>
            <a:r>
              <a:rPr lang="en-US" sz="1600" dirty="0"/>
              <a:t>, G. </a:t>
            </a:r>
            <a:r>
              <a:rPr lang="en-US" sz="1600" dirty="0" err="1"/>
              <a:t>Krinner</a:t>
            </a:r>
            <a:r>
              <a:rPr lang="en-US" sz="1600" dirty="0"/>
              <a:t>, P. </a:t>
            </a:r>
            <a:r>
              <a:rPr lang="en-US" sz="1600" dirty="0" err="1"/>
              <a:t>Kuhry</a:t>
            </a:r>
            <a:r>
              <a:rPr lang="en-US" sz="1600" dirty="0"/>
              <a:t>, D.M. Lawrence, A.H. MacDougall, S.S. </a:t>
            </a:r>
            <a:r>
              <a:rPr lang="en-US" sz="1600" dirty="0" err="1"/>
              <a:t>Marchenko</a:t>
            </a:r>
            <a:r>
              <a:rPr lang="en-US" sz="1600" dirty="0"/>
              <a:t>, A.D. McGuire, S. M. </a:t>
            </a:r>
            <a:r>
              <a:rPr lang="en-US" sz="1600" dirty="0" err="1"/>
              <a:t>Natali</a:t>
            </a:r>
            <a:r>
              <a:rPr lang="en-US" sz="1600" dirty="0"/>
              <a:t>, D.J. </a:t>
            </a:r>
            <a:r>
              <a:rPr lang="en-US" sz="1600" dirty="0" err="1"/>
              <a:t>Nicolsky</a:t>
            </a:r>
            <a:r>
              <a:rPr lang="en-US" sz="1600" dirty="0"/>
              <a:t>, D. </a:t>
            </a:r>
            <a:r>
              <a:rPr lang="en-US" sz="1600" dirty="0" err="1"/>
              <a:t>Olefeldt</a:t>
            </a:r>
            <a:r>
              <a:rPr lang="en-US" sz="1600" dirty="0"/>
              <a:t>, S. </a:t>
            </a:r>
            <a:r>
              <a:rPr lang="en-US" sz="1600" dirty="0" err="1"/>
              <a:t>Peng</a:t>
            </a:r>
            <a:r>
              <a:rPr lang="en-US" sz="1600" dirty="0"/>
              <a:t>, V.E. </a:t>
            </a:r>
            <a:r>
              <a:rPr lang="en-US" sz="1600" dirty="0" err="1"/>
              <a:t>Romanovsky</a:t>
            </a:r>
            <a:r>
              <a:rPr lang="en-US" sz="1600" dirty="0"/>
              <a:t>, K.M. Schaefer, J. Strauss, C.C. Treat and M. </a:t>
            </a:r>
            <a:r>
              <a:rPr lang="en-US" sz="1600" dirty="0" err="1"/>
              <a:t>Turetsky</a:t>
            </a:r>
            <a:r>
              <a:rPr lang="en-US" sz="1600" dirty="0"/>
              <a:t>. 2015. A simplified, data-constrained approach to estimate the permafrost carbon-climate feedback</a:t>
            </a:r>
            <a:r>
              <a:rPr lang="en-US" sz="1600" b="1" dirty="0"/>
              <a:t>. Phil. Trans. R. Soc. A </a:t>
            </a:r>
            <a:r>
              <a:rPr lang="en-US" sz="1600" dirty="0"/>
              <a:t>373: 20140423. </a:t>
            </a:r>
            <a:endParaRPr lang="en-US" sz="1600" dirty="0" smtClean="0"/>
          </a:p>
          <a:p>
            <a:pPr marL="285750" indent="-285750">
              <a:buFont typeface="Arial" panose="020B0604020202020204" pitchFamily="34" charset="0"/>
              <a:buChar char="•"/>
            </a:pPr>
            <a:r>
              <a:rPr lang="en-US" sz="1600" dirty="0" err="1" smtClean="0"/>
              <a:t>Schaedel</a:t>
            </a:r>
            <a:r>
              <a:rPr lang="en-US" sz="1600" dirty="0"/>
              <a:t>, E.A.G Schuur et al. Changing environmental controls affect the strength of the permafrost carbon feedback. </a:t>
            </a:r>
            <a:r>
              <a:rPr lang="en-US" sz="1600" b="1" dirty="0"/>
              <a:t>Nature Climate Change</a:t>
            </a:r>
            <a:r>
              <a:rPr lang="en-US" sz="1600" dirty="0"/>
              <a:t>, in </a:t>
            </a:r>
            <a:r>
              <a:rPr lang="en-US" sz="1600" dirty="0" smtClean="0"/>
              <a:t>revision</a:t>
            </a:r>
            <a:endParaRPr lang="en-US" sz="1600" dirty="0" smtClean="0">
              <a:solidFill>
                <a:srgbClr val="C00000"/>
              </a:solidFill>
            </a:endParaRPr>
          </a:p>
          <a:p>
            <a:pPr marL="285750" indent="-285750">
              <a:buFont typeface="Arial" panose="020B0604020202020204" pitchFamily="34" charset="0"/>
              <a:buChar char="•"/>
            </a:pPr>
            <a:r>
              <a:rPr lang="en-US" sz="1600" dirty="0" smtClean="0"/>
              <a:t>Abbott</a:t>
            </a:r>
            <a:r>
              <a:rPr lang="en-US" sz="1600" dirty="0"/>
              <a:t>, B., et al.  Can increased biomass offset carbon release from soils, streams, and wildfire across the permafrost region? </a:t>
            </a:r>
            <a:r>
              <a:rPr lang="en-US" sz="1600" b="1" dirty="0"/>
              <a:t>Nature Communications</a:t>
            </a:r>
            <a:r>
              <a:rPr lang="en-US" sz="1600" dirty="0"/>
              <a:t>, in </a:t>
            </a:r>
            <a:r>
              <a:rPr lang="en-US" sz="1600" dirty="0" smtClean="0"/>
              <a:t>review</a:t>
            </a:r>
          </a:p>
          <a:p>
            <a:pPr marL="285750" indent="-285750">
              <a:buFont typeface="Arial" panose="020B0604020202020204" pitchFamily="34" charset="0"/>
              <a:buChar char="•"/>
            </a:pPr>
            <a:r>
              <a:rPr lang="en-US" sz="1600" dirty="0" err="1"/>
              <a:t>Olefeldt</a:t>
            </a:r>
            <a:r>
              <a:rPr lang="en-US" sz="1600" dirty="0"/>
              <a:t>, D., et al. </a:t>
            </a:r>
            <a:r>
              <a:rPr lang="en-US" sz="1600" dirty="0" err="1"/>
              <a:t>Thermokarst</a:t>
            </a:r>
            <a:r>
              <a:rPr lang="en-US" sz="1600" dirty="0"/>
              <a:t> terrain: circumpolar distribution and soil carbon vulnerability. </a:t>
            </a:r>
            <a:r>
              <a:rPr lang="en-US" sz="1600" b="1" dirty="0"/>
              <a:t>Nature Geosciences</a:t>
            </a:r>
            <a:r>
              <a:rPr lang="en-US" sz="1600" dirty="0"/>
              <a:t>, in </a:t>
            </a:r>
            <a:r>
              <a:rPr lang="en-US" sz="1600" dirty="0" smtClean="0"/>
              <a:t>review</a:t>
            </a:r>
          </a:p>
          <a:p>
            <a:pPr marL="285750" indent="-285750">
              <a:buFont typeface="Arial" panose="020B0604020202020204" pitchFamily="34" charset="0"/>
              <a:buChar char="•"/>
            </a:pPr>
            <a:r>
              <a:rPr lang="en-US" sz="1600" dirty="0" smtClean="0"/>
              <a:t>A</a:t>
            </a:r>
            <a:r>
              <a:rPr lang="en-US" sz="1600" dirty="0"/>
              <a:t>. David </a:t>
            </a:r>
            <a:r>
              <a:rPr lang="en-US" sz="1600" dirty="0" smtClean="0"/>
              <a:t>McGuire, </a:t>
            </a:r>
            <a:r>
              <a:rPr lang="en-US" sz="1600" dirty="0"/>
              <a:t>Charles </a:t>
            </a:r>
            <a:r>
              <a:rPr lang="en-US" sz="1600" dirty="0" err="1" smtClean="0"/>
              <a:t>Koven</a:t>
            </a:r>
            <a:r>
              <a:rPr lang="en-US" sz="1600" dirty="0" smtClean="0"/>
              <a:t>, </a:t>
            </a:r>
            <a:r>
              <a:rPr lang="en-US" sz="1600" dirty="0"/>
              <a:t>David M. </a:t>
            </a:r>
            <a:r>
              <a:rPr lang="en-US" sz="1600" dirty="0" smtClean="0"/>
              <a:t>Lawrence, </a:t>
            </a:r>
            <a:r>
              <a:rPr lang="en-US" sz="1600" dirty="0"/>
              <a:t>Joy S. </a:t>
            </a:r>
            <a:r>
              <a:rPr lang="en-US" sz="1600" dirty="0" err="1" smtClean="0"/>
              <a:t>Clein</a:t>
            </a:r>
            <a:r>
              <a:rPr lang="en-US" sz="1600" dirty="0" smtClean="0"/>
              <a:t>, </a:t>
            </a:r>
            <a:r>
              <a:rPr lang="en-US" sz="1600" dirty="0" err="1"/>
              <a:t>Jiangyang</a:t>
            </a:r>
            <a:r>
              <a:rPr lang="en-US" sz="1600" dirty="0"/>
              <a:t> </a:t>
            </a:r>
            <a:r>
              <a:rPr lang="en-US" sz="1600" dirty="0" smtClean="0"/>
              <a:t>Xia, </a:t>
            </a:r>
            <a:r>
              <a:rPr lang="en-US" sz="1600" dirty="0"/>
              <a:t>Christian </a:t>
            </a:r>
            <a:r>
              <a:rPr lang="en-US" sz="1600" dirty="0" smtClean="0"/>
              <a:t>Beer, </a:t>
            </a:r>
            <a:r>
              <a:rPr lang="en-US" sz="1600" dirty="0"/>
              <a:t>Eleanor </a:t>
            </a:r>
            <a:r>
              <a:rPr lang="en-US" sz="1600" dirty="0" smtClean="0"/>
              <a:t>Burke, </a:t>
            </a:r>
            <a:r>
              <a:rPr lang="en-US" sz="1600" dirty="0" err="1"/>
              <a:t>Guangsheng</a:t>
            </a:r>
            <a:r>
              <a:rPr lang="en-US" sz="1600" dirty="0"/>
              <a:t> </a:t>
            </a:r>
            <a:r>
              <a:rPr lang="en-US" sz="1600" dirty="0" smtClean="0"/>
              <a:t>Chen, </a:t>
            </a:r>
            <a:r>
              <a:rPr lang="en-US" sz="1600" dirty="0" err="1"/>
              <a:t>Xiaodong</a:t>
            </a:r>
            <a:r>
              <a:rPr lang="en-US" sz="1600" dirty="0"/>
              <a:t> </a:t>
            </a:r>
            <a:r>
              <a:rPr lang="en-US" sz="1600" dirty="0" smtClean="0"/>
              <a:t>Chen, </a:t>
            </a:r>
            <a:r>
              <a:rPr lang="en-US" sz="1600" dirty="0"/>
              <a:t>Christine </a:t>
            </a:r>
            <a:r>
              <a:rPr lang="en-US" sz="1600" dirty="0" err="1" smtClean="0"/>
              <a:t>Delire</a:t>
            </a:r>
            <a:r>
              <a:rPr lang="en-US" sz="1600" dirty="0" smtClean="0"/>
              <a:t>, </a:t>
            </a:r>
            <a:r>
              <a:rPr lang="en-US" sz="1600" dirty="0" err="1"/>
              <a:t>Elchin</a:t>
            </a:r>
            <a:r>
              <a:rPr lang="en-US" sz="1600" dirty="0"/>
              <a:t> </a:t>
            </a:r>
            <a:r>
              <a:rPr lang="en-US" sz="1600" dirty="0" err="1" smtClean="0"/>
              <a:t>Jafarov</a:t>
            </a:r>
            <a:r>
              <a:rPr lang="en-US" sz="1600" dirty="0" smtClean="0"/>
              <a:t>, </a:t>
            </a:r>
            <a:r>
              <a:rPr lang="en-US" sz="1600" dirty="0"/>
              <a:t>Andrew </a:t>
            </a:r>
            <a:r>
              <a:rPr lang="en-US" sz="1600" dirty="0" smtClean="0"/>
              <a:t>MacDougall, </a:t>
            </a:r>
            <a:r>
              <a:rPr lang="en-US" sz="1600" dirty="0"/>
              <a:t>Sergey </a:t>
            </a:r>
            <a:r>
              <a:rPr lang="en-US" sz="1600" dirty="0" err="1" smtClean="0"/>
              <a:t>Marchenko</a:t>
            </a:r>
            <a:r>
              <a:rPr lang="en-US" sz="1600" dirty="0" smtClean="0"/>
              <a:t>, </a:t>
            </a:r>
            <a:r>
              <a:rPr lang="en-US" sz="1600" dirty="0"/>
              <a:t>Dmitry </a:t>
            </a:r>
            <a:r>
              <a:rPr lang="en-US" sz="1600" dirty="0" err="1" smtClean="0"/>
              <a:t>Nicolsky</a:t>
            </a:r>
            <a:r>
              <a:rPr lang="en-US" sz="1600" dirty="0" smtClean="0"/>
              <a:t>, </a:t>
            </a:r>
            <a:r>
              <a:rPr lang="en-US" sz="1600" dirty="0" err="1"/>
              <a:t>Shushi</a:t>
            </a:r>
            <a:r>
              <a:rPr lang="en-US" sz="1600" dirty="0"/>
              <a:t> </a:t>
            </a:r>
            <a:r>
              <a:rPr lang="en-US" sz="1600" dirty="0" err="1" smtClean="0"/>
              <a:t>Peng</a:t>
            </a:r>
            <a:r>
              <a:rPr lang="en-US" sz="1600" dirty="0" smtClean="0"/>
              <a:t>, </a:t>
            </a:r>
            <a:r>
              <a:rPr lang="en-US" sz="1600" dirty="0"/>
              <a:t>Annette </a:t>
            </a:r>
            <a:r>
              <a:rPr lang="en-US" sz="1600" dirty="0" err="1" smtClean="0"/>
              <a:t>Rinke</a:t>
            </a:r>
            <a:r>
              <a:rPr lang="en-US" sz="1600" dirty="0" smtClean="0"/>
              <a:t>, </a:t>
            </a:r>
            <a:r>
              <a:rPr lang="en-US" sz="1600" dirty="0"/>
              <a:t>Kazuyuki </a:t>
            </a:r>
            <a:r>
              <a:rPr lang="en-US" sz="1600" dirty="0" smtClean="0"/>
              <a:t>Saito, </a:t>
            </a:r>
            <a:r>
              <a:rPr lang="en-US" sz="1600" dirty="0" err="1"/>
              <a:t>Wenxin</a:t>
            </a:r>
            <a:r>
              <a:rPr lang="en-US" sz="1600" dirty="0"/>
              <a:t> </a:t>
            </a:r>
            <a:r>
              <a:rPr lang="en-US" sz="1600" dirty="0" smtClean="0"/>
              <a:t>Zhang, </a:t>
            </a:r>
            <a:r>
              <a:rPr lang="en-US" sz="1600" dirty="0" err="1"/>
              <a:t>Ramdane</a:t>
            </a:r>
            <a:r>
              <a:rPr lang="en-US" sz="1600" dirty="0"/>
              <a:t> </a:t>
            </a:r>
            <a:r>
              <a:rPr lang="en-US" sz="1600" dirty="0" err="1" smtClean="0"/>
              <a:t>Alkama</a:t>
            </a:r>
            <a:r>
              <a:rPr lang="en-US" sz="1600" dirty="0" smtClean="0"/>
              <a:t>, </a:t>
            </a:r>
            <a:r>
              <a:rPr lang="en-US" sz="1600" dirty="0"/>
              <a:t>Theodore J. </a:t>
            </a:r>
            <a:r>
              <a:rPr lang="en-US" sz="1600" dirty="0" smtClean="0"/>
              <a:t>Bohn, </a:t>
            </a:r>
            <a:r>
              <a:rPr lang="en-US" sz="1600" dirty="0"/>
              <a:t>Philippe </a:t>
            </a:r>
            <a:r>
              <a:rPr lang="en-US" sz="1600" dirty="0" err="1" smtClean="0"/>
              <a:t>Ciais</a:t>
            </a:r>
            <a:r>
              <a:rPr lang="en-US" sz="1600" dirty="0" smtClean="0"/>
              <a:t>, </a:t>
            </a:r>
            <a:r>
              <a:rPr lang="en-US" sz="1600" dirty="0"/>
              <a:t>Bertrand </a:t>
            </a:r>
            <a:r>
              <a:rPr lang="en-US" sz="1600" dirty="0" err="1" smtClean="0"/>
              <a:t>Decharme</a:t>
            </a:r>
            <a:r>
              <a:rPr lang="en-US" sz="1600" dirty="0" smtClean="0"/>
              <a:t>, </a:t>
            </a:r>
            <a:r>
              <a:rPr lang="en-US" sz="1600" dirty="0"/>
              <a:t>Daniel J. </a:t>
            </a:r>
            <a:r>
              <a:rPr lang="en-US" sz="1600" dirty="0" smtClean="0"/>
              <a:t>Hayes, </a:t>
            </a:r>
            <a:r>
              <a:rPr lang="en-US" sz="1600" dirty="0" err="1"/>
              <a:t>Altug</a:t>
            </a:r>
            <a:r>
              <a:rPr lang="en-US" sz="1600" dirty="0"/>
              <a:t> </a:t>
            </a:r>
            <a:r>
              <a:rPr lang="en-US" sz="1600" dirty="0" err="1" smtClean="0"/>
              <a:t>Ekici</a:t>
            </a:r>
            <a:r>
              <a:rPr lang="en-US" sz="1600" dirty="0" smtClean="0"/>
              <a:t>, </a:t>
            </a:r>
            <a:r>
              <a:rPr lang="en-US" sz="1600" dirty="0"/>
              <a:t>Isabelle </a:t>
            </a:r>
            <a:r>
              <a:rPr lang="en-US" sz="1600" dirty="0" err="1" smtClean="0"/>
              <a:t>Gouttevin</a:t>
            </a:r>
            <a:r>
              <a:rPr lang="en-US" sz="1600" dirty="0" smtClean="0"/>
              <a:t>, </a:t>
            </a:r>
            <a:r>
              <a:rPr lang="en-US" sz="1600" dirty="0"/>
              <a:t>Tomohiro </a:t>
            </a:r>
            <a:r>
              <a:rPr lang="en-US" sz="1600" dirty="0" err="1" smtClean="0"/>
              <a:t>Hajima</a:t>
            </a:r>
            <a:r>
              <a:rPr lang="en-US" sz="1600" dirty="0" smtClean="0"/>
              <a:t>, </a:t>
            </a:r>
            <a:r>
              <a:rPr lang="en-US" sz="1600" dirty="0" err="1"/>
              <a:t>Duoying</a:t>
            </a:r>
            <a:r>
              <a:rPr lang="en-US" sz="1600" dirty="0"/>
              <a:t> </a:t>
            </a:r>
            <a:r>
              <a:rPr lang="en-US" sz="1600" dirty="0" err="1" smtClean="0"/>
              <a:t>Ji</a:t>
            </a:r>
            <a:r>
              <a:rPr lang="en-US" sz="1600" dirty="0" smtClean="0"/>
              <a:t>, </a:t>
            </a:r>
            <a:r>
              <a:rPr lang="en-US" sz="1600" dirty="0"/>
              <a:t>Gerhard </a:t>
            </a:r>
            <a:r>
              <a:rPr lang="en-US" sz="1600" dirty="0" err="1" smtClean="0"/>
              <a:t>Krinner</a:t>
            </a:r>
            <a:r>
              <a:rPr lang="en-US" sz="1600" dirty="0" smtClean="0"/>
              <a:t>, </a:t>
            </a:r>
            <a:r>
              <a:rPr lang="en-US" sz="1600" dirty="0"/>
              <a:t>Dennis P. </a:t>
            </a:r>
            <a:r>
              <a:rPr lang="en-US" sz="1600" dirty="0" err="1" smtClean="0"/>
              <a:t>Lettenmaier</a:t>
            </a:r>
            <a:r>
              <a:rPr lang="en-US" sz="1600" dirty="0" smtClean="0"/>
              <a:t>, </a:t>
            </a:r>
            <a:r>
              <a:rPr lang="en-US" sz="1600" dirty="0" err="1"/>
              <a:t>Yiqi</a:t>
            </a:r>
            <a:r>
              <a:rPr lang="en-US" sz="1600" dirty="0"/>
              <a:t> </a:t>
            </a:r>
            <a:r>
              <a:rPr lang="en-US" sz="1600" dirty="0" err="1" smtClean="0"/>
              <a:t>Luo</a:t>
            </a:r>
            <a:r>
              <a:rPr lang="en-US" sz="1600" dirty="0" smtClean="0"/>
              <a:t>, </a:t>
            </a:r>
            <a:r>
              <a:rPr lang="en-US" sz="1600" dirty="0"/>
              <a:t>Paul A. </a:t>
            </a:r>
            <a:r>
              <a:rPr lang="en-US" sz="1600" dirty="0" smtClean="0"/>
              <a:t>Miller, </a:t>
            </a:r>
            <a:r>
              <a:rPr lang="en-US" sz="1600" dirty="0"/>
              <a:t>John C. </a:t>
            </a:r>
            <a:r>
              <a:rPr lang="en-US" sz="1600" dirty="0" smtClean="0"/>
              <a:t>Moore, </a:t>
            </a:r>
            <a:r>
              <a:rPr lang="en-US" sz="1600" dirty="0"/>
              <a:t>Vladimir </a:t>
            </a:r>
            <a:r>
              <a:rPr lang="en-US" sz="1600" dirty="0" err="1" smtClean="0"/>
              <a:t>Romanovsky</a:t>
            </a:r>
            <a:r>
              <a:rPr lang="en-US" sz="1600" dirty="0" smtClean="0"/>
              <a:t>, </a:t>
            </a:r>
            <a:r>
              <a:rPr lang="en-US" sz="1600" dirty="0"/>
              <a:t>Christina </a:t>
            </a:r>
            <a:r>
              <a:rPr lang="en-US" sz="1600" dirty="0" err="1" smtClean="0"/>
              <a:t>Schaedel</a:t>
            </a:r>
            <a:r>
              <a:rPr lang="en-US" sz="1600" dirty="0" smtClean="0"/>
              <a:t>, </a:t>
            </a:r>
            <a:r>
              <a:rPr lang="en-US" sz="1600" dirty="0"/>
              <a:t>Kevin </a:t>
            </a:r>
            <a:r>
              <a:rPr lang="en-US" sz="1600" dirty="0" smtClean="0"/>
              <a:t>Schaefer, </a:t>
            </a:r>
            <a:r>
              <a:rPr lang="en-US" sz="1600" dirty="0"/>
              <a:t>Edward A.G. </a:t>
            </a:r>
            <a:r>
              <a:rPr lang="en-US" sz="1600" dirty="0" smtClean="0"/>
              <a:t>Schuur, </a:t>
            </a:r>
            <a:r>
              <a:rPr lang="en-US" sz="1600" dirty="0"/>
              <a:t>Benjamin </a:t>
            </a:r>
            <a:r>
              <a:rPr lang="en-US" sz="1600" dirty="0" smtClean="0"/>
              <a:t>Smith, </a:t>
            </a:r>
            <a:r>
              <a:rPr lang="en-US" sz="1600" dirty="0"/>
              <a:t>Tetsuo </a:t>
            </a:r>
            <a:r>
              <a:rPr lang="en-US" sz="1600" dirty="0" err="1" smtClean="0"/>
              <a:t>Sueyoshi</a:t>
            </a:r>
            <a:r>
              <a:rPr lang="en-US" sz="1600" dirty="0" smtClean="0"/>
              <a:t>, </a:t>
            </a:r>
            <a:r>
              <a:rPr lang="en-US" sz="1600" dirty="0"/>
              <a:t>and </a:t>
            </a:r>
            <a:r>
              <a:rPr lang="en-US" sz="1600" dirty="0" err="1"/>
              <a:t>Qianlai</a:t>
            </a:r>
            <a:r>
              <a:rPr lang="en-US" sz="1600" dirty="0"/>
              <a:t> </a:t>
            </a:r>
            <a:r>
              <a:rPr lang="en-US" sz="1600" dirty="0" err="1" smtClean="0"/>
              <a:t>Zhuang</a:t>
            </a:r>
            <a:r>
              <a:rPr lang="en-US" sz="1600" dirty="0" smtClean="0"/>
              <a:t>.</a:t>
            </a:r>
            <a:r>
              <a:rPr lang="en-US" sz="1600" b="1" dirty="0"/>
              <a:t> </a:t>
            </a:r>
            <a:r>
              <a:rPr lang="en-US" sz="1600" dirty="0" smtClean="0"/>
              <a:t>A </a:t>
            </a:r>
            <a:r>
              <a:rPr lang="en-US" sz="1600" dirty="0"/>
              <a:t>model-based analysis of the vulnerability of carbon in the permafrost region between 1960 and </a:t>
            </a:r>
            <a:r>
              <a:rPr lang="en-US" sz="1600" dirty="0" smtClean="0"/>
              <a:t>2009, in revision</a:t>
            </a:r>
            <a:r>
              <a:rPr lang="en-US" sz="1600" b="1" dirty="0" smtClean="0"/>
              <a:t>.</a:t>
            </a:r>
            <a:endParaRPr lang="en-US" sz="1600" b="1" dirty="0"/>
          </a:p>
        </p:txBody>
      </p:sp>
    </p:spTree>
    <p:extLst>
      <p:ext uri="{BB962C8B-B14F-4D97-AF65-F5344CB8AC3E}">
        <p14:creationId xmlns:p14="http://schemas.microsoft.com/office/powerpoint/2010/main" val="353638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7424" y="197666"/>
            <a:ext cx="3252429" cy="461665"/>
          </a:xfrm>
          <a:prstGeom prst="rect">
            <a:avLst/>
          </a:prstGeom>
          <a:noFill/>
        </p:spPr>
        <p:txBody>
          <a:bodyPr wrap="none" rtlCol="0">
            <a:spAutoFit/>
          </a:bodyPr>
          <a:lstStyle/>
          <a:p>
            <a:r>
              <a:rPr lang="en-US" sz="2400" b="1" dirty="0" smtClean="0">
                <a:solidFill>
                  <a:srgbClr val="C00000"/>
                </a:solidFill>
              </a:rPr>
              <a:t>Permafrost Action Team</a:t>
            </a:r>
          </a:p>
        </p:txBody>
      </p:sp>
      <p:sp>
        <p:nvSpPr>
          <p:cNvPr id="3" name="TextBox 2"/>
          <p:cNvSpPr txBox="1"/>
          <p:nvPr/>
        </p:nvSpPr>
        <p:spPr>
          <a:xfrm>
            <a:off x="243280" y="788740"/>
            <a:ext cx="8634020" cy="646331"/>
          </a:xfrm>
          <a:prstGeom prst="rect">
            <a:avLst/>
          </a:prstGeom>
          <a:noFill/>
        </p:spPr>
        <p:txBody>
          <a:bodyPr wrap="square" rtlCol="0">
            <a:spAutoFit/>
          </a:bodyPr>
          <a:lstStyle/>
          <a:p>
            <a:pPr marL="342900" indent="-342900">
              <a:buAutoNum type="arabicParenR"/>
            </a:pPr>
            <a:r>
              <a:rPr lang="en-US" dirty="0" smtClean="0"/>
              <a:t>What are your current ideas for activities, outcomes, and products for Year 2?</a:t>
            </a:r>
          </a:p>
          <a:p>
            <a:r>
              <a:rPr lang="en-US" dirty="0" smtClean="0"/>
              <a:t>	</a:t>
            </a:r>
            <a:r>
              <a:rPr lang="en-US" dirty="0"/>
              <a:t>	</a:t>
            </a:r>
            <a:endParaRPr lang="en-US" dirty="0" smtClean="0"/>
          </a:p>
        </p:txBody>
      </p:sp>
      <p:sp>
        <p:nvSpPr>
          <p:cNvPr id="9" name="TextBox 8"/>
          <p:cNvSpPr txBox="1"/>
          <p:nvPr/>
        </p:nvSpPr>
        <p:spPr>
          <a:xfrm>
            <a:off x="0" y="1299826"/>
            <a:ext cx="9144000" cy="6555642"/>
          </a:xfrm>
          <a:prstGeom prst="rect">
            <a:avLst/>
          </a:prstGeom>
          <a:noFill/>
        </p:spPr>
        <p:txBody>
          <a:bodyPr wrap="square" rtlCol="0">
            <a:spAutoFit/>
          </a:bodyPr>
          <a:lstStyle/>
          <a:p>
            <a:r>
              <a:rPr lang="en-US" b="1" dirty="0" smtClean="0">
                <a:solidFill>
                  <a:srgbClr val="C00000"/>
                </a:solidFill>
              </a:rPr>
              <a:t>Outreach, Media, Decision Support</a:t>
            </a:r>
          </a:p>
          <a:p>
            <a:pPr marL="285750" indent="-285750">
              <a:buFont typeface="Arial" panose="020B0604020202020204" pitchFamily="34" charset="0"/>
              <a:buChar char="•"/>
            </a:pPr>
            <a:r>
              <a:rPr lang="en-US" sz="1600" dirty="0" smtClean="0"/>
              <a:t>Press release for: Climate </a:t>
            </a:r>
            <a:r>
              <a:rPr lang="en-US" sz="1600" dirty="0"/>
              <a:t>change and the permafrost carbon feedback. </a:t>
            </a:r>
            <a:r>
              <a:rPr lang="en-US" sz="1600" dirty="0" smtClean="0"/>
              <a:t>71 news articles published (4pm 4/10/2015) including Washington Post, The Globe and Mail, Sydney Morning Herald, The Guardian ..</a:t>
            </a:r>
          </a:p>
          <a:p>
            <a:pPr marL="285750" indent="-285750">
              <a:buFont typeface="Arial" panose="020B0604020202020204" pitchFamily="34" charset="0"/>
              <a:buChar char="•"/>
            </a:pPr>
            <a:r>
              <a:rPr lang="en-US" sz="1600" dirty="0" smtClean="0"/>
              <a:t>Press release for: A simplified, data-constrained approach to estimate the permafrost carbon-climate feedback. </a:t>
            </a:r>
            <a:r>
              <a:rPr lang="en-US" sz="1600" dirty="0"/>
              <a:t>6</a:t>
            </a:r>
            <a:r>
              <a:rPr lang="en-US" sz="1600" dirty="0" smtClean="0"/>
              <a:t> news articles </a:t>
            </a:r>
            <a:r>
              <a:rPr lang="en-US" sz="1600" dirty="0"/>
              <a:t>published (4pm 4/10/2015) </a:t>
            </a:r>
            <a:r>
              <a:rPr lang="en-US" sz="1600" dirty="0" smtClean="0"/>
              <a:t>including Daily Californian, Alaska Dispatch News, </a:t>
            </a:r>
          </a:p>
          <a:p>
            <a:pPr marL="285750" indent="-285750">
              <a:buFont typeface="Arial" panose="020B0604020202020204" pitchFamily="34" charset="0"/>
              <a:buChar char="•"/>
            </a:pPr>
            <a:r>
              <a:rPr lang="en-US" sz="1600" dirty="0" smtClean="0"/>
              <a:t>Interviews about the Alaska Fire Season: </a:t>
            </a:r>
          </a:p>
          <a:p>
            <a:pPr marL="742950" lvl="1" indent="-285750">
              <a:buFont typeface="Arial" panose="020B0604020202020204" pitchFamily="34" charset="0"/>
              <a:buChar char="•"/>
            </a:pPr>
            <a:r>
              <a:rPr lang="en-US" sz="1600" dirty="0" smtClean="0"/>
              <a:t>Atlantic Magazine. In Alaska, Too Many Fires, Not Enough Snow. Sept 2015</a:t>
            </a:r>
          </a:p>
          <a:p>
            <a:pPr marL="742950" lvl="1" indent="-285750">
              <a:buFont typeface="Arial" panose="020B0604020202020204" pitchFamily="34" charset="0"/>
              <a:buChar char="•"/>
            </a:pPr>
            <a:r>
              <a:rPr lang="en-US" sz="1600" dirty="0" smtClean="0"/>
              <a:t>National Public Radio. Beneath Alaskan Wildfires, A Hidden Threat: Long-Frozen </a:t>
            </a:r>
            <a:r>
              <a:rPr lang="en-US" sz="1600" dirty="0"/>
              <a:t>C</a:t>
            </a:r>
            <a:r>
              <a:rPr lang="en-US" sz="1600" dirty="0" smtClean="0"/>
              <a:t>arbon’s Thaw. July 2015</a:t>
            </a:r>
          </a:p>
          <a:p>
            <a:pPr marL="742950" lvl="1" indent="-285750">
              <a:buFont typeface="Arial" panose="020B0604020202020204" pitchFamily="34" charset="0"/>
              <a:buChar char="•"/>
            </a:pPr>
            <a:r>
              <a:rPr lang="en-US" sz="1600" dirty="0"/>
              <a:t>Washington Post. Alaska’s Terrifying Wildfire Season and What it Says About Climate Change. July 2015</a:t>
            </a:r>
            <a:endParaRPr lang="en-US" sz="1600" dirty="0">
              <a:solidFill>
                <a:srgbClr val="C00000"/>
              </a:solidFill>
            </a:endParaRPr>
          </a:p>
          <a:p>
            <a:pPr marL="742950" lvl="1" indent="-285750">
              <a:buFont typeface="Arial" panose="020B0604020202020204" pitchFamily="34" charset="0"/>
              <a:buChar char="•"/>
            </a:pPr>
            <a:r>
              <a:rPr lang="en-US" sz="1600" dirty="0" smtClean="0"/>
              <a:t>BBC. Permafrost Warming in Parts of Alaska ‘Is Accelerating’. Oct 2015</a:t>
            </a:r>
            <a:endParaRPr lang="en-US" sz="1600" dirty="0" smtClean="0">
              <a:solidFill>
                <a:srgbClr val="C00000"/>
              </a:solidFill>
            </a:endParaRPr>
          </a:p>
          <a:p>
            <a:pPr marL="285750" indent="-285750">
              <a:buFont typeface="Arial" panose="020B0604020202020204" pitchFamily="34" charset="0"/>
              <a:buChar char="•"/>
            </a:pPr>
            <a:r>
              <a:rPr lang="en-US" sz="1600" dirty="0"/>
              <a:t>Briefing report to International Permafrost Association. 2015. SEARCH and the Permafrost Carbon Network.</a:t>
            </a:r>
          </a:p>
          <a:p>
            <a:pPr marL="285750" indent="-285750">
              <a:buFont typeface="Arial" panose="020B0604020202020204" pitchFamily="34" charset="0"/>
              <a:buChar char="•"/>
            </a:pPr>
            <a:r>
              <a:rPr lang="en-US" sz="1600" dirty="0" smtClean="0"/>
              <a:t>Briefing </a:t>
            </a:r>
            <a:r>
              <a:rPr lang="en-US" sz="1600" dirty="0"/>
              <a:t>report to National Academies Polar Research Board. 2015. Rapid change at the poles</a:t>
            </a:r>
            <a:r>
              <a:rPr lang="en-US" sz="1600" dirty="0" smtClean="0"/>
              <a:t>.</a:t>
            </a:r>
          </a:p>
          <a:p>
            <a:pPr marL="285750" indent="-285750">
              <a:buFont typeface="Arial" panose="020B0604020202020204" pitchFamily="34" charset="0"/>
              <a:buChar char="•"/>
            </a:pPr>
            <a:r>
              <a:rPr lang="en-US" sz="1600" dirty="0"/>
              <a:t>Briefing report to Interagency Arctic Research Policy Committee. 2015. Permafrost Carbon Research Coordination </a:t>
            </a:r>
            <a:r>
              <a:rPr lang="en-US" sz="1600" dirty="0" smtClean="0"/>
              <a:t>Network Progress on Milestone 3.2.3.</a:t>
            </a:r>
            <a:endParaRPr lang="en-US" sz="1600" dirty="0"/>
          </a:p>
          <a:p>
            <a:pPr marL="285750" indent="-285750">
              <a:buFont typeface="Arial" panose="020B0604020202020204" pitchFamily="34" charset="0"/>
              <a:buChar char="•"/>
            </a:pPr>
            <a:r>
              <a:rPr lang="en-US" sz="1600" dirty="0" smtClean="0"/>
              <a:t>Materials provided to USGCRP and State Department in Advance of President Obama’s presentation at the GLACIER conference. August 2015.</a:t>
            </a:r>
            <a:r>
              <a:rPr lang="en-US" sz="1600" dirty="0"/>
              <a:t> </a:t>
            </a:r>
            <a:r>
              <a:rPr lang="en-US" sz="1600" u="sng" dirty="0" smtClean="0">
                <a:hlinkClick r:id="rId2"/>
              </a:rPr>
              <a:t>https</a:t>
            </a:r>
            <a:r>
              <a:rPr lang="en-US" sz="1600" u="sng" dirty="0">
                <a:hlinkClick r:id="rId2"/>
              </a:rPr>
              <a:t>://www.whitehouse.gov/2015-alaska-trip?sid=</a:t>
            </a:r>
            <a:r>
              <a:rPr lang="en-US" sz="1600" u="sng" dirty="0" smtClean="0">
                <a:hlinkClick r:id="rId2"/>
              </a:rPr>
              <a:t>123</a:t>
            </a:r>
            <a:endParaRPr lang="en-US" sz="1600" u="sng" dirty="0" smtClean="0"/>
          </a:p>
          <a:p>
            <a:pPr marL="285750" indent="-285750">
              <a:buFont typeface="Arial" panose="020B0604020202020204" pitchFamily="34" charset="0"/>
              <a:buChar char="•"/>
            </a:pPr>
            <a:r>
              <a:rPr lang="en-US" sz="1600" dirty="0" smtClean="0"/>
              <a:t>Public Outreach Article: World Wildlife Foundation. The Circle. </a:t>
            </a:r>
            <a:r>
              <a:rPr lang="en-US" sz="1600" i="1" dirty="0" smtClean="0"/>
              <a:t>Permafrost Carbon and Climate Change</a:t>
            </a:r>
            <a:r>
              <a:rPr lang="en-US" sz="1600" dirty="0" smtClean="0"/>
              <a:t>. Oct 2015.</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solidFill>
                <a:srgbClr val="C00000"/>
              </a:solidFill>
            </a:endParaRPr>
          </a:p>
          <a:p>
            <a:endParaRPr lang="en-US" dirty="0"/>
          </a:p>
        </p:txBody>
      </p:sp>
    </p:spTree>
    <p:extLst>
      <p:ext uri="{BB962C8B-B14F-4D97-AF65-F5344CB8AC3E}">
        <p14:creationId xmlns:p14="http://schemas.microsoft.com/office/powerpoint/2010/main" val="2185475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7424" y="197666"/>
            <a:ext cx="3252429" cy="461665"/>
          </a:xfrm>
          <a:prstGeom prst="rect">
            <a:avLst/>
          </a:prstGeom>
          <a:noFill/>
        </p:spPr>
        <p:txBody>
          <a:bodyPr wrap="none" rtlCol="0">
            <a:spAutoFit/>
          </a:bodyPr>
          <a:lstStyle/>
          <a:p>
            <a:r>
              <a:rPr lang="en-US" sz="2400" b="1" dirty="0" smtClean="0">
                <a:solidFill>
                  <a:srgbClr val="C00000"/>
                </a:solidFill>
              </a:rPr>
              <a:t>Permafrost Action Team</a:t>
            </a:r>
          </a:p>
        </p:txBody>
      </p:sp>
      <p:sp>
        <p:nvSpPr>
          <p:cNvPr id="3" name="TextBox 2"/>
          <p:cNvSpPr txBox="1"/>
          <p:nvPr/>
        </p:nvSpPr>
        <p:spPr>
          <a:xfrm>
            <a:off x="243280" y="788740"/>
            <a:ext cx="8634020" cy="646331"/>
          </a:xfrm>
          <a:prstGeom prst="rect">
            <a:avLst/>
          </a:prstGeom>
          <a:noFill/>
        </p:spPr>
        <p:txBody>
          <a:bodyPr wrap="square" rtlCol="0">
            <a:spAutoFit/>
          </a:bodyPr>
          <a:lstStyle/>
          <a:p>
            <a:pPr marL="342900" indent="-342900">
              <a:buAutoNum type="arabicParenR"/>
            </a:pPr>
            <a:r>
              <a:rPr lang="en-US" dirty="0" smtClean="0"/>
              <a:t>What are your current ideas for activities, outcomes, and products for Year 2?</a:t>
            </a:r>
          </a:p>
          <a:p>
            <a:r>
              <a:rPr lang="en-US" dirty="0"/>
              <a:t>	</a:t>
            </a:r>
            <a:endParaRPr lang="en-US" dirty="0" smtClean="0"/>
          </a:p>
        </p:txBody>
      </p:sp>
      <p:sp>
        <p:nvSpPr>
          <p:cNvPr id="4" name="TextBox 3"/>
          <p:cNvSpPr txBox="1"/>
          <p:nvPr/>
        </p:nvSpPr>
        <p:spPr>
          <a:xfrm>
            <a:off x="386934" y="1378320"/>
            <a:ext cx="8277225" cy="3970318"/>
          </a:xfrm>
          <a:prstGeom prst="rect">
            <a:avLst/>
          </a:prstGeom>
          <a:noFill/>
        </p:spPr>
        <p:txBody>
          <a:bodyPr wrap="square" rtlCol="0">
            <a:spAutoFit/>
          </a:bodyPr>
          <a:lstStyle/>
          <a:p>
            <a:r>
              <a:rPr lang="en-US" b="1" dirty="0" smtClean="0">
                <a:solidFill>
                  <a:srgbClr val="C00000"/>
                </a:solidFill>
              </a:rPr>
              <a:t>Upcoming Hosted Workshops</a:t>
            </a:r>
          </a:p>
          <a:p>
            <a:pPr marL="285750" indent="-285750">
              <a:buFont typeface="Arial" panose="020B0604020202020204" pitchFamily="34" charset="0"/>
              <a:buChar char="•"/>
            </a:pPr>
            <a:r>
              <a:rPr lang="en-US" dirty="0"/>
              <a:t>6</a:t>
            </a:r>
            <a:r>
              <a:rPr lang="en-US" baseline="30000" dirty="0"/>
              <a:t>th</a:t>
            </a:r>
            <a:r>
              <a:rPr lang="en-US" dirty="0"/>
              <a:t> Annual </a:t>
            </a:r>
            <a:r>
              <a:rPr lang="en-US" dirty="0" smtClean="0"/>
              <a:t>Open Science Meeting </a:t>
            </a:r>
            <a:r>
              <a:rPr lang="en-US" dirty="0"/>
              <a:t>of the Permafrost Carbon </a:t>
            </a:r>
            <a:r>
              <a:rPr lang="en-US" dirty="0" smtClean="0"/>
              <a:t>Network. Held </a:t>
            </a:r>
            <a:r>
              <a:rPr lang="en-US" dirty="0"/>
              <a:t>prior to AGU (</a:t>
            </a:r>
            <a:r>
              <a:rPr lang="en-US" b="1" dirty="0"/>
              <a:t>Sunday Dec </a:t>
            </a:r>
            <a:r>
              <a:rPr lang="en-US" b="1" dirty="0" smtClean="0"/>
              <a:t>13, 2015</a:t>
            </a:r>
            <a:r>
              <a:rPr lang="en-US" dirty="0" smtClean="0"/>
              <a:t>). This network meeting draws in new participants and solicits feedback on upcoming synthesis products. [details on next slide]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Methane Synthesis Workshop. (</a:t>
            </a:r>
            <a:r>
              <a:rPr lang="en-US" b="1" dirty="0" smtClean="0"/>
              <a:t>Mar/April 2016</a:t>
            </a:r>
            <a:r>
              <a:rPr lang="en-US" dirty="0" smtClean="0"/>
              <a:t>, Fairbanks, AK?) [Potential opportunities here to cross cut with sea-ice via </a:t>
            </a:r>
            <a:r>
              <a:rPr lang="en-US" dirty="0"/>
              <a:t>subsea </a:t>
            </a:r>
            <a:r>
              <a:rPr lang="en-US" dirty="0" smtClean="0"/>
              <a:t>methane / interest </a:t>
            </a:r>
            <a:r>
              <a:rPr lang="en-US" dirty="0"/>
              <a:t>from FAMOS </a:t>
            </a:r>
            <a:r>
              <a:rPr lang="en-US" dirty="0" smtClean="0"/>
              <a:t>group]. This workshop will focus in more detail on four methane synthesis products outlined at Open Science PCN meeting.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S</a:t>
            </a:r>
            <a:r>
              <a:rPr lang="en-US" dirty="0" smtClean="0"/>
              <a:t>ynthesis Lead Workshop. Held in conjunction with Eleventh International Conference of Permafrost (ICOP), Potsdam, Germany (</a:t>
            </a:r>
            <a:r>
              <a:rPr lang="en-US" b="1" dirty="0" smtClean="0"/>
              <a:t>June 2016</a:t>
            </a:r>
            <a:r>
              <a:rPr lang="en-US" dirty="0" smtClean="0"/>
              <a:t>). This smaller workshop brings lead / co-lead scientists of synthesis products together for cross-cutting opportunities. </a:t>
            </a:r>
          </a:p>
        </p:txBody>
      </p:sp>
    </p:spTree>
    <p:extLst>
      <p:ext uri="{BB962C8B-B14F-4D97-AF65-F5344CB8AC3E}">
        <p14:creationId xmlns:p14="http://schemas.microsoft.com/office/powerpoint/2010/main" val="3215570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77424" y="197666"/>
            <a:ext cx="3252429" cy="461665"/>
          </a:xfrm>
          <a:prstGeom prst="rect">
            <a:avLst/>
          </a:prstGeom>
          <a:noFill/>
        </p:spPr>
        <p:txBody>
          <a:bodyPr wrap="none" rtlCol="0">
            <a:spAutoFit/>
          </a:bodyPr>
          <a:lstStyle/>
          <a:p>
            <a:r>
              <a:rPr lang="en-US" sz="2400" b="1" dirty="0" smtClean="0">
                <a:solidFill>
                  <a:srgbClr val="C00000"/>
                </a:solidFill>
              </a:rPr>
              <a:t>Permafrost Action Team</a:t>
            </a:r>
          </a:p>
        </p:txBody>
      </p:sp>
      <p:sp>
        <p:nvSpPr>
          <p:cNvPr id="5" name="TextBox 4"/>
          <p:cNvSpPr txBox="1"/>
          <p:nvPr/>
        </p:nvSpPr>
        <p:spPr>
          <a:xfrm>
            <a:off x="243280" y="788740"/>
            <a:ext cx="7826823" cy="369332"/>
          </a:xfrm>
          <a:prstGeom prst="rect">
            <a:avLst/>
          </a:prstGeom>
          <a:noFill/>
        </p:spPr>
        <p:txBody>
          <a:bodyPr wrap="none" rtlCol="0">
            <a:spAutoFit/>
          </a:bodyPr>
          <a:lstStyle/>
          <a:p>
            <a:r>
              <a:rPr lang="en-US" dirty="0" smtClean="0"/>
              <a:t>1) What are your current ideas for activities, outcomes, and products for Year 2?</a:t>
            </a:r>
            <a:endParaRPr lang="en-US" dirty="0"/>
          </a:p>
        </p:txBody>
      </p:sp>
      <p:sp>
        <p:nvSpPr>
          <p:cNvPr id="7" name="Rectangle 6"/>
          <p:cNvSpPr/>
          <p:nvPr/>
        </p:nvSpPr>
        <p:spPr>
          <a:xfrm>
            <a:off x="481405" y="1535131"/>
            <a:ext cx="8607104" cy="5109091"/>
          </a:xfrm>
          <a:prstGeom prst="rect">
            <a:avLst/>
          </a:prstGeom>
        </p:spPr>
        <p:txBody>
          <a:bodyPr wrap="square">
            <a:spAutoFit/>
          </a:bodyPr>
          <a:lstStyle/>
          <a:p>
            <a:pPr marR="0" lvl="0"/>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1) Benchmarking and improving interactions with the Earth System Modeling Community</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Lead: Charlie Koven, Dave Lawrence, Loranty</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600"/>
              </a:spcBef>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2) Methane syntheses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Lead: Dave McGuire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600"/>
              </a:spcBef>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3) Geospatial analyses: dynamic landscape controls on permafrost carbon vulnerability</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a:r>
              <a:rPr lang="en-US" sz="1200" i="1" dirty="0" smtClean="0">
                <a:effectLst/>
                <a:latin typeface="Calibri" panose="020F0502020204030204" pitchFamily="34" charset="0"/>
                <a:ea typeface="MS Mincho" panose="02020609040205080304" pitchFamily="49" charset="-128"/>
                <a:cs typeface="Times New Roman" panose="02020603050405020304" pitchFamily="18" charset="0"/>
              </a:rPr>
              <a:t>Lead: Dan Hayes, David Olefeldt</a:t>
            </a:r>
            <a:endParaRPr lang="en-US" sz="1200" dirty="0" smtClean="0">
              <a:effectLst/>
              <a:latin typeface="Calibri" panose="020F0502020204030204" pitchFamily="34" charset="0"/>
              <a:ea typeface="MS Mincho" panose="02020609040205080304" pitchFamily="49" charset="-128"/>
              <a:cs typeface="Times New Roman" panose="02020603050405020304" pitchFamily="18" charset="0"/>
            </a:endParaRPr>
          </a:p>
          <a:p>
            <a:pPr marR="0" lvl="0">
              <a:spcBef>
                <a:spcPts val="600"/>
              </a:spcBef>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4) Quantifying relationships between vegetation structure and permafrost thermal dynamics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Lead: Mike Loranty</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600"/>
              </a:spcBef>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5) Where and when will the Arctic become wetter or drier?</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Lead: Cathy Wilson</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600"/>
              </a:spcBef>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6) Dissolved organic matter composition in waters draining permafrost landscapes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Lead: Jon O’Donnell</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600"/>
              </a:spcBef>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7) Carbon emission from the arctic during the non-growing season</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Lead: Sue Natali</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600"/>
              </a:spcBef>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8) Greening versus browning of the Arctic</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Lead: Christina </a:t>
            </a:r>
            <a:r>
              <a:rPr lang="en-US" sz="1200" i="1" dirty="0" err="1" smtClean="0">
                <a:effectLst/>
                <a:latin typeface="Calibri" panose="020F0502020204030204" pitchFamily="34" charset="0"/>
                <a:ea typeface="Calibri" panose="020F0502020204030204" pitchFamily="34" charset="0"/>
                <a:cs typeface="Times New Roman" panose="02020603050405020304" pitchFamily="18" charset="0"/>
              </a:rPr>
              <a:t>Sch</a:t>
            </a:r>
            <a:r>
              <a:rPr lang="de-CH" sz="1200" i="1" dirty="0" smtClean="0">
                <a:effectLst/>
                <a:latin typeface="Calibri" panose="020F0502020204030204" pitchFamily="34" charset="0"/>
                <a:ea typeface="Calibri" panose="020F0502020204030204" pitchFamily="34" charset="0"/>
                <a:cs typeface="Times New Roman" panose="02020603050405020304" pitchFamily="18" charset="0"/>
              </a:rPr>
              <a:t>ä</a:t>
            </a: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del</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600"/>
              </a:spcBef>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9) Yedoma carbon stocks and other deep permafrost C</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Lead: Jens Strauss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defTabSz="274320">
              <a:spcBef>
                <a:spcPts val="600"/>
              </a:spcBef>
            </a:pPr>
            <a:r>
              <a:rPr lang="en-US" sz="1200" b="1" dirty="0" smtClean="0">
                <a:effectLst/>
                <a:latin typeface="Calibri" panose="020F0502020204030204" pitchFamily="34" charset="0"/>
                <a:ea typeface="Calibri" panose="020F0502020204030204" pitchFamily="34" charset="0"/>
                <a:cs typeface="Arial" panose="020B0604020202020204" pitchFamily="34" charset="0"/>
              </a:rPr>
              <a:t>10) Synthesizing the use of carbon isotope (</a:t>
            </a:r>
            <a:r>
              <a:rPr lang="en-US" sz="1200" b="1" baseline="30000" dirty="0" smtClean="0">
                <a:effectLst/>
                <a:latin typeface="Calibri" panose="020F0502020204030204" pitchFamily="34" charset="0"/>
                <a:ea typeface="Calibri" panose="020F0502020204030204" pitchFamily="34" charset="0"/>
                <a:cs typeface="Arial" panose="020B0604020202020204" pitchFamily="34" charset="0"/>
              </a:rPr>
              <a:t>14</a:t>
            </a:r>
            <a:r>
              <a:rPr lang="en-US" sz="1200" b="1" dirty="0" smtClean="0">
                <a:effectLst/>
                <a:latin typeface="Calibri" panose="020F0502020204030204" pitchFamily="34" charset="0"/>
                <a:ea typeface="Calibri" panose="020F0502020204030204" pitchFamily="34" charset="0"/>
                <a:cs typeface="Arial" panose="020B0604020202020204" pitchFamily="34" charset="0"/>
              </a:rPr>
              <a:t>C and </a:t>
            </a:r>
            <a:r>
              <a:rPr lang="en-US" sz="1200" b="1" baseline="30000" dirty="0" smtClean="0">
                <a:effectLst/>
                <a:latin typeface="Calibri" panose="020F0502020204030204" pitchFamily="34" charset="0"/>
                <a:ea typeface="Calibri" panose="020F0502020204030204" pitchFamily="34" charset="0"/>
                <a:cs typeface="Arial" panose="020B0604020202020204" pitchFamily="34" charset="0"/>
              </a:rPr>
              <a:t>13</a:t>
            </a:r>
            <a:r>
              <a:rPr lang="en-US" sz="1200" b="1" dirty="0" smtClean="0">
                <a:effectLst/>
                <a:latin typeface="Calibri" panose="020F0502020204030204" pitchFamily="34" charset="0"/>
                <a:ea typeface="Calibri" panose="020F0502020204030204" pitchFamily="34" charset="0"/>
                <a:cs typeface="Arial" panose="020B0604020202020204" pitchFamily="34" charset="0"/>
              </a:rPr>
              <a:t>C) approaches to understand rates and pathways for permafrost C mobilization 	and mineralization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Lead: Cristina Estop-</a:t>
            </a:r>
            <a:r>
              <a:rPr lang="en-US" sz="1200" i="1" dirty="0" err="1" smtClean="0">
                <a:effectLst/>
                <a:latin typeface="Calibri" panose="020F0502020204030204" pitchFamily="34" charset="0"/>
                <a:ea typeface="Calibri" panose="020F0502020204030204" pitchFamily="34" charset="0"/>
                <a:cs typeface="Times New Roman" panose="02020603050405020304" pitchFamily="18" charset="0"/>
              </a:rPr>
              <a:t>Aragones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600"/>
              </a:spcBef>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11) The depth distribution of soil carbon: quantification of northern profile datasets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Lead: Jen Harden, Claire Treat, and Charlie Koven</a:t>
            </a:r>
            <a:endParaRPr lang="en-US" sz="1200" dirty="0"/>
          </a:p>
        </p:txBody>
      </p:sp>
      <p:sp>
        <p:nvSpPr>
          <p:cNvPr id="8" name="TextBox 7"/>
          <p:cNvSpPr txBox="1"/>
          <p:nvPr/>
        </p:nvSpPr>
        <p:spPr>
          <a:xfrm>
            <a:off x="481405" y="1158072"/>
            <a:ext cx="5057795" cy="369332"/>
          </a:xfrm>
          <a:prstGeom prst="rect">
            <a:avLst/>
          </a:prstGeom>
          <a:noFill/>
        </p:spPr>
        <p:txBody>
          <a:bodyPr wrap="none" rtlCol="0">
            <a:spAutoFit/>
          </a:bodyPr>
          <a:lstStyle/>
          <a:p>
            <a:r>
              <a:rPr lang="en-US" b="1" dirty="0" smtClean="0">
                <a:solidFill>
                  <a:srgbClr val="C00000"/>
                </a:solidFill>
              </a:rPr>
              <a:t>Science Advances / Next Round Synthesis </a:t>
            </a:r>
            <a:r>
              <a:rPr lang="en-US" b="1" dirty="0">
                <a:solidFill>
                  <a:srgbClr val="C00000"/>
                </a:solidFill>
              </a:rPr>
              <a:t>P</a:t>
            </a:r>
            <a:r>
              <a:rPr lang="en-US" b="1" dirty="0" smtClean="0">
                <a:solidFill>
                  <a:srgbClr val="C00000"/>
                </a:solidFill>
              </a:rPr>
              <a:t>roducts</a:t>
            </a:r>
            <a:endParaRPr lang="en-US" b="1" dirty="0">
              <a:solidFill>
                <a:srgbClr val="C00000"/>
              </a:solidFill>
            </a:endParaRPr>
          </a:p>
        </p:txBody>
      </p:sp>
    </p:spTree>
    <p:extLst>
      <p:ext uri="{BB962C8B-B14F-4D97-AF65-F5344CB8AC3E}">
        <p14:creationId xmlns:p14="http://schemas.microsoft.com/office/powerpoint/2010/main" val="2987203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7424" y="197666"/>
            <a:ext cx="3252429" cy="461665"/>
          </a:xfrm>
          <a:prstGeom prst="rect">
            <a:avLst/>
          </a:prstGeom>
          <a:noFill/>
        </p:spPr>
        <p:txBody>
          <a:bodyPr wrap="none" rtlCol="0">
            <a:spAutoFit/>
          </a:bodyPr>
          <a:lstStyle/>
          <a:p>
            <a:r>
              <a:rPr lang="en-US" sz="2400" b="1" dirty="0" smtClean="0">
                <a:solidFill>
                  <a:srgbClr val="C00000"/>
                </a:solidFill>
              </a:rPr>
              <a:t>Permafrost Action Team</a:t>
            </a:r>
          </a:p>
        </p:txBody>
      </p:sp>
      <p:sp>
        <p:nvSpPr>
          <p:cNvPr id="3" name="TextBox 2"/>
          <p:cNvSpPr txBox="1"/>
          <p:nvPr/>
        </p:nvSpPr>
        <p:spPr>
          <a:xfrm>
            <a:off x="243280" y="788740"/>
            <a:ext cx="8634020" cy="646331"/>
          </a:xfrm>
          <a:prstGeom prst="rect">
            <a:avLst/>
          </a:prstGeom>
          <a:noFill/>
        </p:spPr>
        <p:txBody>
          <a:bodyPr wrap="square" rtlCol="0">
            <a:spAutoFit/>
          </a:bodyPr>
          <a:lstStyle/>
          <a:p>
            <a:pPr marL="342900" indent="-342900">
              <a:buAutoNum type="arabicParenR"/>
            </a:pPr>
            <a:r>
              <a:rPr lang="en-US" dirty="0" smtClean="0"/>
              <a:t>What are your current ideas for activities, outcomes, and products for Year 2?</a:t>
            </a:r>
          </a:p>
          <a:p>
            <a:r>
              <a:rPr lang="en-US" dirty="0" smtClean="0"/>
              <a:t>	</a:t>
            </a:r>
            <a:r>
              <a:rPr lang="en-US" dirty="0"/>
              <a:t>	</a:t>
            </a:r>
            <a:endParaRPr lang="en-US" dirty="0" smtClean="0"/>
          </a:p>
        </p:txBody>
      </p:sp>
      <p:sp>
        <p:nvSpPr>
          <p:cNvPr id="9" name="TextBox 8"/>
          <p:cNvSpPr txBox="1"/>
          <p:nvPr/>
        </p:nvSpPr>
        <p:spPr>
          <a:xfrm>
            <a:off x="0" y="1299826"/>
            <a:ext cx="9144000" cy="6063199"/>
          </a:xfrm>
          <a:prstGeom prst="rect">
            <a:avLst/>
          </a:prstGeom>
          <a:noFill/>
        </p:spPr>
        <p:txBody>
          <a:bodyPr wrap="square" rtlCol="0">
            <a:spAutoFit/>
          </a:bodyPr>
          <a:lstStyle/>
          <a:p>
            <a:r>
              <a:rPr lang="en-US" b="1" dirty="0" smtClean="0">
                <a:solidFill>
                  <a:srgbClr val="C00000"/>
                </a:solidFill>
              </a:rPr>
              <a:t>Contributions to Other </a:t>
            </a:r>
            <a:r>
              <a:rPr lang="en-US" b="1" dirty="0">
                <a:solidFill>
                  <a:srgbClr val="C00000"/>
                </a:solidFill>
              </a:rPr>
              <a:t>N</a:t>
            </a:r>
            <a:r>
              <a:rPr lang="en-US" b="1" dirty="0" smtClean="0">
                <a:solidFill>
                  <a:srgbClr val="C00000"/>
                </a:solidFill>
              </a:rPr>
              <a:t>etworks and Activities:</a:t>
            </a:r>
          </a:p>
          <a:p>
            <a:r>
              <a:rPr lang="en-US" sz="1600" dirty="0" smtClean="0"/>
              <a:t>Organized Sessions at AGU Annual Meeting. </a:t>
            </a:r>
            <a:r>
              <a:rPr lang="en-US" sz="1600" b="1" dirty="0" smtClean="0"/>
              <a:t>B093</a:t>
            </a:r>
            <a:r>
              <a:rPr lang="en-US" sz="1600" b="1" dirty="0"/>
              <a:t>:</a:t>
            </a:r>
            <a:r>
              <a:rPr lang="en-US" sz="1600" b="1" u="sng" dirty="0" smtClean="0">
                <a:hlinkClick r:id="rId2"/>
              </a:rPr>
              <a:t>Vulnerability </a:t>
            </a:r>
            <a:r>
              <a:rPr lang="en-US" sz="1600" b="1" u="sng" dirty="0">
                <a:hlinkClick r:id="rId2"/>
              </a:rPr>
              <a:t>of Permafrost Carbon to Climate Change (</a:t>
            </a:r>
            <a:r>
              <a:rPr lang="en-US" sz="1600" u="sng" dirty="0">
                <a:hlinkClick r:id="rId2"/>
              </a:rPr>
              <a:t>Session ID#: </a:t>
            </a:r>
            <a:r>
              <a:rPr lang="en-US" sz="1600" b="1" u="sng" dirty="0">
                <a:hlinkClick r:id="rId2"/>
              </a:rPr>
              <a:t>8594)</a:t>
            </a:r>
            <a:endParaRPr lang="en-US" sz="1600" u="sng" dirty="0">
              <a:hlinkClick r:id="rId2"/>
            </a:endParaRPr>
          </a:p>
          <a:p>
            <a:r>
              <a:rPr lang="en-US" sz="1600" dirty="0"/>
              <a:t>Conveners: Christina </a:t>
            </a:r>
            <a:r>
              <a:rPr lang="en-US" sz="1600" dirty="0" err="1"/>
              <a:t>Schaedel</a:t>
            </a:r>
            <a:r>
              <a:rPr lang="en-US" sz="1600" dirty="0"/>
              <a:t>, Ted Schuur, </a:t>
            </a:r>
            <a:r>
              <a:rPr lang="en-US" sz="1600" dirty="0" err="1"/>
              <a:t>Cristian</a:t>
            </a:r>
            <a:r>
              <a:rPr lang="en-US" sz="1600" dirty="0"/>
              <a:t> Estop-</a:t>
            </a:r>
            <a:r>
              <a:rPr lang="en-US" sz="1600" dirty="0" err="1" smtClean="0"/>
              <a:t>Aragones</a:t>
            </a:r>
            <a:endParaRPr lang="en-US" sz="1600" dirty="0" smtClean="0"/>
          </a:p>
          <a:p>
            <a:r>
              <a:rPr lang="en-US" sz="1600" b="1" dirty="0"/>
              <a:t>Poster session</a:t>
            </a:r>
            <a:r>
              <a:rPr lang="en-US" sz="1600" dirty="0"/>
              <a:t> will take place Wednesday, December 16, 8:00 am – 12.20 pm, </a:t>
            </a:r>
            <a:r>
              <a:rPr lang="en-US" sz="1600" dirty="0" err="1"/>
              <a:t>Moscone</a:t>
            </a:r>
            <a:r>
              <a:rPr lang="en-US" sz="1600" dirty="0"/>
              <a:t> South, Poster Hall</a:t>
            </a:r>
          </a:p>
          <a:p>
            <a:r>
              <a:rPr lang="en-US" sz="1600" b="1" dirty="0"/>
              <a:t>Oral Sessions</a:t>
            </a:r>
            <a:r>
              <a:rPr lang="en-US" sz="1600" dirty="0"/>
              <a:t> will take place Thursday, December 17, 8:00 am - 4:00 pm, </a:t>
            </a:r>
            <a:r>
              <a:rPr lang="en-US" sz="1600" dirty="0" err="1"/>
              <a:t>Moscone</a:t>
            </a:r>
            <a:r>
              <a:rPr lang="en-US" sz="1600" dirty="0"/>
              <a:t> West, 2004</a:t>
            </a:r>
          </a:p>
          <a:p>
            <a:r>
              <a:rPr lang="en-US" sz="1600" b="1" dirty="0"/>
              <a:t>Special Session</a:t>
            </a:r>
            <a:r>
              <a:rPr lang="en-US" sz="1600" dirty="0"/>
              <a:t> including a panel </a:t>
            </a:r>
            <a:r>
              <a:rPr lang="en-US" sz="1600" dirty="0" smtClean="0"/>
              <a:t>discussion with PCN, NGEE Arctic,  </a:t>
            </a:r>
            <a:r>
              <a:rPr lang="en-US" sz="1600" dirty="0"/>
              <a:t>will take place Thursday, December 17, 4:00 pm – 6:00 pm, </a:t>
            </a:r>
            <a:r>
              <a:rPr lang="en-US" sz="1600" dirty="0" err="1"/>
              <a:t>Moscone</a:t>
            </a:r>
            <a:r>
              <a:rPr lang="en-US" sz="1600" dirty="0"/>
              <a:t> West, 2004</a:t>
            </a:r>
            <a:endParaRPr lang="en-US" sz="1600" dirty="0" smtClean="0"/>
          </a:p>
          <a:p>
            <a:endParaRPr lang="en-US" sz="1600" dirty="0" smtClean="0"/>
          </a:p>
          <a:p>
            <a:pPr marL="285750" indent="-285750">
              <a:buFont typeface="Arial" panose="020B0604020202020204" pitchFamily="34" charset="0"/>
              <a:buChar char="•"/>
            </a:pPr>
            <a:r>
              <a:rPr lang="en-US" sz="1600" dirty="0" smtClean="0"/>
              <a:t>AMAP Synthesis: Snow, Water, Ice, Permafrost in the Arctic. 2016. Contribution to Carbon Chapter.</a:t>
            </a:r>
            <a:endParaRPr lang="en-US" sz="1600" dirty="0" smtClean="0">
              <a:solidFill>
                <a:srgbClr val="C00000"/>
              </a:solidFill>
            </a:endParaRPr>
          </a:p>
          <a:p>
            <a:pPr marL="285750" indent="-285750">
              <a:buFont typeface="Arial" panose="020B0604020202020204" pitchFamily="34" charset="0"/>
              <a:buChar char="•"/>
            </a:pPr>
            <a:r>
              <a:rPr lang="en-US" sz="1600" dirty="0" smtClean="0"/>
              <a:t>Climate in </a:t>
            </a:r>
            <a:r>
              <a:rPr lang="en-US" sz="1600" dirty="0" err="1" smtClean="0"/>
              <a:t>Cryosphere</a:t>
            </a:r>
            <a:r>
              <a:rPr lang="en-US" sz="1600" dirty="0" smtClean="0"/>
              <a:t> (WCRP </a:t>
            </a:r>
            <a:r>
              <a:rPr lang="en-US" sz="1600" dirty="0" err="1" smtClean="0"/>
              <a:t>CliC</a:t>
            </a:r>
            <a:r>
              <a:rPr lang="en-US" sz="1600" dirty="0" smtClean="0"/>
              <a:t>): Permafrost and Modeling Forum. Development of Grand Challenges.</a:t>
            </a:r>
          </a:p>
          <a:p>
            <a:pPr marL="285750" indent="-285750">
              <a:buFont typeface="Arial" panose="020B0604020202020204" pitchFamily="34" charset="0"/>
              <a:buChar char="•"/>
            </a:pPr>
            <a:r>
              <a:rPr lang="en-US" sz="1600" dirty="0" smtClean="0"/>
              <a:t>IASOA Flux Activity (NOAA). Call for </a:t>
            </a:r>
            <a:r>
              <a:rPr lang="en-US" sz="1600" dirty="0"/>
              <a:t>Organizing Committee Nominations by November 6, </a:t>
            </a:r>
            <a:r>
              <a:rPr lang="en-US" sz="1600" dirty="0" smtClean="0"/>
              <a:t>2015</a:t>
            </a:r>
            <a:r>
              <a:rPr lang="en-US" sz="1600" dirty="0"/>
              <a:t> </a:t>
            </a:r>
            <a:r>
              <a:rPr lang="en-US" sz="1600" dirty="0" smtClean="0"/>
              <a:t>Advancing </a:t>
            </a:r>
            <a:r>
              <a:rPr lang="en-US" sz="1600" dirty="0"/>
              <a:t>Integrated, Cross-cutting Practices for Arctic Flux Observations in Terrestrial </a:t>
            </a:r>
            <a:r>
              <a:rPr lang="en-US" sz="1600" dirty="0" smtClean="0"/>
              <a:t>Environments. S. </a:t>
            </a:r>
            <a:r>
              <a:rPr lang="en-US" sz="1600" dirty="0" err="1" smtClean="0"/>
              <a:t>Starkweather</a:t>
            </a:r>
            <a:r>
              <a:rPr lang="en-US" sz="1600" dirty="0" smtClean="0"/>
              <a:t>, E. </a:t>
            </a:r>
            <a:r>
              <a:rPr lang="en-US" sz="1600" dirty="0" err="1" smtClean="0"/>
              <a:t>Euskirchen</a:t>
            </a:r>
            <a:r>
              <a:rPr lang="en-US" sz="1600" dirty="0"/>
              <a:t> </a:t>
            </a:r>
            <a:r>
              <a:rPr lang="en-US" sz="1600" dirty="0" smtClean="0"/>
              <a:t>leads.</a:t>
            </a:r>
          </a:p>
          <a:p>
            <a:pPr marL="285750" indent="-285750">
              <a:buFont typeface="Arial" panose="020B0604020202020204" pitchFamily="34" charset="0"/>
              <a:buChar char="•"/>
            </a:pPr>
            <a:r>
              <a:rPr lang="en-US" sz="1600" dirty="0" smtClean="0"/>
              <a:t>IARPC Milestones; Terrestrial Ecosystems Impact Team, …</a:t>
            </a:r>
          </a:p>
          <a:p>
            <a:pPr marL="285750" indent="-285750">
              <a:buFont typeface="Arial" panose="020B0604020202020204" pitchFamily="34" charset="0"/>
              <a:buChar char="•"/>
            </a:pPr>
            <a:r>
              <a:rPr lang="en-US" sz="1600" dirty="0" smtClean="0"/>
              <a:t>Carbon Observation Strategy (NOAA). January 5-7, 2016. A. Andrews lead.</a:t>
            </a:r>
          </a:p>
          <a:p>
            <a:pPr marL="285750" indent="-285750">
              <a:buFont typeface="Arial" panose="020B0604020202020204" pitchFamily="34" charset="0"/>
              <a:buChar char="•"/>
            </a:pPr>
            <a:r>
              <a:rPr lang="en-US" sz="1600" smtClean="0"/>
              <a:t>…</a:t>
            </a:r>
            <a:endParaRPr lang="en-US" sz="1600" dirty="0" smtClean="0"/>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solidFill>
                <a:srgbClr val="C00000"/>
              </a:solidFill>
            </a:endParaRPr>
          </a:p>
          <a:p>
            <a:endParaRPr lang="en-US" dirty="0"/>
          </a:p>
        </p:txBody>
      </p:sp>
    </p:spTree>
    <p:extLst>
      <p:ext uri="{BB962C8B-B14F-4D97-AF65-F5344CB8AC3E}">
        <p14:creationId xmlns:p14="http://schemas.microsoft.com/office/powerpoint/2010/main" val="1852994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7424" y="197666"/>
            <a:ext cx="3252429" cy="461665"/>
          </a:xfrm>
          <a:prstGeom prst="rect">
            <a:avLst/>
          </a:prstGeom>
          <a:noFill/>
        </p:spPr>
        <p:txBody>
          <a:bodyPr wrap="none" rtlCol="0">
            <a:spAutoFit/>
          </a:bodyPr>
          <a:lstStyle/>
          <a:p>
            <a:r>
              <a:rPr lang="en-US" sz="2400" b="1" dirty="0" smtClean="0">
                <a:solidFill>
                  <a:srgbClr val="C00000"/>
                </a:solidFill>
              </a:rPr>
              <a:t>Permafrost Action Team</a:t>
            </a:r>
          </a:p>
        </p:txBody>
      </p:sp>
      <p:sp>
        <p:nvSpPr>
          <p:cNvPr id="3" name="Rectangle 2"/>
          <p:cNvSpPr/>
          <p:nvPr/>
        </p:nvSpPr>
        <p:spPr>
          <a:xfrm>
            <a:off x="278803" y="998903"/>
            <a:ext cx="8477250" cy="646331"/>
          </a:xfrm>
          <a:prstGeom prst="rect">
            <a:avLst/>
          </a:prstGeom>
        </p:spPr>
        <p:txBody>
          <a:bodyPr wrap="square">
            <a:spAutoFit/>
          </a:bodyPr>
          <a:lstStyle/>
          <a:p>
            <a:pPr marR="0" lvl="0">
              <a:spcBef>
                <a:spcPts val="0"/>
              </a:spcBef>
              <a:spcAft>
                <a:spcPts val="0"/>
              </a:spcAft>
              <a:tabLst>
                <a:tab pos="457200" algn="l"/>
              </a:tabLst>
            </a:pPr>
            <a:r>
              <a:rPr lang="en-US" dirty="0" smtClean="0">
                <a:solidFill>
                  <a:srgbClr val="000000"/>
                </a:solidFill>
                <a:effectLst/>
                <a:ea typeface="Times New Roman" panose="02020603050405020304" pitchFamily="18" charset="0"/>
              </a:rPr>
              <a:t>4) Is there anything you need from other Action Teams or the SSC?</a:t>
            </a:r>
          </a:p>
          <a:p>
            <a:pPr marR="0" lvl="0">
              <a:spcBef>
                <a:spcPts val="0"/>
              </a:spcBef>
              <a:spcAft>
                <a:spcPts val="0"/>
              </a:spcAft>
              <a:tabLst>
                <a:tab pos="457200" algn="l"/>
              </a:tabLst>
            </a:pPr>
            <a:endParaRPr lang="en-US" dirty="0">
              <a:solidFill>
                <a:srgbClr val="000000"/>
              </a:solidFill>
              <a:effectLst/>
              <a:ea typeface="Calibri" panose="020F0502020204030204" pitchFamily="34" charset="0"/>
            </a:endParaRPr>
          </a:p>
        </p:txBody>
      </p:sp>
      <p:sp>
        <p:nvSpPr>
          <p:cNvPr id="4" name="TextBox 3"/>
          <p:cNvSpPr txBox="1"/>
          <p:nvPr/>
        </p:nvSpPr>
        <p:spPr>
          <a:xfrm>
            <a:off x="326191" y="1770497"/>
            <a:ext cx="8277225" cy="2031325"/>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Partnerships for workshop support.</a:t>
            </a:r>
            <a:r>
              <a:rPr lang="en-US" dirty="0" smtClean="0"/>
              <a:t> Workshop $ is leveraged between SEARCH and other interested groups.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a:t>Partnerships for </a:t>
            </a:r>
            <a:r>
              <a:rPr lang="en-US" b="1" dirty="0" smtClean="0"/>
              <a:t>synthesis and networking postdoctoral research support</a:t>
            </a:r>
            <a:r>
              <a:rPr lang="en-US" b="1" dirty="0"/>
              <a:t>. </a:t>
            </a:r>
            <a:r>
              <a:rPr lang="en-US" dirty="0" smtClean="0"/>
              <a:t>1 year synthesis postdoc $ can make rapid progress on synthesis products where groundwork (scoping, preliminary data) has been laid by PCN working groups.</a:t>
            </a:r>
            <a:endParaRPr lang="en-US" dirty="0"/>
          </a:p>
          <a:p>
            <a:endParaRPr lang="en-US" dirty="0"/>
          </a:p>
        </p:txBody>
      </p:sp>
    </p:spTree>
    <p:extLst>
      <p:ext uri="{BB962C8B-B14F-4D97-AF65-F5344CB8AC3E}">
        <p14:creationId xmlns:p14="http://schemas.microsoft.com/office/powerpoint/2010/main" val="2233595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398178" y="3164347"/>
            <a:ext cx="1777562" cy="1789406"/>
            <a:chOff x="569016" y="4476224"/>
            <a:chExt cx="2263052" cy="2268638"/>
          </a:xfrm>
        </p:grpSpPr>
        <p:sp>
          <p:nvSpPr>
            <p:cNvPr id="6" name="Oval 5"/>
            <p:cNvSpPr/>
            <p:nvPr/>
          </p:nvSpPr>
          <p:spPr>
            <a:xfrm>
              <a:off x="787986" y="4686360"/>
              <a:ext cx="1853988" cy="183950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SEARCH Logo.tiff"/>
            <p:cNvPicPr>
              <a:picLocks noChangeAspect="1"/>
            </p:cNvPicPr>
            <p:nvPr/>
          </p:nvPicPr>
          <p:blipFill>
            <a:blip r:embed="rId2">
              <a:extLst>
                <a:ext uri="{BEBA8EAE-BF5A-486C-A8C5-ECC9F3942E4B}">
                  <a14:imgProps xmlns:a14="http://schemas.microsoft.com/office/drawing/2010/main">
                    <a14:imgLayer r:embed="rId3">
                      <a14:imgEffect>
                        <a14:backgroundRemoval t="0" b="99015" l="247" r="100000">
                          <a14:foregroundMark x1="85185" y1="27094" x2="85185" y2="27094"/>
                          <a14:foregroundMark x1="80741" y1="22906" x2="80741" y2="22906"/>
                          <a14:foregroundMark x1="68395" y1="12562" x2="68395" y2="12562"/>
                          <a14:foregroundMark x1="73580" y1="14286" x2="73580" y2="14286"/>
                          <a14:foregroundMark x1="58272" y1="11823" x2="58272" y2="11823"/>
                          <a14:foregroundMark x1="53827" y1="9606" x2="53827" y2="9606"/>
                          <a14:foregroundMark x1="44198" y1="10837" x2="44198" y2="10837"/>
                          <a14:foregroundMark x1="39506" y1="11330" x2="39506" y2="11330"/>
                          <a14:foregroundMark x1="25432" y1="17241" x2="25432" y2="17241"/>
                          <a14:foregroundMark x1="20247" y1="25369" x2="20247" y2="25369"/>
                          <a14:foregroundMark x1="14815" y1="26601" x2="14815" y2="26601"/>
                          <a14:backgroundMark x1="88889" y1="88424" x2="88889" y2="88424"/>
                          <a14:backgroundMark x1="8395" y1="94335" x2="8395" y2="94335"/>
                          <a14:backgroundMark x1="8642" y1="10837" x2="8642" y2="10837"/>
                          <a14:backgroundMark x1="90123" y1="7882" x2="90123" y2="7882"/>
                          <a14:backgroundMark x1="69630" y1="38424" x2="69630" y2="38424"/>
                          <a14:backgroundMark x1="60741" y1="24877" x2="60741" y2="24877"/>
                          <a14:backgroundMark x1="54321" y1="74631" x2="54321" y2="74631"/>
                          <a14:backgroundMark x1="23210" y1="57143" x2="23210" y2="57143"/>
                        </a14:backgroundRemoval>
                      </a14:imgEffect>
                    </a14:imgLayer>
                  </a14:imgProps>
                </a:ext>
                <a:ext uri="{28A0092B-C50C-407E-A947-70E740481C1C}">
                  <a14:useLocalDpi xmlns:a14="http://schemas.microsoft.com/office/drawing/2010/main" val="0"/>
                </a:ext>
              </a:extLst>
            </a:blip>
            <a:stretch>
              <a:fillRect/>
            </a:stretch>
          </p:blipFill>
          <p:spPr>
            <a:xfrm>
              <a:off x="569016" y="4476224"/>
              <a:ext cx="2263052" cy="2268638"/>
            </a:xfrm>
            <a:prstGeom prst="rect">
              <a:avLst/>
            </a:prstGeom>
            <a:effectLst>
              <a:outerShdw blurRad="50800" dist="38100" dir="13500000" algn="br" rotWithShape="0">
                <a:prstClr val="black">
                  <a:alpha val="40000"/>
                </a:prstClr>
              </a:outerShdw>
            </a:effectLst>
          </p:spPr>
        </p:pic>
      </p:grpSp>
      <p:sp>
        <p:nvSpPr>
          <p:cNvPr id="9" name="Title 8"/>
          <p:cNvSpPr>
            <a:spLocks noGrp="1"/>
          </p:cNvSpPr>
          <p:nvPr>
            <p:ph type="ctrTitle"/>
          </p:nvPr>
        </p:nvSpPr>
        <p:spPr>
          <a:xfrm>
            <a:off x="524412" y="1259584"/>
            <a:ext cx="7772400" cy="1470025"/>
          </a:xfrm>
        </p:spPr>
        <p:txBody>
          <a:bodyPr>
            <a:normAutofit/>
          </a:bodyPr>
          <a:lstStyle/>
          <a:p>
            <a:r>
              <a:rPr lang="en-US" dirty="0">
                <a:latin typeface="Candara"/>
                <a:cs typeface="Candara"/>
              </a:rPr>
              <a:t>SEARCH Land Ice Action Team</a:t>
            </a:r>
            <a:br>
              <a:rPr lang="en-US" dirty="0">
                <a:latin typeface="Candara"/>
                <a:cs typeface="Candara"/>
              </a:rPr>
            </a:br>
            <a:r>
              <a:rPr lang="en-US" dirty="0">
                <a:latin typeface="Candara"/>
                <a:cs typeface="Candara"/>
              </a:rPr>
              <a:t>Year 2 </a:t>
            </a:r>
            <a:r>
              <a:rPr lang="en-US" dirty="0" smtClean="0">
                <a:latin typeface="Candara"/>
                <a:cs typeface="Candara"/>
              </a:rPr>
              <a:t>Plans</a:t>
            </a:r>
            <a:endParaRPr lang="en-US" dirty="0">
              <a:latin typeface="Candara"/>
              <a:cs typeface="Candara"/>
            </a:endParaRPr>
          </a:p>
        </p:txBody>
      </p:sp>
    </p:spTree>
    <p:extLst>
      <p:ext uri="{BB962C8B-B14F-4D97-AF65-F5344CB8AC3E}">
        <p14:creationId xmlns:p14="http://schemas.microsoft.com/office/powerpoint/2010/main" val="423182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021" y="1788359"/>
            <a:ext cx="7585444" cy="2617695"/>
          </a:xfrm>
        </p:spPr>
        <p:txBody>
          <a:bodyPr>
            <a:noAutofit/>
          </a:bodyPr>
          <a:lstStyle/>
          <a:p>
            <a:r>
              <a:rPr lang="en-US" sz="2800" dirty="0" smtClean="0"/>
              <a:t>Meeting goals, draft agenda, advance preparation needed, guest participation (who is being invited, what do we need to do to make the most of their involvement). </a:t>
            </a:r>
            <a:endParaRPr lang="en-US" sz="2800" dirty="0"/>
          </a:p>
        </p:txBody>
      </p:sp>
      <p:cxnSp>
        <p:nvCxnSpPr>
          <p:cNvPr id="10" name="Straight Connector 9"/>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457200" y="274638"/>
            <a:ext cx="8229600" cy="1143000"/>
          </a:xfrm>
        </p:spPr>
        <p:txBody>
          <a:bodyPr>
            <a:normAutofit fontScale="90000"/>
          </a:bodyPr>
          <a:lstStyle/>
          <a:p>
            <a:r>
              <a:rPr lang="en-US" dirty="0" smtClean="0"/>
              <a:t>November In-Person Meeting Planning</a:t>
            </a:r>
            <a:endParaRPr lang="en-US" dirty="0"/>
          </a:p>
        </p:txBody>
      </p:sp>
    </p:spTree>
    <p:extLst>
      <p:ext uri="{BB962C8B-B14F-4D97-AF65-F5344CB8AC3E}">
        <p14:creationId xmlns:p14="http://schemas.microsoft.com/office/powerpoint/2010/main" val="3039185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iso-02.png"/>
          <p:cNvPicPr>
            <a:picLocks noChangeAspect="1"/>
          </p:cNvPicPr>
          <p:nvPr/>
        </p:nvPicPr>
        <p:blipFill rotWithShape="1">
          <a:blip r:embed="rId2" cstate="print">
            <a:extLst>
              <a:ext uri="{28A0092B-C50C-407E-A947-70E740481C1C}">
                <a14:useLocalDpi xmlns:a14="http://schemas.microsoft.com/office/drawing/2010/main"/>
              </a:ext>
            </a:extLst>
          </a:blip>
          <a:srcRect l="16742" t="29917" r="20923" b="35259"/>
          <a:stretch/>
        </p:blipFill>
        <p:spPr>
          <a:xfrm>
            <a:off x="6731001" y="192071"/>
            <a:ext cx="2118179" cy="914400"/>
          </a:xfrm>
          <a:prstGeom prst="rect">
            <a:avLst/>
          </a:prstGeom>
        </p:spPr>
      </p:pic>
      <p:pic>
        <p:nvPicPr>
          <p:cNvPr id="6" name="Picture 5" descr="SEARCH_color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714" y="125686"/>
            <a:ext cx="899623" cy="914400"/>
          </a:xfrm>
          <a:prstGeom prst="rect">
            <a:avLst/>
          </a:prstGeom>
        </p:spPr>
      </p:pic>
      <p:sp>
        <p:nvSpPr>
          <p:cNvPr id="7" name="Title 1"/>
          <p:cNvSpPr txBox="1">
            <a:spLocks/>
          </p:cNvSpPr>
          <p:nvPr/>
        </p:nvSpPr>
        <p:spPr>
          <a:xfrm>
            <a:off x="1660070" y="204569"/>
            <a:ext cx="5143501" cy="645017"/>
          </a:xfrm>
          <a:prstGeom prst="rect">
            <a:avLst/>
          </a:prstGeom>
        </p:spPr>
        <p:txBody>
          <a:bodyPr vert="horz" lIns="91440" tIns="45720" rIns="91440" bIns="45720" rtlCol="0" anchor="ctr">
            <a:normAutofit fontScale="6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Land Ice Action Team</a:t>
            </a:r>
            <a:br>
              <a:rPr lang="en-US" smtClean="0"/>
            </a:br>
            <a:r>
              <a:rPr lang="en-US" sz="2700" smtClean="0"/>
              <a:t>F. Straneo (WHOI), T. Scambos (NSIDC) </a:t>
            </a:r>
            <a:endParaRPr lang="en-US" sz="2700" dirty="0"/>
          </a:p>
        </p:txBody>
      </p:sp>
      <p:sp>
        <p:nvSpPr>
          <p:cNvPr id="8" name="Rectangle 7"/>
          <p:cNvSpPr/>
          <p:nvPr/>
        </p:nvSpPr>
        <p:spPr>
          <a:xfrm>
            <a:off x="689429" y="1415143"/>
            <a:ext cx="8159751" cy="4247317"/>
          </a:xfrm>
          <a:prstGeom prst="rect">
            <a:avLst/>
          </a:prstGeom>
        </p:spPr>
        <p:txBody>
          <a:bodyPr wrap="square">
            <a:spAutoFit/>
          </a:bodyPr>
          <a:lstStyle/>
          <a:p>
            <a:pPr lvl="0"/>
            <a:r>
              <a:rPr lang="en-US" b="1" dirty="0"/>
              <a:t>Greenland Ice-Ocean Observing </a:t>
            </a:r>
            <a:r>
              <a:rPr lang="en-US" b="1" dirty="0" smtClean="0"/>
              <a:t>System (</a:t>
            </a:r>
            <a:r>
              <a:rPr lang="en-US" b="1" dirty="0" err="1" smtClean="0"/>
              <a:t>GrIOOS</a:t>
            </a:r>
            <a:r>
              <a:rPr lang="en-US" b="1" dirty="0" smtClean="0"/>
              <a:t>)  – </a:t>
            </a:r>
          </a:p>
          <a:p>
            <a:pPr lvl="0"/>
            <a:r>
              <a:rPr lang="en-US" b="1" dirty="0" smtClean="0"/>
              <a:t>Workshop Dec 12-13</a:t>
            </a:r>
            <a:r>
              <a:rPr lang="en-US" b="1" baseline="30000" dirty="0" smtClean="0"/>
              <a:t>th</a:t>
            </a:r>
            <a:r>
              <a:rPr lang="en-US" b="1" dirty="0" smtClean="0"/>
              <a:t> San Francisco</a:t>
            </a:r>
          </a:p>
          <a:p>
            <a:pPr lvl="0"/>
            <a:endParaRPr lang="en-US" b="1" dirty="0"/>
          </a:p>
          <a:p>
            <a:r>
              <a:rPr lang="en-US" dirty="0" smtClean="0">
                <a:effectLst/>
              </a:rPr>
              <a:t>Target: design and implementation of </a:t>
            </a:r>
            <a:r>
              <a:rPr lang="en-US" dirty="0" err="1" smtClean="0">
                <a:effectLst/>
              </a:rPr>
              <a:t>GrIOOS</a:t>
            </a:r>
            <a:r>
              <a:rPr lang="en-US" dirty="0"/>
              <a:t>:</a:t>
            </a:r>
            <a:r>
              <a:rPr lang="en-US" dirty="0" smtClean="0">
                <a:effectLst/>
              </a:rPr>
              <a:t> provide long-term time series of in situ glaciological, oceanographic and atmospheric parameters at several key locations </a:t>
            </a:r>
          </a:p>
          <a:p>
            <a:r>
              <a:rPr lang="en-US" dirty="0" smtClean="0"/>
              <a:t>Motivation: </a:t>
            </a:r>
            <a:r>
              <a:rPr lang="en-US" dirty="0" smtClean="0">
                <a:effectLst/>
              </a:rPr>
              <a:t>information on the time-evolving relationships between the different climate </a:t>
            </a:r>
            <a:r>
              <a:rPr lang="en-US" dirty="0" err="1" smtClean="0">
                <a:effectLst/>
              </a:rPr>
              <a:t>forcings</a:t>
            </a:r>
            <a:r>
              <a:rPr lang="en-US" dirty="0" smtClean="0">
                <a:effectLst/>
              </a:rPr>
              <a:t> and glacier flow. A key priority in the 2013 GRISO workshop and report. </a:t>
            </a:r>
          </a:p>
          <a:p>
            <a:endParaRPr lang="en-US" dirty="0" smtClean="0">
              <a:effectLst/>
            </a:endParaRPr>
          </a:p>
          <a:p>
            <a:r>
              <a:rPr lang="en-US" dirty="0" smtClean="0">
                <a:effectLst/>
              </a:rPr>
              <a:t>Specific goals of the </a:t>
            </a:r>
            <a:r>
              <a:rPr lang="en-US" dirty="0" err="1" smtClean="0">
                <a:effectLst/>
              </a:rPr>
              <a:t>GrIOOS</a:t>
            </a:r>
            <a:r>
              <a:rPr lang="en-US" dirty="0" smtClean="0">
                <a:effectLst/>
              </a:rPr>
              <a:t> workshop are to discuss:</a:t>
            </a:r>
          </a:p>
          <a:p>
            <a:pPr lvl="0"/>
            <a:r>
              <a:rPr lang="en-US" dirty="0"/>
              <a:t>·         </a:t>
            </a:r>
            <a:r>
              <a:rPr lang="en-US" dirty="0" smtClean="0">
                <a:effectLst/>
              </a:rPr>
              <a:t>the scientific motivation for specific measurements;</a:t>
            </a:r>
          </a:p>
          <a:p>
            <a:pPr lvl="0"/>
            <a:r>
              <a:rPr lang="en-US" dirty="0"/>
              <a:t>·         </a:t>
            </a:r>
            <a:r>
              <a:rPr lang="en-US" dirty="0" smtClean="0">
                <a:effectLst/>
              </a:rPr>
              <a:t>integration with existing related long-term measurements around Greenland;</a:t>
            </a:r>
          </a:p>
          <a:p>
            <a:pPr lvl="0"/>
            <a:r>
              <a:rPr lang="en-US" dirty="0"/>
              <a:t>·         </a:t>
            </a:r>
            <a:r>
              <a:rPr lang="en-US" dirty="0" smtClean="0">
                <a:effectLst/>
              </a:rPr>
              <a:t>identification of key sites for monitoring interactions;</a:t>
            </a:r>
          </a:p>
          <a:p>
            <a:pPr lvl="0"/>
            <a:r>
              <a:rPr lang="en-US" dirty="0"/>
              <a:t>·         </a:t>
            </a:r>
            <a:r>
              <a:rPr lang="en-US" dirty="0" smtClean="0">
                <a:effectLst/>
              </a:rPr>
              <a:t>identification of instrumentation.</a:t>
            </a:r>
          </a:p>
          <a:p>
            <a:pPr lvl="0"/>
            <a:endParaRPr lang="en-US" dirty="0"/>
          </a:p>
        </p:txBody>
      </p:sp>
    </p:spTree>
    <p:extLst>
      <p:ext uri="{BB962C8B-B14F-4D97-AF65-F5344CB8AC3E}">
        <p14:creationId xmlns:p14="http://schemas.microsoft.com/office/powerpoint/2010/main" val="2832944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iso-02.png"/>
          <p:cNvPicPr>
            <a:picLocks noChangeAspect="1"/>
          </p:cNvPicPr>
          <p:nvPr/>
        </p:nvPicPr>
        <p:blipFill rotWithShape="1">
          <a:blip r:embed="rId2" cstate="print">
            <a:extLst>
              <a:ext uri="{28A0092B-C50C-407E-A947-70E740481C1C}">
                <a14:useLocalDpi xmlns:a14="http://schemas.microsoft.com/office/drawing/2010/main"/>
              </a:ext>
            </a:extLst>
          </a:blip>
          <a:srcRect l="16742" t="29917" r="20923" b="35259"/>
          <a:stretch/>
        </p:blipFill>
        <p:spPr>
          <a:xfrm>
            <a:off x="6731001" y="192071"/>
            <a:ext cx="2118179" cy="914400"/>
          </a:xfrm>
          <a:prstGeom prst="rect">
            <a:avLst/>
          </a:prstGeom>
        </p:spPr>
      </p:pic>
      <p:pic>
        <p:nvPicPr>
          <p:cNvPr id="6" name="Picture 5" descr="SEARCH_color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714" y="125686"/>
            <a:ext cx="899623" cy="914400"/>
          </a:xfrm>
          <a:prstGeom prst="rect">
            <a:avLst/>
          </a:prstGeom>
        </p:spPr>
      </p:pic>
      <p:sp>
        <p:nvSpPr>
          <p:cNvPr id="7" name="Title 1"/>
          <p:cNvSpPr txBox="1">
            <a:spLocks/>
          </p:cNvSpPr>
          <p:nvPr/>
        </p:nvSpPr>
        <p:spPr>
          <a:xfrm>
            <a:off x="1660070" y="204569"/>
            <a:ext cx="5143501" cy="645017"/>
          </a:xfrm>
          <a:prstGeom prst="rect">
            <a:avLst/>
          </a:prstGeom>
        </p:spPr>
        <p:txBody>
          <a:bodyPr vert="horz" lIns="91440" tIns="45720" rIns="91440" bIns="45720" rtlCol="0" anchor="ctr">
            <a:normAutofit fontScale="6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Land Ice Action Team</a:t>
            </a:r>
            <a:br>
              <a:rPr lang="en-US" smtClean="0"/>
            </a:br>
            <a:r>
              <a:rPr lang="en-US" sz="2700" smtClean="0"/>
              <a:t>F. Straneo (WHOI), T. Scambos (NSIDC) </a:t>
            </a:r>
            <a:endParaRPr lang="en-US" sz="2700" dirty="0"/>
          </a:p>
        </p:txBody>
      </p:sp>
      <p:sp>
        <p:nvSpPr>
          <p:cNvPr id="8" name="Rectangle 7"/>
          <p:cNvSpPr/>
          <p:nvPr/>
        </p:nvSpPr>
        <p:spPr>
          <a:xfrm>
            <a:off x="453571" y="1106471"/>
            <a:ext cx="8395609" cy="5632312"/>
          </a:xfrm>
          <a:prstGeom prst="rect">
            <a:avLst/>
          </a:prstGeom>
        </p:spPr>
        <p:txBody>
          <a:bodyPr wrap="square">
            <a:spAutoFit/>
          </a:bodyPr>
          <a:lstStyle/>
          <a:p>
            <a:pPr lvl="0"/>
            <a:r>
              <a:rPr lang="en-US" b="1" dirty="0"/>
              <a:t>Greenland Ice-Ocean Observing </a:t>
            </a:r>
            <a:r>
              <a:rPr lang="en-US" b="1" dirty="0" smtClean="0"/>
              <a:t>System (</a:t>
            </a:r>
            <a:r>
              <a:rPr lang="en-US" b="1" dirty="0" err="1" smtClean="0"/>
              <a:t>GrIOOS</a:t>
            </a:r>
            <a:r>
              <a:rPr lang="en-US" b="1" dirty="0" smtClean="0"/>
              <a:t>)  – </a:t>
            </a:r>
          </a:p>
          <a:p>
            <a:pPr lvl="0"/>
            <a:r>
              <a:rPr lang="en-US" b="1" dirty="0" smtClean="0"/>
              <a:t>Workshop Dec 12-13</a:t>
            </a:r>
            <a:r>
              <a:rPr lang="en-US" b="1" baseline="30000" dirty="0" smtClean="0"/>
              <a:t>th</a:t>
            </a:r>
            <a:r>
              <a:rPr lang="en-US" b="1" dirty="0" smtClean="0"/>
              <a:t> San Francisco</a:t>
            </a:r>
          </a:p>
          <a:p>
            <a:pPr lvl="0"/>
            <a:endParaRPr lang="en-US" b="1" dirty="0"/>
          </a:p>
          <a:p>
            <a:pPr lvl="0"/>
            <a:r>
              <a:rPr lang="en-US" u="sng" dirty="0" smtClean="0"/>
              <a:t>Steering Committee: </a:t>
            </a:r>
            <a:r>
              <a:rPr lang="en-US" dirty="0" smtClean="0"/>
              <a:t>J. </a:t>
            </a:r>
            <a:r>
              <a:rPr lang="en-US" dirty="0" err="1" smtClean="0"/>
              <a:t>Abermann</a:t>
            </a:r>
            <a:r>
              <a:rPr lang="en-US" dirty="0" smtClean="0"/>
              <a:t> (</a:t>
            </a:r>
            <a:r>
              <a:rPr lang="en-US" dirty="0" err="1" smtClean="0"/>
              <a:t>Asiaq</a:t>
            </a:r>
            <a:r>
              <a:rPr lang="en-US" dirty="0" smtClean="0"/>
              <a:t>, Greenland), A. </a:t>
            </a:r>
            <a:r>
              <a:rPr lang="en-US" dirty="0" err="1" smtClean="0"/>
              <a:t>Ahlstrøm</a:t>
            </a:r>
            <a:r>
              <a:rPr lang="en-US" dirty="0" smtClean="0"/>
              <a:t> (GEUS, DK),G. Hamilton (U Maine, USA), P. </a:t>
            </a:r>
            <a:r>
              <a:rPr lang="en-US" dirty="0" err="1" smtClean="0"/>
              <a:t>Heimbach</a:t>
            </a:r>
            <a:r>
              <a:rPr lang="en-US" dirty="0" smtClean="0"/>
              <a:t> (UT Austin &amp; MIT, USA), R. </a:t>
            </a:r>
            <a:r>
              <a:rPr lang="en-US" dirty="0" err="1" smtClean="0"/>
              <a:t>Mottram</a:t>
            </a:r>
            <a:r>
              <a:rPr lang="en-US" dirty="0" smtClean="0"/>
              <a:t> (DMI, DK), </a:t>
            </a:r>
          </a:p>
          <a:p>
            <a:pPr lvl="0"/>
            <a:r>
              <a:rPr lang="en-US" dirty="0" smtClean="0"/>
              <a:t>S. </a:t>
            </a:r>
            <a:r>
              <a:rPr lang="en-US" dirty="0" err="1" smtClean="0"/>
              <a:t>Nowicki</a:t>
            </a:r>
            <a:r>
              <a:rPr lang="en-US" dirty="0" smtClean="0"/>
              <a:t> (NASA Goddard, USA), T. </a:t>
            </a:r>
            <a:r>
              <a:rPr lang="en-US" dirty="0" err="1" smtClean="0"/>
              <a:t>Scambos</a:t>
            </a:r>
            <a:r>
              <a:rPr lang="en-US" dirty="0" smtClean="0"/>
              <a:t> (NSIDC, USA), F. Straneo (WHOI, USA), </a:t>
            </a:r>
          </a:p>
          <a:p>
            <a:pPr lvl="0"/>
            <a:r>
              <a:rPr lang="en-US" dirty="0" smtClean="0"/>
              <a:t>D. Sutherland (U Oregon, USA), M. </a:t>
            </a:r>
            <a:r>
              <a:rPr lang="en-US" dirty="0" err="1" smtClean="0"/>
              <a:t>Truffer</a:t>
            </a:r>
            <a:r>
              <a:rPr lang="en-US" dirty="0" smtClean="0"/>
              <a:t> (U Alaska, USA)</a:t>
            </a:r>
          </a:p>
          <a:p>
            <a:pPr lvl="0"/>
            <a:endParaRPr lang="en-US" dirty="0"/>
          </a:p>
          <a:p>
            <a:pPr marL="285750" lvl="0" indent="-285750">
              <a:buFont typeface="Arial"/>
              <a:buChar char="•"/>
            </a:pPr>
            <a:r>
              <a:rPr lang="en-US" dirty="0" smtClean="0"/>
              <a:t>Solicited Expression of Interest;</a:t>
            </a:r>
          </a:p>
          <a:p>
            <a:pPr marL="285750" lvl="0" indent="-285750">
              <a:buFont typeface="Arial"/>
              <a:buChar char="•"/>
            </a:pPr>
            <a:r>
              <a:rPr lang="en-US" dirty="0" smtClean="0"/>
              <a:t>Selected ~45 attendees from 7 different countries, including oceanographers, glaciologists, climate modelers, ice sheet modelers, marine biologists, spanning different career stages and balanced gender representation;</a:t>
            </a:r>
          </a:p>
          <a:p>
            <a:pPr marL="285750" lvl="0" indent="-285750">
              <a:buFont typeface="Arial"/>
              <a:buChar char="•"/>
            </a:pPr>
            <a:r>
              <a:rPr lang="en-US" dirty="0" smtClean="0"/>
              <a:t>Invited 7 program managers from US and Danish funding agencies</a:t>
            </a:r>
            <a:r>
              <a:rPr lang="en-US" dirty="0"/>
              <a:t>;</a:t>
            </a:r>
            <a:endParaRPr lang="en-US" dirty="0" smtClean="0"/>
          </a:p>
          <a:p>
            <a:pPr marL="285750" lvl="0" indent="-285750">
              <a:buFont typeface="Arial"/>
              <a:buChar char="•"/>
            </a:pPr>
            <a:r>
              <a:rPr lang="en-US" dirty="0" smtClean="0"/>
              <a:t>Invited members of Greenland’s government</a:t>
            </a:r>
            <a:r>
              <a:rPr lang="en-US" dirty="0"/>
              <a:t>;</a:t>
            </a:r>
            <a:endParaRPr lang="en-US" dirty="0" smtClean="0"/>
          </a:p>
          <a:p>
            <a:pPr marL="285750" lvl="0" indent="-285750">
              <a:buFont typeface="Arial"/>
              <a:buChar char="•"/>
            </a:pPr>
            <a:r>
              <a:rPr lang="en-US" dirty="0" smtClean="0"/>
              <a:t>Obtained additional </a:t>
            </a:r>
            <a:r>
              <a:rPr lang="en-US" dirty="0" err="1" smtClean="0"/>
              <a:t>CliC</a:t>
            </a:r>
            <a:r>
              <a:rPr lang="en-US" dirty="0" smtClean="0"/>
              <a:t> sponsoring;</a:t>
            </a:r>
          </a:p>
          <a:p>
            <a:pPr marL="285750" lvl="0" indent="-285750">
              <a:buFont typeface="Arial"/>
              <a:buChar char="•"/>
            </a:pPr>
            <a:r>
              <a:rPr lang="en-US" dirty="0" smtClean="0"/>
              <a:t>Co-organized with ISMIP Meeting (same location, shared session).</a:t>
            </a:r>
          </a:p>
          <a:p>
            <a:pPr marL="285750" lvl="0" indent="-285750">
              <a:buFont typeface="Arial"/>
              <a:buChar char="•"/>
            </a:pPr>
            <a:endParaRPr lang="en-US" dirty="0"/>
          </a:p>
          <a:p>
            <a:pPr lvl="0"/>
            <a:r>
              <a:rPr lang="en-US" b="1" dirty="0" smtClean="0"/>
              <a:t>Workshop Report will be drafted in the winter and circulated for community feedback</a:t>
            </a:r>
          </a:p>
          <a:p>
            <a:pPr lvl="0"/>
            <a:r>
              <a:rPr lang="en-US" b="1" dirty="0" smtClean="0"/>
              <a:t>Expected completion date ~ April 2016</a:t>
            </a:r>
            <a:endParaRPr lang="en-US" dirty="0" smtClean="0"/>
          </a:p>
          <a:p>
            <a:pPr lvl="0"/>
            <a:endParaRPr lang="en-US" dirty="0"/>
          </a:p>
        </p:txBody>
      </p:sp>
    </p:spTree>
    <p:extLst>
      <p:ext uri="{BB962C8B-B14F-4D97-AF65-F5344CB8AC3E}">
        <p14:creationId xmlns:p14="http://schemas.microsoft.com/office/powerpoint/2010/main" val="3763621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iso-02.png"/>
          <p:cNvPicPr>
            <a:picLocks noChangeAspect="1"/>
          </p:cNvPicPr>
          <p:nvPr/>
        </p:nvPicPr>
        <p:blipFill rotWithShape="1">
          <a:blip r:embed="rId2" cstate="print">
            <a:extLst>
              <a:ext uri="{28A0092B-C50C-407E-A947-70E740481C1C}">
                <a14:useLocalDpi xmlns:a14="http://schemas.microsoft.com/office/drawing/2010/main"/>
              </a:ext>
            </a:extLst>
          </a:blip>
          <a:srcRect l="16742" t="29917" r="20923" b="35259"/>
          <a:stretch/>
        </p:blipFill>
        <p:spPr>
          <a:xfrm>
            <a:off x="6731001" y="192071"/>
            <a:ext cx="2118179" cy="914400"/>
          </a:xfrm>
          <a:prstGeom prst="rect">
            <a:avLst/>
          </a:prstGeom>
        </p:spPr>
      </p:pic>
      <p:pic>
        <p:nvPicPr>
          <p:cNvPr id="6" name="Picture 5" descr="SEARCH_color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714" y="125686"/>
            <a:ext cx="899623" cy="914400"/>
          </a:xfrm>
          <a:prstGeom prst="rect">
            <a:avLst/>
          </a:prstGeom>
        </p:spPr>
      </p:pic>
      <p:sp>
        <p:nvSpPr>
          <p:cNvPr id="7" name="Title 1"/>
          <p:cNvSpPr txBox="1">
            <a:spLocks/>
          </p:cNvSpPr>
          <p:nvPr/>
        </p:nvSpPr>
        <p:spPr>
          <a:xfrm>
            <a:off x="1660070" y="204569"/>
            <a:ext cx="5143501" cy="645017"/>
          </a:xfrm>
          <a:prstGeom prst="rect">
            <a:avLst/>
          </a:prstGeom>
        </p:spPr>
        <p:txBody>
          <a:bodyPr vert="horz" lIns="91440" tIns="45720" rIns="91440" bIns="45720" rtlCol="0" anchor="ctr">
            <a:normAutofit fontScale="6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Land Ice Action Team</a:t>
            </a:r>
            <a:br>
              <a:rPr lang="en-US" smtClean="0"/>
            </a:br>
            <a:r>
              <a:rPr lang="en-US" sz="2700" smtClean="0"/>
              <a:t>F. Straneo (WHOI), T. Scambos (NSIDC) </a:t>
            </a:r>
            <a:endParaRPr lang="en-US" sz="2700" dirty="0"/>
          </a:p>
        </p:txBody>
      </p:sp>
      <p:sp>
        <p:nvSpPr>
          <p:cNvPr id="8" name="Rectangle 7"/>
          <p:cNvSpPr/>
          <p:nvPr/>
        </p:nvSpPr>
        <p:spPr>
          <a:xfrm>
            <a:off x="453571" y="1415143"/>
            <a:ext cx="8395609" cy="3416320"/>
          </a:xfrm>
          <a:prstGeom prst="rect">
            <a:avLst/>
          </a:prstGeom>
        </p:spPr>
        <p:txBody>
          <a:bodyPr wrap="square">
            <a:spAutoFit/>
          </a:bodyPr>
          <a:lstStyle/>
          <a:p>
            <a:pPr lvl="0"/>
            <a:r>
              <a:rPr lang="en-US" b="1" dirty="0" smtClean="0"/>
              <a:t>Additional Plans</a:t>
            </a:r>
          </a:p>
          <a:p>
            <a:pPr lvl="0"/>
            <a:endParaRPr lang="en-US" b="1" dirty="0"/>
          </a:p>
          <a:p>
            <a:pPr marL="285750" lvl="0" indent="-285750">
              <a:buFont typeface="Arial"/>
              <a:buChar char="•"/>
            </a:pPr>
            <a:r>
              <a:rPr lang="en-US" dirty="0" smtClean="0"/>
              <a:t>Hire a post-doc – based at WHOI, extended visits to NSIDC; part of post-doctoral research to focus on topics identified in the workshop report;</a:t>
            </a:r>
          </a:p>
          <a:p>
            <a:pPr lvl="0"/>
            <a:endParaRPr lang="en-US" dirty="0" smtClean="0"/>
          </a:p>
          <a:p>
            <a:pPr marL="285750" lvl="0" indent="-285750">
              <a:buFont typeface="Arial"/>
              <a:buChar char="•"/>
            </a:pPr>
            <a:r>
              <a:rPr lang="en-US" dirty="0" smtClean="0"/>
              <a:t>Elaborate on Report outcomes;</a:t>
            </a:r>
          </a:p>
          <a:p>
            <a:pPr lvl="0"/>
            <a:endParaRPr lang="en-US" dirty="0" smtClean="0"/>
          </a:p>
          <a:p>
            <a:pPr marL="285750" lvl="0" indent="-285750">
              <a:buFont typeface="Arial"/>
              <a:buChar char="•"/>
            </a:pPr>
            <a:r>
              <a:rPr lang="en-US" dirty="0" smtClean="0"/>
              <a:t>Define synthesis products – possible products include:</a:t>
            </a:r>
            <a:endParaRPr lang="en-US" dirty="0"/>
          </a:p>
          <a:p>
            <a:pPr marL="285750" lvl="0" indent="-285750">
              <a:buFontTx/>
              <a:buChar char="-"/>
            </a:pPr>
            <a:r>
              <a:rPr lang="en-US" dirty="0" smtClean="0"/>
              <a:t>Arctic sea level rise</a:t>
            </a:r>
          </a:p>
          <a:p>
            <a:pPr marL="285750" lvl="0" indent="-285750">
              <a:buFontTx/>
              <a:buChar char="-"/>
            </a:pPr>
            <a:r>
              <a:rPr lang="en-US" dirty="0" smtClean="0"/>
              <a:t>Freshwater from Arctic Land Ice change synthesis</a:t>
            </a:r>
          </a:p>
          <a:p>
            <a:pPr lvl="0"/>
            <a:endParaRPr lang="en-US" b="1" dirty="0" smtClean="0"/>
          </a:p>
          <a:p>
            <a:pPr lvl="0"/>
            <a:endParaRPr lang="en-US" b="1" dirty="0" smtClean="0"/>
          </a:p>
        </p:txBody>
      </p:sp>
    </p:spTree>
    <p:extLst>
      <p:ext uri="{BB962C8B-B14F-4D97-AF65-F5344CB8AC3E}">
        <p14:creationId xmlns:p14="http://schemas.microsoft.com/office/powerpoint/2010/main" val="3698439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798339" y="4692984"/>
            <a:ext cx="1777562" cy="1789406"/>
            <a:chOff x="569016" y="4476224"/>
            <a:chExt cx="2263052" cy="2268638"/>
          </a:xfrm>
        </p:grpSpPr>
        <p:sp>
          <p:nvSpPr>
            <p:cNvPr id="6" name="Oval 5"/>
            <p:cNvSpPr/>
            <p:nvPr/>
          </p:nvSpPr>
          <p:spPr>
            <a:xfrm>
              <a:off x="787986" y="4686360"/>
              <a:ext cx="1853988" cy="183950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SEARCH Logo.tiff"/>
            <p:cNvPicPr>
              <a:picLocks noChangeAspect="1"/>
            </p:cNvPicPr>
            <p:nvPr/>
          </p:nvPicPr>
          <p:blipFill>
            <a:blip r:embed="rId2">
              <a:extLst>
                <a:ext uri="{BEBA8EAE-BF5A-486C-A8C5-ECC9F3942E4B}">
                  <a14:imgProps xmlns:a14="http://schemas.microsoft.com/office/drawing/2010/main">
                    <a14:imgLayer r:embed="rId3">
                      <a14:imgEffect>
                        <a14:backgroundRemoval t="0" b="99015" l="247" r="100000">
                          <a14:foregroundMark x1="85185" y1="27094" x2="85185" y2="27094"/>
                          <a14:foregroundMark x1="80741" y1="22906" x2="80741" y2="22906"/>
                          <a14:foregroundMark x1="68395" y1="12562" x2="68395" y2="12562"/>
                          <a14:foregroundMark x1="73580" y1="14286" x2="73580" y2="14286"/>
                          <a14:foregroundMark x1="58272" y1="11823" x2="58272" y2="11823"/>
                          <a14:foregroundMark x1="53827" y1="9606" x2="53827" y2="9606"/>
                          <a14:foregroundMark x1="44198" y1="10837" x2="44198" y2="10837"/>
                          <a14:foregroundMark x1="39506" y1="11330" x2="39506" y2="11330"/>
                          <a14:foregroundMark x1="25432" y1="17241" x2="25432" y2="17241"/>
                          <a14:foregroundMark x1="20247" y1="25369" x2="20247" y2="25369"/>
                          <a14:foregroundMark x1="14815" y1="26601" x2="14815" y2="26601"/>
                          <a14:backgroundMark x1="88889" y1="88424" x2="88889" y2="88424"/>
                          <a14:backgroundMark x1="8395" y1="94335" x2="8395" y2="94335"/>
                          <a14:backgroundMark x1="8642" y1="10837" x2="8642" y2="10837"/>
                          <a14:backgroundMark x1="90123" y1="7882" x2="90123" y2="7882"/>
                          <a14:backgroundMark x1="69630" y1="38424" x2="69630" y2="38424"/>
                          <a14:backgroundMark x1="60741" y1="24877" x2="60741" y2="24877"/>
                          <a14:backgroundMark x1="54321" y1="74631" x2="54321" y2="74631"/>
                          <a14:backgroundMark x1="23210" y1="57143" x2="23210" y2="57143"/>
                        </a14:backgroundRemoval>
                      </a14:imgEffect>
                    </a14:imgLayer>
                  </a14:imgProps>
                </a:ext>
                <a:ext uri="{28A0092B-C50C-407E-A947-70E740481C1C}">
                  <a14:useLocalDpi xmlns:a14="http://schemas.microsoft.com/office/drawing/2010/main" val="0"/>
                </a:ext>
              </a:extLst>
            </a:blip>
            <a:stretch>
              <a:fillRect/>
            </a:stretch>
          </p:blipFill>
          <p:spPr>
            <a:xfrm>
              <a:off x="569016" y="4476224"/>
              <a:ext cx="2263052" cy="2268638"/>
            </a:xfrm>
            <a:prstGeom prst="rect">
              <a:avLst/>
            </a:prstGeom>
            <a:effectLst>
              <a:outerShdw blurRad="50800" dist="38100" dir="13500000" algn="br" rotWithShape="0">
                <a:prstClr val="black">
                  <a:alpha val="40000"/>
                </a:prstClr>
              </a:outerShdw>
            </a:effectLst>
          </p:spPr>
        </p:pic>
      </p:grpSp>
      <p:sp>
        <p:nvSpPr>
          <p:cNvPr id="9" name="Title 8"/>
          <p:cNvSpPr>
            <a:spLocks noGrp="1"/>
          </p:cNvSpPr>
          <p:nvPr>
            <p:ph type="ctrTitle"/>
          </p:nvPr>
        </p:nvSpPr>
        <p:spPr>
          <a:xfrm>
            <a:off x="794655" y="524572"/>
            <a:ext cx="7772400" cy="1470025"/>
          </a:xfrm>
        </p:spPr>
        <p:txBody>
          <a:bodyPr>
            <a:normAutofit/>
          </a:bodyPr>
          <a:lstStyle/>
          <a:p>
            <a:r>
              <a:rPr lang="en-US" dirty="0">
                <a:latin typeface="Candara"/>
                <a:cs typeface="Candara"/>
              </a:rPr>
              <a:t>SEARCH </a:t>
            </a:r>
            <a:r>
              <a:rPr lang="en-US" dirty="0" smtClean="0">
                <a:latin typeface="Candara"/>
                <a:cs typeface="Candara"/>
              </a:rPr>
              <a:t>AON/OCP</a:t>
            </a:r>
            <a:br>
              <a:rPr lang="en-US" dirty="0" smtClean="0">
                <a:latin typeface="Candara"/>
                <a:cs typeface="Candara"/>
              </a:rPr>
            </a:br>
            <a:r>
              <a:rPr lang="en-US" dirty="0" smtClean="0">
                <a:latin typeface="Candara"/>
                <a:cs typeface="Candara"/>
              </a:rPr>
              <a:t>Year </a:t>
            </a:r>
            <a:r>
              <a:rPr lang="en-US" dirty="0">
                <a:latin typeface="Candara"/>
                <a:cs typeface="Candara"/>
              </a:rPr>
              <a:t>2 </a:t>
            </a:r>
            <a:r>
              <a:rPr lang="en-US" dirty="0" smtClean="0">
                <a:latin typeface="Candara"/>
                <a:cs typeface="Candara"/>
              </a:rPr>
              <a:t>Planning (Craig)</a:t>
            </a:r>
            <a:endParaRPr lang="en-US" dirty="0">
              <a:latin typeface="Candara"/>
              <a:cs typeface="Candara"/>
            </a:endParaRPr>
          </a:p>
        </p:txBody>
      </p:sp>
      <p:sp>
        <p:nvSpPr>
          <p:cNvPr id="3" name="Rectangle 2"/>
          <p:cNvSpPr/>
          <p:nvPr/>
        </p:nvSpPr>
        <p:spPr>
          <a:xfrm>
            <a:off x="742162" y="2342797"/>
            <a:ext cx="7823157" cy="2031325"/>
          </a:xfrm>
          <a:prstGeom prst="rect">
            <a:avLst/>
          </a:prstGeom>
        </p:spPr>
        <p:txBody>
          <a:bodyPr wrap="square">
            <a:spAutoFit/>
          </a:bodyPr>
          <a:lstStyle/>
          <a:p>
            <a:pPr marL="285750" indent="-285750">
              <a:buFont typeface="Arial"/>
              <a:buChar char="•"/>
            </a:pPr>
            <a:r>
              <a:rPr lang="en-US" dirty="0"/>
              <a:t>What can/should SEARCH be doing over the coming year to advance Arctic Observing? What are the highest priorities? What kinds of activities would be needed and what would it take to achieve these? </a:t>
            </a:r>
            <a:endParaRPr lang="en-US" dirty="0" smtClean="0"/>
          </a:p>
          <a:p>
            <a:pPr marL="285750" indent="-285750">
              <a:buFont typeface="Arial"/>
              <a:buChar char="•"/>
            </a:pPr>
            <a:endParaRPr lang="en-US" dirty="0"/>
          </a:p>
          <a:p>
            <a:pPr marL="285750" indent="-285750">
              <a:buFont typeface="Arial"/>
              <a:buChar char="•"/>
            </a:pPr>
            <a:r>
              <a:rPr lang="en-US" dirty="0"/>
              <a:t>How would activities focused on Arctic observing intersect with the SEARCH Science Themes/Action Teams, and other cross-cutting activities (e.g. scenario development, knowledge exchange)? </a:t>
            </a:r>
          </a:p>
        </p:txBody>
      </p:sp>
    </p:spTree>
    <p:extLst>
      <p:ext uri="{BB962C8B-B14F-4D97-AF65-F5344CB8AC3E}">
        <p14:creationId xmlns:p14="http://schemas.microsoft.com/office/powerpoint/2010/main" val="1020144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468357" y="4238951"/>
            <a:ext cx="1777562" cy="1789406"/>
            <a:chOff x="569016" y="4476224"/>
            <a:chExt cx="2263052" cy="2268638"/>
          </a:xfrm>
        </p:grpSpPr>
        <p:sp>
          <p:nvSpPr>
            <p:cNvPr id="6" name="Oval 5"/>
            <p:cNvSpPr/>
            <p:nvPr/>
          </p:nvSpPr>
          <p:spPr>
            <a:xfrm>
              <a:off x="787986" y="4686360"/>
              <a:ext cx="1853988" cy="183950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SEARCH Logo.tiff"/>
            <p:cNvPicPr>
              <a:picLocks noChangeAspect="1"/>
            </p:cNvPicPr>
            <p:nvPr/>
          </p:nvPicPr>
          <p:blipFill>
            <a:blip r:embed="rId2">
              <a:extLst>
                <a:ext uri="{BEBA8EAE-BF5A-486C-A8C5-ECC9F3942E4B}">
                  <a14:imgProps xmlns:a14="http://schemas.microsoft.com/office/drawing/2010/main">
                    <a14:imgLayer r:embed="rId3">
                      <a14:imgEffect>
                        <a14:backgroundRemoval t="0" b="99015" l="247" r="100000">
                          <a14:foregroundMark x1="85185" y1="27094" x2="85185" y2="27094"/>
                          <a14:foregroundMark x1="80741" y1="22906" x2="80741" y2="22906"/>
                          <a14:foregroundMark x1="68395" y1="12562" x2="68395" y2="12562"/>
                          <a14:foregroundMark x1="73580" y1="14286" x2="73580" y2="14286"/>
                          <a14:foregroundMark x1="58272" y1="11823" x2="58272" y2="11823"/>
                          <a14:foregroundMark x1="53827" y1="9606" x2="53827" y2="9606"/>
                          <a14:foregroundMark x1="44198" y1="10837" x2="44198" y2="10837"/>
                          <a14:foregroundMark x1="39506" y1="11330" x2="39506" y2="11330"/>
                          <a14:foregroundMark x1="25432" y1="17241" x2="25432" y2="17241"/>
                          <a14:foregroundMark x1="20247" y1="25369" x2="20247" y2="25369"/>
                          <a14:foregroundMark x1="14815" y1="26601" x2="14815" y2="26601"/>
                          <a14:backgroundMark x1="88889" y1="88424" x2="88889" y2="88424"/>
                          <a14:backgroundMark x1="8395" y1="94335" x2="8395" y2="94335"/>
                          <a14:backgroundMark x1="8642" y1="10837" x2="8642" y2="10837"/>
                          <a14:backgroundMark x1="90123" y1="7882" x2="90123" y2="7882"/>
                          <a14:backgroundMark x1="69630" y1="38424" x2="69630" y2="38424"/>
                          <a14:backgroundMark x1="60741" y1="24877" x2="60741" y2="24877"/>
                          <a14:backgroundMark x1="54321" y1="74631" x2="54321" y2="74631"/>
                          <a14:backgroundMark x1="23210" y1="57143" x2="23210" y2="57143"/>
                        </a14:backgroundRemoval>
                      </a14:imgEffect>
                    </a14:imgLayer>
                  </a14:imgProps>
                </a:ext>
                <a:ext uri="{28A0092B-C50C-407E-A947-70E740481C1C}">
                  <a14:useLocalDpi xmlns:a14="http://schemas.microsoft.com/office/drawing/2010/main" val="0"/>
                </a:ext>
              </a:extLst>
            </a:blip>
            <a:stretch>
              <a:fillRect/>
            </a:stretch>
          </p:blipFill>
          <p:spPr>
            <a:xfrm>
              <a:off x="569016" y="4476224"/>
              <a:ext cx="2263052" cy="2268638"/>
            </a:xfrm>
            <a:prstGeom prst="rect">
              <a:avLst/>
            </a:prstGeom>
            <a:effectLst>
              <a:outerShdw blurRad="50800" dist="38100" dir="13500000" algn="br" rotWithShape="0">
                <a:prstClr val="black">
                  <a:alpha val="40000"/>
                </a:prstClr>
              </a:outerShdw>
            </a:effectLst>
          </p:spPr>
        </p:pic>
      </p:grpSp>
      <p:sp>
        <p:nvSpPr>
          <p:cNvPr id="9" name="Title 8"/>
          <p:cNvSpPr>
            <a:spLocks noGrp="1"/>
          </p:cNvSpPr>
          <p:nvPr>
            <p:ph type="ctrTitle"/>
          </p:nvPr>
        </p:nvSpPr>
        <p:spPr>
          <a:xfrm>
            <a:off x="792919" y="645810"/>
            <a:ext cx="7772400" cy="1470025"/>
          </a:xfrm>
        </p:spPr>
        <p:txBody>
          <a:bodyPr>
            <a:normAutofit fontScale="90000"/>
          </a:bodyPr>
          <a:lstStyle/>
          <a:p>
            <a:r>
              <a:rPr lang="en-US" dirty="0" smtClean="0">
                <a:latin typeface="Candara"/>
                <a:cs typeface="Candara"/>
              </a:rPr>
              <a:t>Cross-Cutting Activities</a:t>
            </a:r>
            <a:br>
              <a:rPr lang="en-US" dirty="0" smtClean="0">
                <a:latin typeface="Candara"/>
                <a:cs typeface="Candara"/>
              </a:rPr>
            </a:br>
            <a:r>
              <a:rPr lang="en-US" dirty="0" smtClean="0">
                <a:latin typeface="Candara"/>
                <a:cs typeface="Candara"/>
              </a:rPr>
              <a:t>&amp; Arctic Observing Update (</a:t>
            </a:r>
            <a:r>
              <a:rPr lang="en-US" dirty="0" err="1" smtClean="0">
                <a:latin typeface="Candara"/>
                <a:cs typeface="Candara"/>
              </a:rPr>
              <a:t>Hajo</a:t>
            </a:r>
            <a:r>
              <a:rPr lang="en-US" dirty="0" smtClean="0">
                <a:latin typeface="Candara"/>
                <a:cs typeface="Candara"/>
              </a:rPr>
              <a:t>)</a:t>
            </a:r>
            <a:endParaRPr lang="en-US" dirty="0">
              <a:latin typeface="Candara"/>
              <a:cs typeface="Candara"/>
            </a:endParaRPr>
          </a:p>
        </p:txBody>
      </p:sp>
      <p:sp>
        <p:nvSpPr>
          <p:cNvPr id="2" name="Rectangle 1"/>
          <p:cNvSpPr/>
          <p:nvPr/>
        </p:nvSpPr>
        <p:spPr>
          <a:xfrm>
            <a:off x="2191003" y="2561819"/>
            <a:ext cx="4926658" cy="923330"/>
          </a:xfrm>
          <a:prstGeom prst="rect">
            <a:avLst/>
          </a:prstGeom>
        </p:spPr>
        <p:txBody>
          <a:bodyPr wrap="square">
            <a:spAutoFit/>
          </a:bodyPr>
          <a:lstStyle/>
          <a:p>
            <a:pPr marL="285750" indent="-285750">
              <a:buFontTx/>
              <a:buChar char="-"/>
            </a:pPr>
            <a:r>
              <a:rPr lang="en-US" dirty="0" smtClean="0"/>
              <a:t>Year 2 Planning: Possible cross-cutting activities</a:t>
            </a:r>
          </a:p>
          <a:p>
            <a:pPr marL="285750" indent="-285750">
              <a:buFontTx/>
              <a:buChar char="-"/>
            </a:pPr>
            <a:r>
              <a:rPr lang="en-US" dirty="0" smtClean="0"/>
              <a:t>Vision documents: Update, next steps</a:t>
            </a:r>
            <a:endParaRPr lang="en-US" dirty="0"/>
          </a:p>
          <a:p>
            <a:pPr marL="285750" indent="-285750">
              <a:buFontTx/>
              <a:buChar char="-"/>
            </a:pPr>
            <a:r>
              <a:rPr lang="en-US" dirty="0" smtClean="0"/>
              <a:t>AOS </a:t>
            </a:r>
            <a:r>
              <a:rPr lang="en-US" dirty="0"/>
              <a:t>white paper(s</a:t>
            </a:r>
            <a:r>
              <a:rPr lang="en-US" dirty="0" smtClean="0"/>
              <a:t>)</a:t>
            </a:r>
          </a:p>
        </p:txBody>
      </p:sp>
    </p:spTree>
    <p:extLst>
      <p:ext uri="{BB962C8B-B14F-4D97-AF65-F5344CB8AC3E}">
        <p14:creationId xmlns:p14="http://schemas.microsoft.com/office/powerpoint/2010/main" val="548284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63776" cy="4525963"/>
          </a:xfrm>
        </p:spPr>
        <p:txBody>
          <a:bodyPr>
            <a:noAutofit/>
          </a:bodyPr>
          <a:lstStyle/>
          <a:p>
            <a:pPr>
              <a:spcAft>
                <a:spcPts val="1200"/>
              </a:spcAft>
            </a:pPr>
            <a:r>
              <a:rPr lang="en-US" sz="2800" dirty="0" smtClean="0"/>
              <a:t>Arctic Futures 2050 Scenario Development</a:t>
            </a:r>
          </a:p>
          <a:p>
            <a:pPr>
              <a:spcAft>
                <a:spcPts val="1200"/>
              </a:spcAft>
            </a:pPr>
            <a:r>
              <a:rPr lang="en-US" sz="2800" dirty="0" smtClean="0"/>
              <a:t>Arctic State Variables</a:t>
            </a:r>
          </a:p>
          <a:p>
            <a:pPr lvl="1">
              <a:spcAft>
                <a:spcPts val="1200"/>
              </a:spcAft>
            </a:pPr>
            <a:r>
              <a:rPr lang="en-US" sz="2400" dirty="0" smtClean="0"/>
              <a:t>A review of different approaches to ID variables, select a set and assess co-variance. </a:t>
            </a:r>
          </a:p>
          <a:p>
            <a:pPr>
              <a:spcAft>
                <a:spcPts val="1200"/>
              </a:spcAft>
            </a:pPr>
            <a:r>
              <a:rPr lang="en-US" sz="2800" dirty="0" smtClean="0"/>
              <a:t>Permafrost AT’s plans for an Undersea Permafrost/Methane Workshop in March </a:t>
            </a:r>
          </a:p>
          <a:p>
            <a:pPr lvl="1">
              <a:spcAft>
                <a:spcPts val="1200"/>
              </a:spcAft>
            </a:pPr>
            <a:r>
              <a:rPr lang="en-US" sz="2400" dirty="0" smtClean="0"/>
              <a:t>relevance </a:t>
            </a:r>
            <a:r>
              <a:rPr lang="en-US" sz="2400" dirty="0"/>
              <a:t>to US Arctic Council </a:t>
            </a:r>
            <a:r>
              <a:rPr lang="en-US" sz="2400" dirty="0" smtClean="0"/>
              <a:t>Chairmanship</a:t>
            </a:r>
          </a:p>
          <a:p>
            <a:pPr>
              <a:spcAft>
                <a:spcPts val="1200"/>
              </a:spcAft>
            </a:pPr>
            <a:r>
              <a:rPr lang="en-US" sz="2800" dirty="0" smtClean="0"/>
              <a:t>Others?  </a:t>
            </a:r>
            <a:endParaRPr lang="en-US" sz="2800" dirty="0"/>
          </a:p>
        </p:txBody>
      </p:sp>
      <p:cxnSp>
        <p:nvCxnSpPr>
          <p:cNvPr id="10" name="Straight Connector 9"/>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457200" y="274638"/>
            <a:ext cx="8229600" cy="1143000"/>
          </a:xfrm>
        </p:spPr>
        <p:txBody>
          <a:bodyPr/>
          <a:lstStyle/>
          <a:p>
            <a:r>
              <a:rPr lang="en-US" dirty="0" smtClean="0"/>
              <a:t>Cross-Cutting Year 2 Activities</a:t>
            </a:r>
            <a:endParaRPr lang="en-US" dirty="0"/>
          </a:p>
        </p:txBody>
      </p:sp>
    </p:spTree>
    <p:extLst>
      <p:ext uri="{BB962C8B-B14F-4D97-AF65-F5344CB8AC3E}">
        <p14:creationId xmlns:p14="http://schemas.microsoft.com/office/powerpoint/2010/main" val="2627162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Framework for effective &amp; sustained observations of rapid Arctic change</a:t>
            </a:r>
            <a:endParaRPr lang="en-US" dirty="0"/>
          </a:p>
        </p:txBody>
      </p:sp>
      <p:sp>
        <p:nvSpPr>
          <p:cNvPr id="5" name="Content Placeholder 4"/>
          <p:cNvSpPr>
            <a:spLocks noGrp="1"/>
          </p:cNvSpPr>
          <p:nvPr>
            <p:ph sz="half" idx="1"/>
          </p:nvPr>
        </p:nvSpPr>
        <p:spPr>
          <a:xfrm>
            <a:off x="457199" y="1600200"/>
            <a:ext cx="4211565" cy="5054361"/>
          </a:xfrm>
        </p:spPr>
        <p:txBody>
          <a:bodyPr>
            <a:normAutofit lnSpcReduction="10000"/>
          </a:bodyPr>
          <a:lstStyle/>
          <a:p>
            <a:r>
              <a:rPr lang="en-US" dirty="0" smtClean="0"/>
              <a:t>Meeting at OSTP in 2014 to explore options for sustained, cross-agency observations</a:t>
            </a:r>
          </a:p>
          <a:p>
            <a:r>
              <a:rPr lang="en-US" dirty="0" smtClean="0"/>
              <a:t>Demonstrated national shortfall, urgency, relevance</a:t>
            </a:r>
          </a:p>
          <a:p>
            <a:r>
              <a:rPr lang="en-US" dirty="0" smtClean="0"/>
              <a:t>GLACIER Conference 31 Aug 2015</a:t>
            </a:r>
          </a:p>
          <a:p>
            <a:r>
              <a:rPr lang="en-US" dirty="0" smtClean="0"/>
              <a:t>Arctic Executive Steering Committee (AESC)</a:t>
            </a:r>
            <a:endParaRPr lang="en-US" dirty="0"/>
          </a:p>
        </p:txBody>
      </p:sp>
      <p:sp>
        <p:nvSpPr>
          <p:cNvPr id="6" name="Content Placeholder 5"/>
          <p:cNvSpPr>
            <a:spLocks noGrp="1"/>
          </p:cNvSpPr>
          <p:nvPr>
            <p:ph sz="half" idx="2"/>
          </p:nvPr>
        </p:nvSpPr>
        <p:spPr>
          <a:xfrm>
            <a:off x="4648199" y="1600200"/>
            <a:ext cx="4211565" cy="5054361"/>
          </a:xfrm>
        </p:spPr>
        <p:txBody>
          <a:bodyPr>
            <a:normAutofit lnSpcReduction="10000"/>
          </a:bodyPr>
          <a:lstStyle/>
          <a:p>
            <a:r>
              <a:rPr lang="en-US" dirty="0" smtClean="0"/>
              <a:t>NSF-AON</a:t>
            </a:r>
          </a:p>
          <a:p>
            <a:r>
              <a:rPr lang="en-US" dirty="0" smtClean="0"/>
              <a:t>NOAA sustained observations – now &amp; in the future</a:t>
            </a:r>
          </a:p>
          <a:p>
            <a:r>
              <a:rPr lang="en-US" dirty="0" smtClean="0"/>
              <a:t>Other relevant efforts such as TEON, industry efforts etc.</a:t>
            </a:r>
          </a:p>
          <a:p>
            <a:r>
              <a:rPr lang="en-US" dirty="0" smtClean="0"/>
              <a:t>By design agency missions &amp; mandates result in a patchwork of activities: can SEARCH help?</a:t>
            </a:r>
            <a:endParaRPr lang="en-US" dirty="0"/>
          </a:p>
        </p:txBody>
      </p:sp>
    </p:spTree>
    <p:extLst>
      <p:ext uri="{BB962C8B-B14F-4D97-AF65-F5344CB8AC3E}">
        <p14:creationId xmlns:p14="http://schemas.microsoft.com/office/powerpoint/2010/main" val="943450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62775" y="1190274"/>
            <a:ext cx="1037811" cy="3550626"/>
          </a:xfrm>
          <a:prstGeom prst="rect">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sz="2200" dirty="0" smtClean="0">
                <a:solidFill>
                  <a:srgbClr val="000000"/>
                </a:solidFill>
              </a:rPr>
              <a:t>Arctic Environmental  Systems</a:t>
            </a:r>
            <a:endParaRPr lang="en-US" sz="2200" dirty="0">
              <a:solidFill>
                <a:srgbClr val="000000"/>
              </a:solidFill>
            </a:endParaRPr>
          </a:p>
        </p:txBody>
      </p:sp>
      <p:sp>
        <p:nvSpPr>
          <p:cNvPr id="9" name="Rectangle 8"/>
          <p:cNvSpPr/>
          <p:nvPr/>
        </p:nvSpPr>
        <p:spPr>
          <a:xfrm>
            <a:off x="111182" y="1190274"/>
            <a:ext cx="1037811" cy="3550626"/>
          </a:xfrm>
          <a:prstGeom prst="rect">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2200" dirty="0" smtClean="0">
                <a:solidFill>
                  <a:srgbClr val="000000"/>
                </a:solidFill>
              </a:rPr>
              <a:t>Arctic Social Systems</a:t>
            </a:r>
            <a:endParaRPr lang="en-US" sz="2200" dirty="0">
              <a:solidFill>
                <a:srgbClr val="000000"/>
              </a:solidFill>
            </a:endParaRPr>
          </a:p>
        </p:txBody>
      </p:sp>
      <p:sp>
        <p:nvSpPr>
          <p:cNvPr id="11" name="Left-Right Arrow 10"/>
          <p:cNvSpPr/>
          <p:nvPr/>
        </p:nvSpPr>
        <p:spPr>
          <a:xfrm>
            <a:off x="905640" y="2760744"/>
            <a:ext cx="2096104" cy="405038"/>
          </a:xfrm>
          <a:prstGeom prst="leftRightArrow">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233371" y="1190273"/>
            <a:ext cx="1474784"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b="1" i="1" dirty="0" smtClean="0">
                <a:solidFill>
                  <a:srgbClr val="000000"/>
                </a:solidFill>
              </a:rPr>
              <a:t>Regulating</a:t>
            </a:r>
            <a:r>
              <a:rPr lang="en-US" sz="1400" b="1" dirty="0" smtClean="0">
                <a:solidFill>
                  <a:srgbClr val="000000"/>
                </a:solidFill>
              </a:rPr>
              <a:t/>
            </a:r>
            <a:br>
              <a:rPr lang="en-US" sz="1400" b="1" dirty="0" smtClean="0">
                <a:solidFill>
                  <a:srgbClr val="000000"/>
                </a:solidFill>
              </a:rPr>
            </a:br>
            <a:r>
              <a:rPr lang="en-US" sz="1200" dirty="0" smtClean="0">
                <a:solidFill>
                  <a:srgbClr val="000000"/>
                </a:solidFill>
              </a:rPr>
              <a:t>• climate </a:t>
            </a:r>
            <a:br>
              <a:rPr lang="en-US" sz="1200" dirty="0" smtClean="0">
                <a:solidFill>
                  <a:srgbClr val="000000"/>
                </a:solidFill>
              </a:rPr>
            </a:br>
            <a:r>
              <a:rPr lang="en-US" sz="1200" dirty="0" smtClean="0">
                <a:solidFill>
                  <a:srgbClr val="000000"/>
                </a:solidFill>
              </a:rPr>
              <a:t>• retention of surface water</a:t>
            </a:r>
            <a:r>
              <a:rPr lang="en-US" sz="1400" dirty="0" smtClean="0">
                <a:solidFill>
                  <a:srgbClr val="000000"/>
                </a:solidFill>
              </a:rPr>
              <a:t> </a:t>
            </a:r>
            <a:endParaRPr lang="en-US" sz="1400" dirty="0">
              <a:solidFill>
                <a:srgbClr val="000000"/>
              </a:solidFill>
            </a:endParaRPr>
          </a:p>
        </p:txBody>
      </p:sp>
      <p:sp>
        <p:nvSpPr>
          <p:cNvPr id="6" name="Rectangle 5"/>
          <p:cNvSpPr/>
          <p:nvPr/>
        </p:nvSpPr>
        <p:spPr>
          <a:xfrm>
            <a:off x="1226544" y="2025486"/>
            <a:ext cx="1474784"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b="1" i="1" dirty="0" smtClean="0">
                <a:solidFill>
                  <a:srgbClr val="000000"/>
                </a:solidFill>
              </a:rPr>
              <a:t>Provisioning</a:t>
            </a:r>
            <a:r>
              <a:rPr lang="en-US" sz="1400" dirty="0" smtClean="0">
                <a:solidFill>
                  <a:srgbClr val="000000"/>
                </a:solidFill>
              </a:rPr>
              <a:t/>
            </a:r>
            <a:br>
              <a:rPr lang="en-US" sz="1400" dirty="0" smtClean="0">
                <a:solidFill>
                  <a:srgbClr val="000000"/>
                </a:solidFill>
              </a:rPr>
            </a:br>
            <a:r>
              <a:rPr lang="en-US" sz="1200" dirty="0" smtClean="0">
                <a:solidFill>
                  <a:srgbClr val="000000"/>
                </a:solidFill>
              </a:rPr>
              <a:t>• subsistence </a:t>
            </a:r>
            <a:br>
              <a:rPr lang="en-US" sz="1200" dirty="0" smtClean="0">
                <a:solidFill>
                  <a:srgbClr val="000000"/>
                </a:solidFill>
              </a:rPr>
            </a:br>
            <a:r>
              <a:rPr lang="en-US" sz="1200" dirty="0" smtClean="0">
                <a:solidFill>
                  <a:srgbClr val="000000"/>
                </a:solidFill>
              </a:rPr>
              <a:t>• stable platform</a:t>
            </a:r>
            <a:r>
              <a:rPr lang="en-US" sz="1400" dirty="0" smtClean="0">
                <a:solidFill>
                  <a:srgbClr val="000000"/>
                </a:solidFill>
              </a:rPr>
              <a:t/>
            </a:r>
            <a:br>
              <a:rPr lang="en-US" sz="1400" dirty="0" smtClean="0">
                <a:solidFill>
                  <a:srgbClr val="000000"/>
                </a:solidFill>
              </a:rPr>
            </a:br>
            <a:r>
              <a:rPr lang="en-US" sz="1400" dirty="0" smtClean="0">
                <a:solidFill>
                  <a:srgbClr val="000000"/>
                </a:solidFill>
              </a:rPr>
              <a:t> </a:t>
            </a:r>
            <a:endParaRPr lang="en-US" sz="1400" dirty="0">
              <a:solidFill>
                <a:srgbClr val="000000"/>
              </a:solidFill>
            </a:endParaRPr>
          </a:p>
        </p:txBody>
      </p:sp>
      <p:sp>
        <p:nvSpPr>
          <p:cNvPr id="7" name="Rectangle 6"/>
          <p:cNvSpPr/>
          <p:nvPr/>
        </p:nvSpPr>
        <p:spPr>
          <a:xfrm>
            <a:off x="1226544" y="3117986"/>
            <a:ext cx="1474784"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b="1" i="1" dirty="0" smtClean="0">
                <a:solidFill>
                  <a:srgbClr val="000000"/>
                </a:solidFill>
              </a:rPr>
              <a:t>Cultural</a:t>
            </a:r>
            <a:r>
              <a:rPr lang="en-US" sz="1400" dirty="0" smtClean="0">
                <a:solidFill>
                  <a:srgbClr val="000000"/>
                </a:solidFill>
              </a:rPr>
              <a:t/>
            </a:r>
            <a:br>
              <a:rPr lang="en-US" sz="1400" dirty="0" smtClean="0">
                <a:solidFill>
                  <a:srgbClr val="000000"/>
                </a:solidFill>
              </a:rPr>
            </a:br>
            <a:r>
              <a:rPr lang="en-US" sz="1200" dirty="0" smtClean="0">
                <a:solidFill>
                  <a:srgbClr val="000000"/>
                </a:solidFill>
              </a:rPr>
              <a:t>• cultural landscape </a:t>
            </a:r>
            <a:br>
              <a:rPr lang="en-US" sz="1200" dirty="0" smtClean="0">
                <a:solidFill>
                  <a:srgbClr val="000000"/>
                </a:solidFill>
              </a:rPr>
            </a:br>
            <a:r>
              <a:rPr lang="en-US" sz="1200" dirty="0" smtClean="0">
                <a:solidFill>
                  <a:srgbClr val="000000"/>
                </a:solidFill>
              </a:rPr>
              <a:t>• learning</a:t>
            </a:r>
            <a:br>
              <a:rPr lang="en-US" sz="1200" dirty="0" smtClean="0">
                <a:solidFill>
                  <a:srgbClr val="000000"/>
                </a:solidFill>
              </a:rPr>
            </a:br>
            <a:r>
              <a:rPr lang="en-US" sz="1200" dirty="0" smtClean="0">
                <a:solidFill>
                  <a:srgbClr val="000000"/>
                </a:solidFill>
              </a:rPr>
              <a:t> &amp; knowledge</a:t>
            </a:r>
            <a:r>
              <a:rPr lang="en-US" sz="1400" dirty="0" smtClean="0">
                <a:solidFill>
                  <a:srgbClr val="000000"/>
                </a:solidFill>
              </a:rPr>
              <a:t> </a:t>
            </a:r>
            <a:endParaRPr lang="en-US" sz="1400" dirty="0">
              <a:solidFill>
                <a:srgbClr val="000000"/>
              </a:solidFill>
            </a:endParaRPr>
          </a:p>
        </p:txBody>
      </p:sp>
      <p:sp>
        <p:nvSpPr>
          <p:cNvPr id="8" name="Rectangle 7"/>
          <p:cNvSpPr/>
          <p:nvPr/>
        </p:nvSpPr>
        <p:spPr>
          <a:xfrm>
            <a:off x="1226544" y="3955665"/>
            <a:ext cx="1474784"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b="1" i="1" dirty="0" smtClean="0">
                <a:solidFill>
                  <a:srgbClr val="000000"/>
                </a:solidFill>
              </a:rPr>
              <a:t>Supporting</a:t>
            </a:r>
            <a:r>
              <a:rPr lang="en-US" sz="1400" dirty="0" smtClean="0">
                <a:solidFill>
                  <a:srgbClr val="000000"/>
                </a:solidFill>
              </a:rPr>
              <a:t/>
            </a:r>
            <a:br>
              <a:rPr lang="en-US" sz="1400" dirty="0" smtClean="0">
                <a:solidFill>
                  <a:srgbClr val="000000"/>
                </a:solidFill>
              </a:rPr>
            </a:br>
            <a:r>
              <a:rPr lang="en-US" sz="1200" dirty="0" smtClean="0">
                <a:solidFill>
                  <a:srgbClr val="000000"/>
                </a:solidFill>
              </a:rPr>
              <a:t>• biodiversity</a:t>
            </a:r>
            <a:br>
              <a:rPr lang="en-US" sz="1200" dirty="0" smtClean="0">
                <a:solidFill>
                  <a:srgbClr val="000000"/>
                </a:solidFill>
              </a:rPr>
            </a:br>
            <a:r>
              <a:rPr lang="en-US" sz="1200" dirty="0" smtClean="0">
                <a:solidFill>
                  <a:srgbClr val="000000"/>
                </a:solidFill>
              </a:rPr>
              <a:t>• sea-ice substrate</a:t>
            </a:r>
            <a:br>
              <a:rPr lang="en-US" sz="1200" dirty="0" smtClean="0">
                <a:solidFill>
                  <a:srgbClr val="000000"/>
                </a:solidFill>
              </a:rPr>
            </a:br>
            <a:r>
              <a:rPr lang="en-US" sz="1400" dirty="0" smtClean="0">
                <a:solidFill>
                  <a:srgbClr val="000000"/>
                </a:solidFill>
              </a:rPr>
              <a:t> </a:t>
            </a:r>
            <a:endParaRPr lang="en-US" sz="1400" dirty="0">
              <a:solidFill>
                <a:srgbClr val="000000"/>
              </a:solidFill>
            </a:endParaRPr>
          </a:p>
        </p:txBody>
      </p:sp>
      <p:sp>
        <p:nvSpPr>
          <p:cNvPr id="13" name="Rectangle 12"/>
          <p:cNvSpPr/>
          <p:nvPr/>
        </p:nvSpPr>
        <p:spPr>
          <a:xfrm>
            <a:off x="111181" y="4816008"/>
            <a:ext cx="3689405" cy="518940"/>
          </a:xfrm>
          <a:prstGeom prst="rect">
            <a:avLst/>
          </a:prstGeom>
          <a:solidFill>
            <a:schemeClr val="bg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rPr>
              <a:t>Actors:</a:t>
            </a:r>
            <a:r>
              <a:rPr lang="en-US" sz="1400" dirty="0" smtClean="0">
                <a:solidFill>
                  <a:srgbClr val="000000"/>
                </a:solidFill>
              </a:rPr>
              <a:t> Arctic residents, corporations, government agencies, etc.</a:t>
            </a:r>
            <a:endParaRPr lang="en-US" sz="1400" dirty="0">
              <a:solidFill>
                <a:srgbClr val="000000"/>
              </a:solidFill>
            </a:endParaRPr>
          </a:p>
        </p:txBody>
      </p:sp>
      <p:sp>
        <p:nvSpPr>
          <p:cNvPr id="2" name="Rectangle 1"/>
          <p:cNvSpPr/>
          <p:nvPr/>
        </p:nvSpPr>
        <p:spPr>
          <a:xfrm>
            <a:off x="1222089" y="2772154"/>
            <a:ext cx="1708206" cy="584776"/>
          </a:xfrm>
          <a:prstGeom prst="rect">
            <a:avLst/>
          </a:prstGeom>
        </p:spPr>
        <p:txBody>
          <a:bodyPr wrap="square">
            <a:spAutoFit/>
          </a:bodyPr>
          <a:lstStyle/>
          <a:p>
            <a:r>
              <a:rPr lang="en-US" sz="1600" b="1" i="1" dirty="0" smtClean="0">
                <a:solidFill>
                  <a:srgbClr val="000000"/>
                </a:solidFill>
              </a:rPr>
              <a:t>System Services</a:t>
            </a:r>
            <a:r>
              <a:rPr lang="en-US" sz="1600" b="1" dirty="0">
                <a:solidFill>
                  <a:srgbClr val="000000"/>
                </a:solidFill>
              </a:rPr>
              <a:t/>
            </a:r>
            <a:br>
              <a:rPr lang="en-US" sz="1600" b="1" dirty="0">
                <a:solidFill>
                  <a:srgbClr val="000000"/>
                </a:solidFill>
              </a:rPr>
            </a:br>
            <a:endParaRPr lang="en-US" sz="1600" dirty="0"/>
          </a:p>
        </p:txBody>
      </p:sp>
      <p:sp>
        <p:nvSpPr>
          <p:cNvPr id="12" name="Content Placeholder 5"/>
          <p:cNvSpPr txBox="1">
            <a:spLocks/>
          </p:cNvSpPr>
          <p:nvPr/>
        </p:nvSpPr>
        <p:spPr>
          <a:xfrm>
            <a:off x="4121883" y="258578"/>
            <a:ext cx="4737882" cy="6395984"/>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Different types of information needs &amp; observations:</a:t>
            </a:r>
          </a:p>
          <a:p>
            <a:pPr lvl="1"/>
            <a:r>
              <a:rPr lang="en-US" dirty="0"/>
              <a:t>NSF – Observations for research</a:t>
            </a:r>
          </a:p>
          <a:p>
            <a:pPr lvl="1"/>
            <a:r>
              <a:rPr lang="en-US" dirty="0"/>
              <a:t>Mission agencies – Observations for operations</a:t>
            </a:r>
          </a:p>
          <a:p>
            <a:pPr lvl="1"/>
            <a:r>
              <a:rPr lang="en-US" dirty="0"/>
              <a:t>Stakeholders &amp; others – Observations for operations and long-term planning</a:t>
            </a:r>
          </a:p>
          <a:p>
            <a:r>
              <a:rPr lang="en-US" dirty="0" smtClean="0"/>
              <a:t>Frameworks for prioritization &amp; coordination: System services, Societal Benefit Areas, etc.</a:t>
            </a:r>
          </a:p>
          <a:p>
            <a:r>
              <a:rPr lang="en-US" dirty="0" smtClean="0"/>
              <a:t>Role of IARPC, SEARCH &amp; AESC</a:t>
            </a:r>
            <a:endParaRPr lang="en-US" dirty="0"/>
          </a:p>
          <a:p>
            <a:endParaRPr lang="en-US" dirty="0"/>
          </a:p>
        </p:txBody>
      </p:sp>
    </p:spTree>
    <p:extLst>
      <p:ext uri="{BB962C8B-B14F-4D97-AF65-F5344CB8AC3E}">
        <p14:creationId xmlns:p14="http://schemas.microsoft.com/office/powerpoint/2010/main" val="369475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ame 28"/>
          <p:cNvSpPr/>
          <p:nvPr/>
        </p:nvSpPr>
        <p:spPr>
          <a:xfrm>
            <a:off x="2414815" y="1386110"/>
            <a:ext cx="837362" cy="4055907"/>
          </a:xfrm>
          <a:prstGeom prst="frame">
            <a:avLst>
              <a:gd name="adj1" fmla="val 7405"/>
            </a:avLst>
          </a:prstGeom>
          <a:solidFill>
            <a:srgbClr val="3366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28" name="Frame 27"/>
          <p:cNvSpPr/>
          <p:nvPr/>
        </p:nvSpPr>
        <p:spPr>
          <a:xfrm>
            <a:off x="6861841" y="1386110"/>
            <a:ext cx="837362" cy="4055907"/>
          </a:xfrm>
          <a:prstGeom prst="frame">
            <a:avLst>
              <a:gd name="adj1" fmla="val 7405"/>
            </a:avLst>
          </a:prstGeom>
          <a:solidFill>
            <a:srgbClr val="3366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4" name="Rectangle 3"/>
          <p:cNvSpPr/>
          <p:nvPr/>
        </p:nvSpPr>
        <p:spPr>
          <a:xfrm>
            <a:off x="7428539" y="1631921"/>
            <a:ext cx="1037811" cy="3550626"/>
          </a:xfrm>
          <a:prstGeom prst="rect">
            <a:avLst/>
          </a:prstGeom>
          <a:noFill/>
          <a:ln w="22225"/>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sz="2100" b="1" dirty="0" smtClean="0">
                <a:solidFill>
                  <a:srgbClr val="000000"/>
                </a:solidFill>
              </a:rPr>
              <a:t>Arctic Environmental  Systems</a:t>
            </a:r>
            <a:endParaRPr lang="en-US" sz="2100" b="1" dirty="0">
              <a:solidFill>
                <a:srgbClr val="000000"/>
              </a:solidFill>
            </a:endParaRPr>
          </a:p>
        </p:txBody>
      </p:sp>
      <p:sp>
        <p:nvSpPr>
          <p:cNvPr id="5" name="Rectangle 4"/>
          <p:cNvSpPr/>
          <p:nvPr/>
        </p:nvSpPr>
        <p:spPr>
          <a:xfrm>
            <a:off x="2833496" y="1631921"/>
            <a:ext cx="2533079"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b="1" i="1" dirty="0" smtClean="0">
                <a:solidFill>
                  <a:srgbClr val="000000"/>
                </a:solidFill>
              </a:rPr>
              <a:t>Regulating</a:t>
            </a:r>
            <a:r>
              <a:rPr lang="en-US" sz="1400" b="1" dirty="0" smtClean="0">
                <a:solidFill>
                  <a:srgbClr val="000000"/>
                </a:solidFill>
              </a:rPr>
              <a:t/>
            </a:r>
            <a:br>
              <a:rPr lang="en-US" sz="1400" b="1" dirty="0" smtClean="0">
                <a:solidFill>
                  <a:srgbClr val="000000"/>
                </a:solidFill>
              </a:rPr>
            </a:br>
            <a:r>
              <a:rPr lang="en-US" sz="1400" dirty="0" smtClean="0">
                <a:solidFill>
                  <a:srgbClr val="000000"/>
                </a:solidFill>
              </a:rPr>
              <a:t>• Climate: DOE, NASA, NOAA, NSF, etc.</a:t>
            </a:r>
            <a:endParaRPr lang="en-US" sz="1400" dirty="0">
              <a:solidFill>
                <a:srgbClr val="000000"/>
              </a:solidFill>
            </a:endParaRPr>
          </a:p>
        </p:txBody>
      </p:sp>
      <p:sp>
        <p:nvSpPr>
          <p:cNvPr id="6" name="Rectangle 5"/>
          <p:cNvSpPr/>
          <p:nvPr/>
        </p:nvSpPr>
        <p:spPr>
          <a:xfrm>
            <a:off x="2826669" y="2467134"/>
            <a:ext cx="2533079"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b="1" i="1" dirty="0" smtClean="0">
                <a:solidFill>
                  <a:srgbClr val="000000"/>
                </a:solidFill>
              </a:rPr>
              <a:t>Provisioning</a:t>
            </a:r>
            <a:r>
              <a:rPr lang="en-US" sz="1400" dirty="0" smtClean="0">
                <a:solidFill>
                  <a:srgbClr val="000000"/>
                </a:solidFill>
              </a:rPr>
              <a:t/>
            </a:r>
            <a:br>
              <a:rPr lang="en-US" sz="1400" dirty="0" smtClean="0">
                <a:solidFill>
                  <a:srgbClr val="000000"/>
                </a:solidFill>
              </a:rPr>
            </a:br>
            <a:r>
              <a:rPr lang="en-US" sz="1400" dirty="0" smtClean="0">
                <a:solidFill>
                  <a:srgbClr val="000000"/>
                </a:solidFill>
              </a:rPr>
              <a:t>• Subsistence: Co-management Boards, ADFG, USFWS, etc.</a:t>
            </a:r>
            <a:br>
              <a:rPr lang="en-US" sz="1400" dirty="0" smtClean="0">
                <a:solidFill>
                  <a:srgbClr val="000000"/>
                </a:solidFill>
              </a:rPr>
            </a:br>
            <a:r>
              <a:rPr lang="en-US" sz="1400" dirty="0" smtClean="0">
                <a:solidFill>
                  <a:srgbClr val="000000"/>
                </a:solidFill>
              </a:rPr>
              <a:t> </a:t>
            </a:r>
            <a:endParaRPr lang="en-US" sz="1400" dirty="0">
              <a:solidFill>
                <a:srgbClr val="000000"/>
              </a:solidFill>
            </a:endParaRPr>
          </a:p>
        </p:txBody>
      </p:sp>
      <p:sp>
        <p:nvSpPr>
          <p:cNvPr id="7" name="Rectangle 6"/>
          <p:cNvSpPr/>
          <p:nvPr/>
        </p:nvSpPr>
        <p:spPr>
          <a:xfrm>
            <a:off x="2826669" y="3559634"/>
            <a:ext cx="2533079"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b="1" i="1" dirty="0" smtClean="0">
                <a:solidFill>
                  <a:srgbClr val="000000"/>
                </a:solidFill>
              </a:rPr>
              <a:t>Cultural</a:t>
            </a:r>
            <a:r>
              <a:rPr lang="en-US" sz="1400" dirty="0" smtClean="0">
                <a:solidFill>
                  <a:srgbClr val="000000"/>
                </a:solidFill>
              </a:rPr>
              <a:t/>
            </a:r>
            <a:br>
              <a:rPr lang="en-US" sz="1400" dirty="0" smtClean="0">
                <a:solidFill>
                  <a:srgbClr val="000000"/>
                </a:solidFill>
              </a:rPr>
            </a:br>
            <a:r>
              <a:rPr lang="en-US" sz="1400" dirty="0" smtClean="0">
                <a:solidFill>
                  <a:srgbClr val="000000"/>
                </a:solidFill>
              </a:rPr>
              <a:t>• Learning: Elders, NSBSD, </a:t>
            </a:r>
            <a:r>
              <a:rPr lang="en-US" sz="1400" dirty="0" err="1" smtClean="0">
                <a:solidFill>
                  <a:srgbClr val="000000"/>
                </a:solidFill>
              </a:rPr>
              <a:t>DoEd</a:t>
            </a:r>
            <a:r>
              <a:rPr lang="en-US" sz="1400" dirty="0" smtClean="0">
                <a:solidFill>
                  <a:srgbClr val="000000"/>
                </a:solidFill>
              </a:rPr>
              <a:t>, AEWC, BWCA, etc.</a:t>
            </a:r>
            <a:br>
              <a:rPr lang="en-US" sz="1400" dirty="0" smtClean="0">
                <a:solidFill>
                  <a:srgbClr val="000000"/>
                </a:solidFill>
              </a:rPr>
            </a:br>
            <a:r>
              <a:rPr lang="en-US" sz="1400" dirty="0" smtClean="0">
                <a:solidFill>
                  <a:srgbClr val="000000"/>
                </a:solidFill>
              </a:rPr>
              <a:t> </a:t>
            </a:r>
            <a:endParaRPr lang="en-US" sz="1400" dirty="0">
              <a:solidFill>
                <a:srgbClr val="000000"/>
              </a:solidFill>
            </a:endParaRPr>
          </a:p>
        </p:txBody>
      </p:sp>
      <p:sp>
        <p:nvSpPr>
          <p:cNvPr id="8" name="Rectangle 7"/>
          <p:cNvSpPr/>
          <p:nvPr/>
        </p:nvSpPr>
        <p:spPr>
          <a:xfrm>
            <a:off x="2826669" y="4397313"/>
            <a:ext cx="2533079"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b="1" i="1" dirty="0" smtClean="0">
                <a:solidFill>
                  <a:srgbClr val="000000"/>
                </a:solidFill>
              </a:rPr>
              <a:t>Supporting</a:t>
            </a:r>
            <a:r>
              <a:rPr lang="en-US" sz="1400" dirty="0" smtClean="0">
                <a:solidFill>
                  <a:srgbClr val="000000"/>
                </a:solidFill>
              </a:rPr>
              <a:t/>
            </a:r>
            <a:br>
              <a:rPr lang="en-US" sz="1400" dirty="0" smtClean="0">
                <a:solidFill>
                  <a:srgbClr val="000000"/>
                </a:solidFill>
              </a:rPr>
            </a:br>
            <a:r>
              <a:rPr lang="en-US" sz="1400" dirty="0" smtClean="0">
                <a:solidFill>
                  <a:srgbClr val="000000"/>
                </a:solidFill>
              </a:rPr>
              <a:t>• Substrate: NSB, ASRC, BLM, etc.</a:t>
            </a:r>
            <a:br>
              <a:rPr lang="en-US" sz="1400" dirty="0" smtClean="0">
                <a:solidFill>
                  <a:srgbClr val="000000"/>
                </a:solidFill>
              </a:rPr>
            </a:br>
            <a:r>
              <a:rPr lang="en-US" sz="1400" dirty="0" smtClean="0">
                <a:solidFill>
                  <a:srgbClr val="000000"/>
                </a:solidFill>
              </a:rPr>
              <a:t> </a:t>
            </a:r>
            <a:endParaRPr lang="en-US" sz="1400" dirty="0">
              <a:solidFill>
                <a:srgbClr val="000000"/>
              </a:solidFill>
            </a:endParaRPr>
          </a:p>
        </p:txBody>
      </p:sp>
      <p:sp>
        <p:nvSpPr>
          <p:cNvPr id="9" name="Rectangle 8"/>
          <p:cNvSpPr/>
          <p:nvPr/>
        </p:nvSpPr>
        <p:spPr>
          <a:xfrm>
            <a:off x="1677166" y="1631922"/>
            <a:ext cx="1037811" cy="3550626"/>
          </a:xfrm>
          <a:prstGeom prst="rect">
            <a:avLst/>
          </a:prstGeom>
          <a:noFill/>
          <a:ln w="22225"/>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2100" b="1" dirty="0" smtClean="0">
                <a:solidFill>
                  <a:srgbClr val="000000"/>
                </a:solidFill>
              </a:rPr>
              <a:t>Arctic Social Systems</a:t>
            </a:r>
            <a:endParaRPr lang="en-US" sz="2100" b="1" dirty="0">
              <a:solidFill>
                <a:srgbClr val="000000"/>
              </a:solidFill>
            </a:endParaRPr>
          </a:p>
        </p:txBody>
      </p:sp>
      <p:sp>
        <p:nvSpPr>
          <p:cNvPr id="13" name="Rectangle 12"/>
          <p:cNvSpPr/>
          <p:nvPr/>
        </p:nvSpPr>
        <p:spPr>
          <a:xfrm>
            <a:off x="3325091" y="5644222"/>
            <a:ext cx="3468473" cy="518940"/>
          </a:xfrm>
          <a:prstGeom prst="rect">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rPr>
              <a:t>Actors:</a:t>
            </a:r>
            <a:r>
              <a:rPr lang="en-US" sz="1400" dirty="0" smtClean="0">
                <a:solidFill>
                  <a:srgbClr val="000000"/>
                </a:solidFill>
              </a:rPr>
              <a:t> Arctic residents, corporations, government agencies, etc.</a:t>
            </a:r>
            <a:endParaRPr lang="en-US" sz="1400" dirty="0">
              <a:solidFill>
                <a:srgbClr val="000000"/>
              </a:solidFill>
            </a:endParaRPr>
          </a:p>
        </p:txBody>
      </p:sp>
      <p:sp>
        <p:nvSpPr>
          <p:cNvPr id="12" name="Rectangle 11"/>
          <p:cNvSpPr/>
          <p:nvPr/>
        </p:nvSpPr>
        <p:spPr>
          <a:xfrm>
            <a:off x="5453145" y="1631922"/>
            <a:ext cx="1879805"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smtClean="0">
              <a:solidFill>
                <a:srgbClr val="000000"/>
              </a:solidFill>
            </a:endParaRPr>
          </a:p>
          <a:p>
            <a:r>
              <a:rPr lang="en-US" sz="1400" dirty="0" smtClean="0">
                <a:solidFill>
                  <a:srgbClr val="000000"/>
                </a:solidFill>
              </a:rPr>
              <a:t>Radiative forcing, air temp., albedo, snow &amp; ice extent, etc.</a:t>
            </a:r>
            <a:br>
              <a:rPr lang="en-US" sz="1400" dirty="0" smtClean="0">
                <a:solidFill>
                  <a:srgbClr val="000000"/>
                </a:solidFill>
              </a:rPr>
            </a:br>
            <a:r>
              <a:rPr lang="en-US" sz="1400" dirty="0" smtClean="0">
                <a:solidFill>
                  <a:srgbClr val="000000"/>
                </a:solidFill>
              </a:rPr>
              <a:t> </a:t>
            </a:r>
            <a:endParaRPr lang="en-US" sz="1400" dirty="0">
              <a:solidFill>
                <a:srgbClr val="000000"/>
              </a:solidFill>
            </a:endParaRPr>
          </a:p>
        </p:txBody>
      </p:sp>
      <p:sp>
        <p:nvSpPr>
          <p:cNvPr id="14" name="Rectangle 13"/>
          <p:cNvSpPr/>
          <p:nvPr/>
        </p:nvSpPr>
        <p:spPr>
          <a:xfrm>
            <a:off x="5446318" y="2467135"/>
            <a:ext cx="1879805"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smtClean="0">
              <a:solidFill>
                <a:srgbClr val="000000"/>
              </a:solidFill>
            </a:endParaRPr>
          </a:p>
          <a:p>
            <a:r>
              <a:rPr lang="en-US" sz="1400" dirty="0" smtClean="0">
                <a:solidFill>
                  <a:srgbClr val="000000"/>
                </a:solidFill>
              </a:rPr>
              <a:t>Species abundance &amp; health, nutrients, hunting pressure etc.</a:t>
            </a:r>
            <a:br>
              <a:rPr lang="en-US" sz="1400" dirty="0" smtClean="0">
                <a:solidFill>
                  <a:srgbClr val="000000"/>
                </a:solidFill>
              </a:rPr>
            </a:br>
            <a:r>
              <a:rPr lang="en-US" sz="1400" dirty="0" smtClean="0">
                <a:solidFill>
                  <a:srgbClr val="000000"/>
                </a:solidFill>
              </a:rPr>
              <a:t> </a:t>
            </a:r>
            <a:endParaRPr lang="en-US" sz="1400" dirty="0">
              <a:solidFill>
                <a:srgbClr val="000000"/>
              </a:solidFill>
            </a:endParaRPr>
          </a:p>
        </p:txBody>
      </p:sp>
      <p:sp>
        <p:nvSpPr>
          <p:cNvPr id="15" name="Rectangle 14"/>
          <p:cNvSpPr/>
          <p:nvPr/>
        </p:nvSpPr>
        <p:spPr>
          <a:xfrm>
            <a:off x="5446318" y="3559635"/>
            <a:ext cx="1879805"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smtClean="0">
                <a:solidFill>
                  <a:srgbClr val="000000"/>
                </a:solidFill>
              </a:rPr>
              <a:t>Proficiency in indigenous </a:t>
            </a:r>
            <a:r>
              <a:rPr lang="en-US" sz="1400" dirty="0" smtClean="0">
                <a:solidFill>
                  <a:srgbClr val="000000"/>
                </a:solidFill>
              </a:rPr>
              <a:t>language, subsistence knowledge</a:t>
            </a:r>
            <a:endParaRPr lang="en-US" sz="1400" dirty="0">
              <a:solidFill>
                <a:srgbClr val="000000"/>
              </a:solidFill>
            </a:endParaRPr>
          </a:p>
        </p:txBody>
      </p:sp>
      <p:sp>
        <p:nvSpPr>
          <p:cNvPr id="16" name="Rectangle 15"/>
          <p:cNvSpPr/>
          <p:nvPr/>
        </p:nvSpPr>
        <p:spPr>
          <a:xfrm>
            <a:off x="5446318" y="4397314"/>
            <a:ext cx="1879805" cy="785235"/>
          </a:xfrm>
          <a:prstGeom prst="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Permafrost thermal state, etc. </a:t>
            </a:r>
            <a:endParaRPr lang="en-US" sz="1400" dirty="0">
              <a:solidFill>
                <a:srgbClr val="000000"/>
              </a:solidFill>
            </a:endParaRPr>
          </a:p>
        </p:txBody>
      </p:sp>
      <p:sp>
        <p:nvSpPr>
          <p:cNvPr id="26" name="Rectangle 25"/>
          <p:cNvSpPr/>
          <p:nvPr/>
        </p:nvSpPr>
        <p:spPr>
          <a:xfrm>
            <a:off x="2414815" y="368715"/>
            <a:ext cx="5284388" cy="955941"/>
          </a:xfrm>
          <a:prstGeom prst="rect">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i="1" dirty="0" smtClean="0">
                <a:solidFill>
                  <a:srgbClr val="000000"/>
                </a:solidFill>
              </a:rPr>
              <a:t>Desired outcomes: </a:t>
            </a:r>
            <a:r>
              <a:rPr lang="en-US" sz="1600" dirty="0" smtClean="0">
                <a:solidFill>
                  <a:srgbClr val="000000"/>
                </a:solidFill>
              </a:rPr>
              <a:t>Planning, prediction, scenarios, regulations, emergency response, economic incentives etc.</a:t>
            </a:r>
            <a:endParaRPr lang="en-US" sz="1600" dirty="0">
              <a:solidFill>
                <a:srgbClr val="000000"/>
              </a:solidFill>
            </a:endParaRPr>
          </a:p>
        </p:txBody>
      </p:sp>
      <p:sp>
        <p:nvSpPr>
          <p:cNvPr id="27" name="Frame 26"/>
          <p:cNvSpPr/>
          <p:nvPr/>
        </p:nvSpPr>
        <p:spPr>
          <a:xfrm>
            <a:off x="2714977" y="1488532"/>
            <a:ext cx="4713562" cy="3851063"/>
          </a:xfrm>
          <a:prstGeom prst="frame">
            <a:avLst>
              <a:gd name="adj1" fmla="val 1671"/>
            </a:avLst>
          </a:prstGeom>
          <a:solidFill>
            <a:srgbClr val="008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3" name="Up Arrow 2"/>
          <p:cNvSpPr/>
          <p:nvPr/>
        </p:nvSpPr>
        <p:spPr>
          <a:xfrm>
            <a:off x="4254975" y="1092501"/>
            <a:ext cx="1586215" cy="396032"/>
          </a:xfrm>
          <a:prstGeom prst="upArrow">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741778" y="5244003"/>
            <a:ext cx="806831" cy="461665"/>
          </a:xfrm>
          <a:prstGeom prst="rect">
            <a:avLst/>
          </a:prstGeom>
          <a:noFill/>
        </p:spPr>
        <p:txBody>
          <a:bodyPr wrap="none" rtlCol="0">
            <a:spAutoFit/>
          </a:bodyPr>
          <a:lstStyle/>
          <a:p>
            <a:r>
              <a:rPr lang="en-US" sz="2400" b="1" dirty="0" smtClean="0">
                <a:solidFill>
                  <a:srgbClr val="008000"/>
                </a:solidFill>
              </a:rPr>
              <a:t>IAOS</a:t>
            </a:r>
            <a:endParaRPr lang="en-US" sz="2400" b="1" dirty="0">
              <a:solidFill>
                <a:srgbClr val="008000"/>
              </a:solidFill>
            </a:endParaRPr>
          </a:p>
        </p:txBody>
      </p:sp>
      <p:sp>
        <p:nvSpPr>
          <p:cNvPr id="30" name="TextBox 29"/>
          <p:cNvSpPr txBox="1"/>
          <p:nvPr/>
        </p:nvSpPr>
        <p:spPr>
          <a:xfrm>
            <a:off x="2358099" y="5346429"/>
            <a:ext cx="782035" cy="461665"/>
          </a:xfrm>
          <a:prstGeom prst="rect">
            <a:avLst/>
          </a:prstGeom>
          <a:noFill/>
        </p:spPr>
        <p:txBody>
          <a:bodyPr wrap="none" rtlCol="0">
            <a:spAutoFit/>
          </a:bodyPr>
          <a:lstStyle/>
          <a:p>
            <a:r>
              <a:rPr lang="en-US" sz="2400" b="1" dirty="0" smtClean="0">
                <a:solidFill>
                  <a:srgbClr val="3366FF"/>
                </a:solidFill>
              </a:rPr>
              <a:t>AON</a:t>
            </a:r>
            <a:endParaRPr lang="en-US" sz="2400" b="1" dirty="0">
              <a:solidFill>
                <a:srgbClr val="3366FF"/>
              </a:solidFill>
            </a:endParaRPr>
          </a:p>
        </p:txBody>
      </p:sp>
      <p:sp>
        <p:nvSpPr>
          <p:cNvPr id="11" name="Rectangle 10"/>
          <p:cNvSpPr/>
          <p:nvPr/>
        </p:nvSpPr>
        <p:spPr>
          <a:xfrm>
            <a:off x="3140134" y="3310714"/>
            <a:ext cx="174291" cy="2074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7017041" y="5346429"/>
            <a:ext cx="782035" cy="461665"/>
          </a:xfrm>
          <a:prstGeom prst="rect">
            <a:avLst/>
          </a:prstGeom>
          <a:noFill/>
        </p:spPr>
        <p:txBody>
          <a:bodyPr wrap="none" rtlCol="0">
            <a:spAutoFit/>
          </a:bodyPr>
          <a:lstStyle/>
          <a:p>
            <a:r>
              <a:rPr lang="en-US" sz="2400" b="1" dirty="0" smtClean="0">
                <a:solidFill>
                  <a:srgbClr val="3366FF"/>
                </a:solidFill>
              </a:rPr>
              <a:t>AON</a:t>
            </a:r>
            <a:endParaRPr lang="en-US" sz="2400" b="1" dirty="0">
              <a:solidFill>
                <a:srgbClr val="3366FF"/>
              </a:solidFill>
            </a:endParaRPr>
          </a:p>
        </p:txBody>
      </p:sp>
      <p:sp>
        <p:nvSpPr>
          <p:cNvPr id="24" name="Rectangle 23"/>
          <p:cNvSpPr/>
          <p:nvPr/>
        </p:nvSpPr>
        <p:spPr>
          <a:xfrm>
            <a:off x="6815339" y="3310714"/>
            <a:ext cx="174291" cy="2074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2833495" y="3206974"/>
            <a:ext cx="2533079" cy="338554"/>
          </a:xfrm>
          <a:prstGeom prst="rect">
            <a:avLst/>
          </a:prstGeom>
          <a:noFill/>
        </p:spPr>
        <p:txBody>
          <a:bodyPr wrap="square">
            <a:spAutoFit/>
          </a:bodyPr>
          <a:lstStyle/>
          <a:p>
            <a:r>
              <a:rPr lang="en-US" sz="1600" b="1" i="1" dirty="0" smtClean="0">
                <a:solidFill>
                  <a:srgbClr val="3366FF"/>
                </a:solidFill>
              </a:rPr>
              <a:t>System Services &amp; Agencies</a:t>
            </a:r>
            <a:endParaRPr lang="en-US" sz="1600" dirty="0">
              <a:solidFill>
                <a:srgbClr val="3366FF"/>
              </a:solidFill>
            </a:endParaRPr>
          </a:p>
        </p:txBody>
      </p:sp>
      <p:sp>
        <p:nvSpPr>
          <p:cNvPr id="17" name="Rectangle 16"/>
          <p:cNvSpPr/>
          <p:nvPr/>
        </p:nvSpPr>
        <p:spPr>
          <a:xfrm>
            <a:off x="5578919" y="3206975"/>
            <a:ext cx="1708206" cy="584776"/>
          </a:xfrm>
          <a:prstGeom prst="rect">
            <a:avLst/>
          </a:prstGeom>
          <a:noFill/>
        </p:spPr>
        <p:txBody>
          <a:bodyPr wrap="square">
            <a:spAutoFit/>
          </a:bodyPr>
          <a:lstStyle/>
          <a:p>
            <a:r>
              <a:rPr lang="en-US" sz="1600" b="1" i="1" dirty="0" smtClean="0">
                <a:solidFill>
                  <a:srgbClr val="3366FF"/>
                </a:solidFill>
              </a:rPr>
              <a:t>Target Variables</a:t>
            </a:r>
            <a:r>
              <a:rPr lang="en-US" sz="1600" b="1" dirty="0">
                <a:solidFill>
                  <a:srgbClr val="3366FF"/>
                </a:solidFill>
              </a:rPr>
              <a:t/>
            </a:r>
            <a:br>
              <a:rPr lang="en-US" sz="1600" b="1" dirty="0">
                <a:solidFill>
                  <a:srgbClr val="3366FF"/>
                </a:solidFill>
              </a:rPr>
            </a:br>
            <a:endParaRPr lang="en-US" sz="1600" dirty="0">
              <a:solidFill>
                <a:srgbClr val="3366FF"/>
              </a:solidFill>
            </a:endParaRPr>
          </a:p>
        </p:txBody>
      </p:sp>
    </p:spTree>
    <p:extLst>
      <p:ext uri="{BB962C8B-B14F-4D97-AF65-F5344CB8AC3E}">
        <p14:creationId xmlns:p14="http://schemas.microsoft.com/office/powerpoint/2010/main" val="929406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OS-ServicesFramework.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600" y="0"/>
            <a:ext cx="5381755" cy="6858000"/>
          </a:xfrm>
          <a:prstGeom prst="rect">
            <a:avLst/>
          </a:prstGeom>
        </p:spPr>
      </p:pic>
    </p:spTree>
    <p:extLst>
      <p:ext uri="{BB962C8B-B14F-4D97-AF65-F5344CB8AC3E}">
        <p14:creationId xmlns:p14="http://schemas.microsoft.com/office/powerpoint/2010/main" val="51022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798339" y="3265161"/>
            <a:ext cx="1777562" cy="1789406"/>
            <a:chOff x="569016" y="4476224"/>
            <a:chExt cx="2263052" cy="2268638"/>
          </a:xfrm>
        </p:grpSpPr>
        <p:sp>
          <p:nvSpPr>
            <p:cNvPr id="6" name="Oval 5"/>
            <p:cNvSpPr/>
            <p:nvPr/>
          </p:nvSpPr>
          <p:spPr>
            <a:xfrm>
              <a:off x="787986" y="4686360"/>
              <a:ext cx="1853988" cy="183950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SEARCH Logo.tiff"/>
            <p:cNvPicPr>
              <a:picLocks noChangeAspect="1"/>
            </p:cNvPicPr>
            <p:nvPr/>
          </p:nvPicPr>
          <p:blipFill>
            <a:blip r:embed="rId2">
              <a:extLst>
                <a:ext uri="{BEBA8EAE-BF5A-486C-A8C5-ECC9F3942E4B}">
                  <a14:imgProps xmlns:a14="http://schemas.microsoft.com/office/drawing/2010/main">
                    <a14:imgLayer r:embed="rId3">
                      <a14:imgEffect>
                        <a14:backgroundRemoval t="0" b="99015" l="247" r="100000">
                          <a14:foregroundMark x1="85185" y1="27094" x2="85185" y2="27094"/>
                          <a14:foregroundMark x1="80741" y1="22906" x2="80741" y2="22906"/>
                          <a14:foregroundMark x1="68395" y1="12562" x2="68395" y2="12562"/>
                          <a14:foregroundMark x1="73580" y1="14286" x2="73580" y2="14286"/>
                          <a14:foregroundMark x1="58272" y1="11823" x2="58272" y2="11823"/>
                          <a14:foregroundMark x1="53827" y1="9606" x2="53827" y2="9606"/>
                          <a14:foregroundMark x1="44198" y1="10837" x2="44198" y2="10837"/>
                          <a14:foregroundMark x1="39506" y1="11330" x2="39506" y2="11330"/>
                          <a14:foregroundMark x1="25432" y1="17241" x2="25432" y2="17241"/>
                          <a14:foregroundMark x1="20247" y1="25369" x2="20247" y2="25369"/>
                          <a14:foregroundMark x1="14815" y1="26601" x2="14815" y2="26601"/>
                          <a14:backgroundMark x1="88889" y1="88424" x2="88889" y2="88424"/>
                          <a14:backgroundMark x1="8395" y1="94335" x2="8395" y2="94335"/>
                          <a14:backgroundMark x1="8642" y1="10837" x2="8642" y2="10837"/>
                          <a14:backgroundMark x1="90123" y1="7882" x2="90123" y2="7882"/>
                          <a14:backgroundMark x1="69630" y1="38424" x2="69630" y2="38424"/>
                          <a14:backgroundMark x1="60741" y1="24877" x2="60741" y2="24877"/>
                          <a14:backgroundMark x1="54321" y1="74631" x2="54321" y2="74631"/>
                          <a14:backgroundMark x1="23210" y1="57143" x2="23210" y2="57143"/>
                        </a14:backgroundRemoval>
                      </a14:imgEffect>
                    </a14:imgLayer>
                  </a14:imgProps>
                </a:ext>
                <a:ext uri="{28A0092B-C50C-407E-A947-70E740481C1C}">
                  <a14:useLocalDpi xmlns:a14="http://schemas.microsoft.com/office/drawing/2010/main" val="0"/>
                </a:ext>
              </a:extLst>
            </a:blip>
            <a:stretch>
              <a:fillRect/>
            </a:stretch>
          </p:blipFill>
          <p:spPr>
            <a:xfrm>
              <a:off x="569016" y="4476224"/>
              <a:ext cx="2263052" cy="2268638"/>
            </a:xfrm>
            <a:prstGeom prst="rect">
              <a:avLst/>
            </a:prstGeom>
            <a:effectLst>
              <a:outerShdw blurRad="50800" dist="38100" dir="13500000" algn="br" rotWithShape="0">
                <a:prstClr val="black">
                  <a:alpha val="40000"/>
                </a:prstClr>
              </a:outerShdw>
            </a:effectLst>
          </p:spPr>
        </p:pic>
      </p:grpSp>
      <p:sp>
        <p:nvSpPr>
          <p:cNvPr id="9" name="Title 8"/>
          <p:cNvSpPr>
            <a:spLocks noGrp="1"/>
          </p:cNvSpPr>
          <p:nvPr>
            <p:ph type="ctrTitle"/>
          </p:nvPr>
        </p:nvSpPr>
        <p:spPr>
          <a:xfrm>
            <a:off x="794655" y="1259585"/>
            <a:ext cx="7772400" cy="1470025"/>
          </a:xfrm>
        </p:spPr>
        <p:txBody>
          <a:bodyPr/>
          <a:lstStyle/>
          <a:p>
            <a:r>
              <a:rPr lang="en-US" dirty="0" smtClean="0">
                <a:latin typeface="Candara"/>
                <a:cs typeface="Candara"/>
              </a:rPr>
              <a:t>SEARCH Sea Ice Action Team</a:t>
            </a:r>
            <a:br>
              <a:rPr lang="en-US" dirty="0" smtClean="0">
                <a:latin typeface="Candara"/>
                <a:cs typeface="Candara"/>
              </a:rPr>
            </a:br>
            <a:r>
              <a:rPr lang="en-US" dirty="0" smtClean="0">
                <a:latin typeface="Candara"/>
                <a:cs typeface="Candara"/>
              </a:rPr>
              <a:t>Year 2 Plans</a:t>
            </a:r>
            <a:endParaRPr lang="en-US" dirty="0">
              <a:latin typeface="Candara"/>
              <a:cs typeface="Candara"/>
            </a:endParaRPr>
          </a:p>
        </p:txBody>
      </p:sp>
    </p:spTree>
    <p:extLst>
      <p:ext uri="{BB962C8B-B14F-4D97-AF65-F5344CB8AC3E}">
        <p14:creationId xmlns:p14="http://schemas.microsoft.com/office/powerpoint/2010/main" val="2257644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Potential NSF-AON Objectives</a:t>
            </a:r>
            <a:endParaRPr lang="en-US" dirty="0"/>
          </a:p>
        </p:txBody>
      </p:sp>
      <p:sp>
        <p:nvSpPr>
          <p:cNvPr id="5" name="Content Placeholder 4"/>
          <p:cNvSpPr>
            <a:spLocks noGrp="1"/>
          </p:cNvSpPr>
          <p:nvPr>
            <p:ph sz="half" idx="1"/>
          </p:nvPr>
        </p:nvSpPr>
        <p:spPr>
          <a:xfrm>
            <a:off x="457199" y="1600200"/>
            <a:ext cx="4211565" cy="5054361"/>
          </a:xfrm>
        </p:spPr>
        <p:txBody>
          <a:bodyPr>
            <a:noAutofit/>
          </a:bodyPr>
          <a:lstStyle/>
          <a:p>
            <a:pPr marL="0" indent="0">
              <a:buNone/>
            </a:pPr>
            <a:r>
              <a:rPr lang="en-US" sz="2000" dirty="0"/>
              <a:t>(</a:t>
            </a:r>
            <a:r>
              <a:rPr lang="en-US" sz="2000" dirty="0" err="1"/>
              <a:t>i</a:t>
            </a:r>
            <a:r>
              <a:rPr lang="en-US" sz="2000" dirty="0"/>
              <a:t>) </a:t>
            </a:r>
            <a:r>
              <a:rPr lang="en-US" sz="2000" b="1" dirty="0"/>
              <a:t>Guide the overall design and implementation of an observing network and system of </a:t>
            </a:r>
            <a:r>
              <a:rPr lang="en-US" sz="2000" b="1" dirty="0" smtClean="0"/>
              <a:t>systems: </a:t>
            </a:r>
            <a:r>
              <a:rPr lang="en-US" sz="2000" dirty="0" smtClean="0"/>
              <a:t>Concepts, state variables/indicators, tactics-scale design (e.g., OSSEs)</a:t>
            </a:r>
            <a:endParaRPr lang="en-US" sz="2000" dirty="0"/>
          </a:p>
          <a:p>
            <a:pPr marL="0" indent="0">
              <a:buNone/>
            </a:pPr>
            <a:r>
              <a:rPr lang="en-US" sz="2000" dirty="0"/>
              <a:t>(ii) </a:t>
            </a:r>
            <a:r>
              <a:rPr lang="en-US" sz="2000" b="1" dirty="0"/>
              <a:t>Identify and synthesize emerging scientific </a:t>
            </a:r>
            <a:r>
              <a:rPr lang="en-US" sz="2000" b="1" dirty="0" smtClean="0"/>
              <a:t>findings: </a:t>
            </a:r>
            <a:r>
              <a:rPr lang="en-US" sz="2000" dirty="0" smtClean="0"/>
              <a:t> Guide </a:t>
            </a:r>
            <a:r>
              <a:rPr lang="en-US" sz="2000" dirty="0"/>
              <a:t>new types of </a:t>
            </a:r>
            <a:r>
              <a:rPr lang="en-US" sz="2000" dirty="0" smtClean="0"/>
              <a:t>observations (variables </a:t>
            </a:r>
            <a:r>
              <a:rPr lang="en-US" sz="2000" dirty="0"/>
              <a:t>tracked, regional focus, </a:t>
            </a:r>
            <a:r>
              <a:rPr lang="en-US" sz="2000" dirty="0" smtClean="0"/>
              <a:t>cross</a:t>
            </a:r>
            <a:r>
              <a:rPr lang="en-US" sz="2000" dirty="0"/>
              <a:t>-disciplinary </a:t>
            </a:r>
            <a:r>
              <a:rPr lang="en-US" sz="2000" dirty="0" smtClean="0"/>
              <a:t>linkages</a:t>
            </a:r>
            <a:r>
              <a:rPr lang="en-US" sz="2000" dirty="0"/>
              <a:t>)</a:t>
            </a:r>
          </a:p>
          <a:p>
            <a:pPr marL="0" indent="0">
              <a:buNone/>
            </a:pPr>
            <a:r>
              <a:rPr lang="en-US" sz="2000" dirty="0"/>
              <a:t>(iii) </a:t>
            </a:r>
            <a:r>
              <a:rPr lang="en-US" sz="2000" b="1" dirty="0"/>
              <a:t>Develop new methodological approaches and innovative </a:t>
            </a:r>
            <a:r>
              <a:rPr lang="en-US" sz="2000" b="1" dirty="0" smtClean="0"/>
              <a:t>technologies:</a:t>
            </a:r>
            <a:r>
              <a:rPr lang="en-US" sz="2000" dirty="0" smtClean="0"/>
              <a:t> Reducing </a:t>
            </a:r>
            <a:r>
              <a:rPr lang="en-US" sz="2000" dirty="0"/>
              <a:t>logistics costs, enhancing year-round access and presence, decreasing operational risks, </a:t>
            </a:r>
            <a:r>
              <a:rPr lang="en-US" sz="2000" dirty="0" smtClean="0"/>
              <a:t>providing </a:t>
            </a:r>
            <a:r>
              <a:rPr lang="en-US" sz="2000" dirty="0"/>
              <a:t>near-</a:t>
            </a:r>
            <a:r>
              <a:rPr lang="en-US" sz="2000" dirty="0" err="1"/>
              <a:t>realtime</a:t>
            </a:r>
            <a:r>
              <a:rPr lang="en-US" sz="2000" dirty="0"/>
              <a:t> </a:t>
            </a:r>
            <a:r>
              <a:rPr lang="en-US" sz="2000" dirty="0" smtClean="0"/>
              <a:t>data</a:t>
            </a:r>
            <a:endParaRPr lang="en-US" sz="2000" dirty="0"/>
          </a:p>
        </p:txBody>
      </p:sp>
      <p:sp>
        <p:nvSpPr>
          <p:cNvPr id="6" name="Content Placeholder 5"/>
          <p:cNvSpPr>
            <a:spLocks noGrp="1"/>
          </p:cNvSpPr>
          <p:nvPr>
            <p:ph sz="half" idx="2"/>
          </p:nvPr>
        </p:nvSpPr>
        <p:spPr>
          <a:xfrm>
            <a:off x="4648199" y="1600200"/>
            <a:ext cx="4211565" cy="5054361"/>
          </a:xfrm>
        </p:spPr>
        <p:txBody>
          <a:bodyPr>
            <a:noAutofit/>
          </a:bodyPr>
          <a:lstStyle/>
          <a:p>
            <a:pPr marL="0" indent="0">
              <a:buNone/>
            </a:pPr>
            <a:r>
              <a:rPr lang="en-US" sz="2000" dirty="0"/>
              <a:t>(iv) </a:t>
            </a:r>
            <a:r>
              <a:rPr lang="en-US" sz="2000" b="1" dirty="0"/>
              <a:t>Identify synergies</a:t>
            </a:r>
            <a:r>
              <a:rPr lang="en-US" sz="2000" dirty="0"/>
              <a:t> </a:t>
            </a:r>
            <a:r>
              <a:rPr lang="en-US" sz="2000" b="1" dirty="0"/>
              <a:t>and innovative collaborative </a:t>
            </a:r>
            <a:r>
              <a:rPr lang="en-US" sz="2000" b="1" dirty="0" smtClean="0"/>
              <a:t>approaches</a:t>
            </a:r>
            <a:r>
              <a:rPr lang="en-US" sz="2000" dirty="0" smtClean="0"/>
              <a:t> </a:t>
            </a:r>
            <a:r>
              <a:rPr lang="en-US" sz="2000" b="1" dirty="0"/>
              <a:t>across agencies and </a:t>
            </a:r>
            <a:r>
              <a:rPr lang="en-US" sz="2000" b="1" dirty="0" smtClean="0"/>
              <a:t>stakeholders:  </a:t>
            </a:r>
            <a:r>
              <a:rPr lang="en-US" sz="2000" dirty="0" smtClean="0"/>
              <a:t>Serve research interests, increase return</a:t>
            </a:r>
            <a:r>
              <a:rPr lang="en-US" sz="2000" dirty="0"/>
              <a:t>-on-investment for IAOS </a:t>
            </a:r>
            <a:r>
              <a:rPr lang="en-US" sz="2000" dirty="0" smtClean="0"/>
              <a:t>elements</a:t>
            </a:r>
          </a:p>
          <a:p>
            <a:pPr marL="0" indent="0">
              <a:buNone/>
            </a:pPr>
            <a:r>
              <a:rPr lang="en-US" sz="2000" dirty="0" smtClean="0"/>
              <a:t>(</a:t>
            </a:r>
            <a:r>
              <a:rPr lang="en-US" sz="2000" dirty="0"/>
              <a:t>v) </a:t>
            </a:r>
            <a:r>
              <a:rPr lang="en-US" sz="2000" b="1" dirty="0"/>
              <a:t>Track key state variables for a core set of measurements at the pan-Arctic </a:t>
            </a:r>
            <a:r>
              <a:rPr lang="en-US" sz="2000" b="1" dirty="0" smtClean="0"/>
              <a:t>level: </a:t>
            </a:r>
            <a:r>
              <a:rPr lang="en-US" sz="2000" dirty="0" smtClean="0"/>
              <a:t>AON as backbone or sandbox for an IAOS; focus </a:t>
            </a:r>
            <a:r>
              <a:rPr lang="en-US" sz="2000" dirty="0"/>
              <a:t>on key variables of high scientific priority </a:t>
            </a:r>
            <a:r>
              <a:rPr lang="en-US" sz="2000" dirty="0" smtClean="0"/>
              <a:t>not </a:t>
            </a:r>
            <a:r>
              <a:rPr lang="en-US" sz="2000" dirty="0"/>
              <a:t>captured by other </a:t>
            </a:r>
            <a:r>
              <a:rPr lang="en-US" sz="2000" dirty="0" smtClean="0"/>
              <a:t>programs</a:t>
            </a:r>
            <a:endParaRPr lang="en-US" sz="2000" dirty="0"/>
          </a:p>
          <a:p>
            <a:pPr marL="0" indent="0">
              <a:buNone/>
            </a:pPr>
            <a:r>
              <a:rPr lang="en-US" sz="2000" dirty="0"/>
              <a:t>(vi) </a:t>
            </a:r>
            <a:r>
              <a:rPr lang="en-US" sz="2000" b="1" dirty="0"/>
              <a:t>Conduct intensive observation </a:t>
            </a:r>
            <a:r>
              <a:rPr lang="en-US" sz="2000" b="1" dirty="0" smtClean="0"/>
              <a:t>phases: </a:t>
            </a:r>
            <a:r>
              <a:rPr lang="en-US" sz="2000" dirty="0" smtClean="0"/>
              <a:t> Tie into SEARCH </a:t>
            </a:r>
            <a:r>
              <a:rPr lang="en-US" sz="2000" dirty="0"/>
              <a:t>5-year priorities and </a:t>
            </a:r>
            <a:r>
              <a:rPr lang="en-US" sz="2000" dirty="0" smtClean="0"/>
              <a:t>efforts </a:t>
            </a:r>
            <a:r>
              <a:rPr lang="en-US" sz="2000" dirty="0"/>
              <a:t>such as </a:t>
            </a:r>
            <a:r>
              <a:rPr lang="en-US" sz="2000" dirty="0" smtClean="0"/>
              <a:t>YOPP</a:t>
            </a:r>
            <a:endParaRPr lang="en-US" sz="2000" dirty="0"/>
          </a:p>
        </p:txBody>
      </p:sp>
    </p:spTree>
    <p:extLst>
      <p:ext uri="{BB962C8B-B14F-4D97-AF65-F5344CB8AC3E}">
        <p14:creationId xmlns:p14="http://schemas.microsoft.com/office/powerpoint/2010/main" val="3620664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6452"/>
            <a:ext cx="8463776" cy="4525963"/>
          </a:xfrm>
        </p:spPr>
        <p:txBody>
          <a:bodyPr>
            <a:noAutofit/>
          </a:bodyPr>
          <a:lstStyle/>
          <a:p>
            <a:pPr>
              <a:spcAft>
                <a:spcPts val="1200"/>
              </a:spcAft>
            </a:pPr>
            <a:r>
              <a:rPr lang="en-US" sz="2800" dirty="0" smtClean="0"/>
              <a:t>The meeting is at full capacity: 207 registrants!</a:t>
            </a:r>
          </a:p>
          <a:p>
            <a:pPr>
              <a:spcAft>
                <a:spcPts val="1200"/>
              </a:spcAft>
            </a:pPr>
            <a:r>
              <a:rPr lang="en-US" sz="2800" dirty="0" smtClean="0"/>
              <a:t>We’ve received nearly 170 abstracts</a:t>
            </a:r>
          </a:p>
          <a:p>
            <a:pPr>
              <a:spcAft>
                <a:spcPts val="1200"/>
              </a:spcAft>
            </a:pPr>
            <a:r>
              <a:rPr lang="en-US" sz="2800" dirty="0" smtClean="0"/>
              <a:t>We’re supporting the participation of 7 early career researchers with NSF funding, ARCUS frequent flyer miles, a small amount of funding from NASA. </a:t>
            </a:r>
          </a:p>
          <a:p>
            <a:pPr>
              <a:spcAft>
                <a:spcPts val="1200"/>
              </a:spcAft>
            </a:pPr>
            <a:r>
              <a:rPr lang="en-US" sz="2800" dirty="0" smtClean="0"/>
              <a:t> The agenda for the 1</a:t>
            </a:r>
            <a:r>
              <a:rPr lang="en-US" sz="2800" baseline="30000" dirty="0" smtClean="0"/>
              <a:t>st</a:t>
            </a:r>
            <a:r>
              <a:rPr lang="en-US" sz="2800" dirty="0" smtClean="0"/>
              <a:t> day plenary and agency panel is now on the SEARCH website: </a:t>
            </a:r>
            <a:r>
              <a:rPr lang="en-US" sz="1400" dirty="0">
                <a:hlinkClick r:id="rId3"/>
              </a:rPr>
              <a:t>http://www.arcus.org/search-program/meetings/2015/aoosm</a:t>
            </a:r>
            <a:r>
              <a:rPr lang="en-US" sz="1400" dirty="0"/>
              <a:t> </a:t>
            </a:r>
            <a:endParaRPr lang="en-US" sz="1400" dirty="0" smtClean="0"/>
          </a:p>
          <a:p>
            <a:pPr>
              <a:spcAft>
                <a:spcPts val="1200"/>
              </a:spcAft>
            </a:pPr>
            <a:r>
              <a:rPr lang="en-US" sz="2800" dirty="0" smtClean="0"/>
              <a:t>Parallel sessions are now being finalized and will also be posted online soon. </a:t>
            </a:r>
            <a:endParaRPr lang="en-US" sz="2800" dirty="0"/>
          </a:p>
          <a:p>
            <a:pPr>
              <a:spcAft>
                <a:spcPts val="1200"/>
              </a:spcAft>
            </a:pPr>
            <a:endParaRPr lang="en-US" sz="2800" dirty="0" smtClean="0"/>
          </a:p>
          <a:p>
            <a:pPr>
              <a:spcAft>
                <a:spcPts val="1200"/>
              </a:spcAft>
            </a:pPr>
            <a:endParaRPr lang="en-US" sz="2800" dirty="0" smtClean="0"/>
          </a:p>
          <a:p>
            <a:pPr>
              <a:spcAft>
                <a:spcPts val="1200"/>
              </a:spcAft>
            </a:pPr>
            <a:endParaRPr lang="en-US" sz="2800" dirty="0"/>
          </a:p>
        </p:txBody>
      </p:sp>
      <p:cxnSp>
        <p:nvCxnSpPr>
          <p:cNvPr id="10" name="Straight Connector 9"/>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313560" y="274638"/>
            <a:ext cx="8686800" cy="1143000"/>
          </a:xfrm>
        </p:spPr>
        <p:txBody>
          <a:bodyPr>
            <a:normAutofit fontScale="90000"/>
          </a:bodyPr>
          <a:lstStyle/>
          <a:p>
            <a:r>
              <a:rPr lang="en-US" dirty="0" smtClean="0"/>
              <a:t>Arctic Observing Open Science Meeting</a:t>
            </a:r>
            <a:endParaRPr lang="en-US" dirty="0"/>
          </a:p>
        </p:txBody>
      </p:sp>
    </p:spTree>
    <p:extLst>
      <p:ext uri="{BB962C8B-B14F-4D97-AF65-F5344CB8AC3E}">
        <p14:creationId xmlns:p14="http://schemas.microsoft.com/office/powerpoint/2010/main" val="332047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63776" cy="4525963"/>
          </a:xfrm>
        </p:spPr>
        <p:txBody>
          <a:bodyPr>
            <a:noAutofit/>
          </a:bodyPr>
          <a:lstStyle/>
          <a:p>
            <a:pPr>
              <a:spcAft>
                <a:spcPts val="1200"/>
              </a:spcAft>
            </a:pPr>
            <a:r>
              <a:rPr lang="en-US" sz="2800" dirty="0" smtClean="0"/>
              <a:t>SEARCH at Arctic Encounter Symposium, 15-16 January in Seattle, WA: </a:t>
            </a:r>
            <a:r>
              <a:rPr lang="en-US" sz="1400" dirty="0" smtClean="0">
                <a:hlinkClick r:id="rId2"/>
              </a:rPr>
              <a:t>www.arcticencounter.com/seattle-2016</a:t>
            </a:r>
            <a:endParaRPr lang="en-US" sz="2800" dirty="0" smtClean="0"/>
          </a:p>
          <a:p>
            <a:pPr>
              <a:spcAft>
                <a:spcPts val="1200"/>
              </a:spcAft>
            </a:pPr>
            <a:r>
              <a:rPr lang="en-US" sz="2800" dirty="0" smtClean="0"/>
              <a:t>SEARCH at AGU</a:t>
            </a:r>
          </a:p>
          <a:p>
            <a:pPr lvl="1">
              <a:spcAft>
                <a:spcPts val="1200"/>
              </a:spcAft>
            </a:pPr>
            <a:r>
              <a:rPr lang="en-US" sz="2400" dirty="0" smtClean="0"/>
              <a:t>SEARCH Town Hall: 16 December 12:30-1:30pm  </a:t>
            </a:r>
          </a:p>
          <a:p>
            <a:pPr lvl="1">
              <a:spcAft>
                <a:spcPts val="1200"/>
              </a:spcAft>
            </a:pPr>
            <a:r>
              <a:rPr lang="en-US" sz="2400" dirty="0" smtClean="0"/>
              <a:t>Please send other event updates to </a:t>
            </a:r>
            <a:r>
              <a:rPr lang="en-US" sz="2400" dirty="0" smtClean="0">
                <a:hlinkClick r:id="rId3"/>
              </a:rPr>
              <a:t>brit@arcus.org</a:t>
            </a:r>
            <a:r>
              <a:rPr lang="en-US" sz="2400" dirty="0" smtClean="0"/>
              <a:t> </a:t>
            </a:r>
          </a:p>
          <a:p>
            <a:pPr>
              <a:spcAft>
                <a:spcPts val="1200"/>
              </a:spcAft>
            </a:pPr>
            <a:r>
              <a:rPr lang="en-US" sz="2800" dirty="0" smtClean="0"/>
              <a:t>Other items? </a:t>
            </a:r>
          </a:p>
          <a:p>
            <a:pPr marL="0" indent="0">
              <a:buNone/>
            </a:pPr>
            <a:endParaRPr lang="en-US" sz="2800" dirty="0"/>
          </a:p>
        </p:txBody>
      </p:sp>
      <p:cxnSp>
        <p:nvCxnSpPr>
          <p:cNvPr id="10" name="Straight Connector 9"/>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457200" y="274638"/>
            <a:ext cx="8229600" cy="1143000"/>
          </a:xfrm>
        </p:spPr>
        <p:txBody>
          <a:bodyPr/>
          <a:lstStyle/>
          <a:p>
            <a:r>
              <a:rPr lang="en-US" dirty="0" smtClean="0"/>
              <a:t>Other Agenda Items</a:t>
            </a:r>
            <a:endParaRPr lang="en-US" dirty="0"/>
          </a:p>
        </p:txBody>
      </p:sp>
    </p:spTree>
    <p:extLst>
      <p:ext uri="{BB962C8B-B14F-4D97-AF65-F5344CB8AC3E}">
        <p14:creationId xmlns:p14="http://schemas.microsoft.com/office/powerpoint/2010/main" val="42638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6547" y="1586687"/>
            <a:ext cx="8576080" cy="4939181"/>
          </a:xfrm>
        </p:spPr>
        <p:txBody>
          <a:bodyPr>
            <a:noAutofit/>
          </a:bodyPr>
          <a:lstStyle/>
          <a:p>
            <a:r>
              <a:rPr lang="en-US" sz="2000" b="1" u="sng" dirty="0" smtClean="0"/>
              <a:t>Developing and implementing an effective </a:t>
            </a:r>
            <a:r>
              <a:rPr lang="en-US" sz="2000" b="1" u="sng" dirty="0"/>
              <a:t>communication strategy </a:t>
            </a:r>
            <a:r>
              <a:rPr lang="en-US" sz="2000" dirty="0"/>
              <a:t>in cooperation with the SIAT, key stakeholders, the scientific community, and related organizations</a:t>
            </a:r>
          </a:p>
          <a:p>
            <a:pPr lvl="2"/>
            <a:r>
              <a:rPr lang="en-US" sz="1800" b="1" dirty="0" smtClean="0"/>
              <a:t>Identifying </a:t>
            </a:r>
            <a:r>
              <a:rPr lang="en-US" sz="1800" b="1" dirty="0"/>
              <a:t>promising communication avenues</a:t>
            </a:r>
            <a:r>
              <a:rPr lang="en-US" sz="1800" dirty="0"/>
              <a:t> and assess the needs and interests of various potential audiences </a:t>
            </a:r>
          </a:p>
          <a:p>
            <a:pPr lvl="2"/>
            <a:r>
              <a:rPr lang="en-US" sz="1800" b="1" dirty="0" smtClean="0"/>
              <a:t>Enabling communication and collaboration </a:t>
            </a:r>
            <a:r>
              <a:rPr lang="en-US" sz="1800" dirty="0" smtClean="0"/>
              <a:t>across arctic community (SEARCH, science community, stakeholders, funding agencies, government, etc.)</a:t>
            </a:r>
          </a:p>
          <a:p>
            <a:pPr lvl="2"/>
            <a:r>
              <a:rPr lang="en-US" sz="1800" b="1" dirty="0" smtClean="0"/>
              <a:t>Engaging </a:t>
            </a:r>
            <a:r>
              <a:rPr lang="en-US" sz="1800" b="1" dirty="0"/>
              <a:t>with stakeholders and members of potential audiences </a:t>
            </a:r>
            <a:r>
              <a:rPr lang="en-US" sz="1800" dirty="0"/>
              <a:t>to assess the relevance of information related to Arctic </a:t>
            </a:r>
            <a:r>
              <a:rPr lang="en-US" sz="1800" dirty="0" smtClean="0"/>
              <a:t>change</a:t>
            </a:r>
          </a:p>
          <a:p>
            <a:pPr lvl="2"/>
            <a:endParaRPr lang="en-US" sz="600" dirty="0" smtClean="0"/>
          </a:p>
          <a:p>
            <a:pPr>
              <a:spcAft>
                <a:spcPts val="1200"/>
              </a:spcAft>
            </a:pPr>
            <a:r>
              <a:rPr lang="en-US" sz="2000" dirty="0" smtClean="0"/>
              <a:t>Determining </a:t>
            </a:r>
            <a:r>
              <a:rPr lang="en-US" sz="2000" dirty="0"/>
              <a:t>how these activities might be applied across other SEARCH Action Teams and SEARCH in general</a:t>
            </a:r>
          </a:p>
          <a:p>
            <a:r>
              <a:rPr lang="en-US" sz="2000" dirty="0" smtClean="0"/>
              <a:t>Seeking other opportunities to communicate new Arctic-related research and activities to the general public and to specific audiences</a:t>
            </a:r>
            <a:endParaRPr lang="en-US" sz="2000" dirty="0"/>
          </a:p>
        </p:txBody>
      </p:sp>
      <p:sp>
        <p:nvSpPr>
          <p:cNvPr id="3" name="Title 2"/>
          <p:cNvSpPr>
            <a:spLocks noGrp="1"/>
          </p:cNvSpPr>
          <p:nvPr>
            <p:ph type="title"/>
          </p:nvPr>
        </p:nvSpPr>
        <p:spPr>
          <a:xfrm>
            <a:off x="301145" y="172445"/>
            <a:ext cx="8576079" cy="1143000"/>
          </a:xfrm>
        </p:spPr>
        <p:txBody>
          <a:bodyPr>
            <a:noAutofit/>
          </a:bodyPr>
          <a:lstStyle/>
          <a:p>
            <a:r>
              <a:rPr lang="en-US" sz="3000" b="1" dirty="0" smtClean="0"/>
              <a:t>Key outcome of Year 1:</a:t>
            </a:r>
            <a:br>
              <a:rPr lang="en-US" sz="3000" b="1" dirty="0" smtClean="0"/>
            </a:br>
            <a:r>
              <a:rPr lang="en-US" sz="2600" dirty="0" smtClean="0"/>
              <a:t>Hired a SIAT Communicator/Facilitator -  Matt Druckenmiller</a:t>
            </a:r>
            <a:endParaRPr lang="en-US" sz="2600" dirty="0"/>
          </a:p>
        </p:txBody>
      </p:sp>
      <p:cxnSp>
        <p:nvCxnSpPr>
          <p:cNvPr id="4" name="Straight Connector 3"/>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141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SIAT Year 2 - Accomplishments to Date</a:t>
            </a:r>
            <a:endParaRPr lang="en-US" dirty="0"/>
          </a:p>
        </p:txBody>
      </p:sp>
      <p:sp>
        <p:nvSpPr>
          <p:cNvPr id="3" name="Content Placeholder 2"/>
          <p:cNvSpPr>
            <a:spLocks noGrp="1"/>
          </p:cNvSpPr>
          <p:nvPr>
            <p:ph idx="1"/>
          </p:nvPr>
        </p:nvSpPr>
        <p:spPr>
          <a:xfrm>
            <a:off x="457200" y="1600200"/>
            <a:ext cx="8377360" cy="5071659"/>
          </a:xfrm>
        </p:spPr>
        <p:txBody>
          <a:bodyPr>
            <a:normAutofit fontScale="85000" lnSpcReduction="20000"/>
          </a:bodyPr>
          <a:lstStyle/>
          <a:p>
            <a:pPr>
              <a:spcAft>
                <a:spcPts val="600"/>
              </a:spcAft>
            </a:pPr>
            <a:r>
              <a:rPr lang="en-US" dirty="0"/>
              <a:t>Strategy Task Force Workshop in Bristol, RI (Sept 9-10, 2015)</a:t>
            </a:r>
          </a:p>
          <a:p>
            <a:pPr lvl="1">
              <a:spcAft>
                <a:spcPts val="600"/>
              </a:spcAft>
            </a:pPr>
            <a:r>
              <a:rPr lang="en-US" dirty="0"/>
              <a:t>Developed a communication strategy for implementation in Years 2-5</a:t>
            </a:r>
          </a:p>
          <a:p>
            <a:pPr lvl="1">
              <a:spcAft>
                <a:spcPts val="600"/>
              </a:spcAft>
            </a:pPr>
            <a:r>
              <a:rPr lang="en-US" dirty="0"/>
              <a:t>Transitioned the Task Force into SIAT </a:t>
            </a:r>
            <a:r>
              <a:rPr lang="en-US" dirty="0" smtClean="0"/>
              <a:t>members</a:t>
            </a:r>
          </a:p>
          <a:p>
            <a:pPr lvl="1">
              <a:spcAft>
                <a:spcPts val="1200"/>
              </a:spcAft>
            </a:pPr>
            <a:r>
              <a:rPr lang="en-US" dirty="0"/>
              <a:t>Strategy </a:t>
            </a:r>
            <a:r>
              <a:rPr lang="en-US" dirty="0" smtClean="0"/>
              <a:t>was </a:t>
            </a:r>
            <a:r>
              <a:rPr lang="en-US" dirty="0"/>
              <a:t>circulated to the SEARCH SSC in late-</a:t>
            </a:r>
            <a:r>
              <a:rPr lang="en-US" dirty="0" smtClean="0"/>
              <a:t>Sept</a:t>
            </a:r>
            <a:endParaRPr lang="en-US" dirty="0"/>
          </a:p>
          <a:p>
            <a:pPr>
              <a:spcBef>
                <a:spcPts val="624"/>
              </a:spcBef>
              <a:spcAft>
                <a:spcPts val="600"/>
              </a:spcAft>
            </a:pPr>
            <a:r>
              <a:rPr lang="en-US" dirty="0"/>
              <a:t>Planning for upcoming events:</a:t>
            </a:r>
          </a:p>
          <a:p>
            <a:pPr lvl="1">
              <a:spcAft>
                <a:spcPts val="600"/>
              </a:spcAft>
            </a:pPr>
            <a:r>
              <a:rPr lang="en-US" dirty="0"/>
              <a:t>Forum for Arctic Modeling &amp; Observational Synthesis (FAMOS) Meeting</a:t>
            </a:r>
          </a:p>
          <a:p>
            <a:pPr lvl="1">
              <a:spcAft>
                <a:spcPts val="600"/>
              </a:spcAft>
            </a:pPr>
            <a:r>
              <a:rPr lang="en-US" dirty="0" smtClean="0"/>
              <a:t>Arctic </a:t>
            </a:r>
            <a:r>
              <a:rPr lang="en-US" dirty="0"/>
              <a:t>Observing Open Science Meeting</a:t>
            </a:r>
          </a:p>
          <a:p>
            <a:pPr lvl="1">
              <a:spcAft>
                <a:spcPts val="600"/>
              </a:spcAft>
            </a:pPr>
            <a:r>
              <a:rPr lang="en-US" dirty="0" smtClean="0"/>
              <a:t>AGU </a:t>
            </a:r>
            <a:r>
              <a:rPr lang="en-US" dirty="0"/>
              <a:t>presentations and a science communication workshop</a:t>
            </a:r>
          </a:p>
          <a:p>
            <a:pPr lvl="1">
              <a:spcAft>
                <a:spcPts val="600"/>
              </a:spcAft>
            </a:pPr>
            <a:r>
              <a:rPr lang="en-US" dirty="0"/>
              <a:t>Arctic Observing Summit (AOS)</a:t>
            </a:r>
          </a:p>
        </p:txBody>
      </p:sp>
      <p:cxnSp>
        <p:nvCxnSpPr>
          <p:cNvPr id="4" name="Straight Connector 3"/>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7430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SIAT Members</a:t>
            </a:r>
            <a:endParaRPr lang="en-US" dirty="0"/>
          </a:p>
        </p:txBody>
      </p:sp>
      <p:sp>
        <p:nvSpPr>
          <p:cNvPr id="3" name="Content Placeholder 2"/>
          <p:cNvSpPr>
            <a:spLocks noGrp="1"/>
          </p:cNvSpPr>
          <p:nvPr>
            <p:ph idx="1"/>
          </p:nvPr>
        </p:nvSpPr>
        <p:spPr>
          <a:xfrm>
            <a:off x="457200" y="1600200"/>
            <a:ext cx="8478590" cy="4525963"/>
          </a:xfrm>
        </p:spPr>
        <p:txBody>
          <a:bodyPr>
            <a:normAutofit fontScale="92500" lnSpcReduction="20000"/>
          </a:bodyPr>
          <a:lstStyle/>
          <a:p>
            <a:pPr>
              <a:lnSpc>
                <a:spcPct val="120000"/>
              </a:lnSpc>
            </a:pPr>
            <a:r>
              <a:rPr lang="en-US" sz="2800" dirty="0" smtClean="0"/>
              <a:t>Jennifer Francis (co-lead) </a:t>
            </a:r>
            <a:r>
              <a:rPr lang="en-US" sz="2200" dirty="0" smtClean="0"/>
              <a:t>– Rutgers University</a:t>
            </a:r>
          </a:p>
          <a:p>
            <a:pPr>
              <a:lnSpc>
                <a:spcPct val="120000"/>
              </a:lnSpc>
            </a:pPr>
            <a:r>
              <a:rPr lang="en-US" sz="2800" dirty="0" smtClean="0"/>
              <a:t>Henry Huntington (co-lead) </a:t>
            </a:r>
            <a:r>
              <a:rPr lang="en-US" sz="2200" dirty="0" smtClean="0"/>
              <a:t>– Huntington Consulting</a:t>
            </a:r>
          </a:p>
          <a:p>
            <a:pPr indent="-347472">
              <a:lnSpc>
                <a:spcPct val="120000"/>
              </a:lnSpc>
            </a:pPr>
            <a:r>
              <a:rPr lang="en-US" sz="2800" dirty="0" smtClean="0"/>
              <a:t>Matt Druckenmiller (science communicator) </a:t>
            </a:r>
            <a:r>
              <a:rPr lang="en-US" sz="2200" dirty="0" smtClean="0"/>
              <a:t>– Rutgers &amp; NSIDC</a:t>
            </a:r>
          </a:p>
          <a:p>
            <a:pPr>
              <a:lnSpc>
                <a:spcPct val="120000"/>
              </a:lnSpc>
            </a:pPr>
            <a:r>
              <a:rPr lang="en-US" sz="2800" dirty="0" smtClean="0"/>
              <a:t>Lawrence Hamilton </a:t>
            </a:r>
            <a:r>
              <a:rPr lang="en-US" sz="2200" dirty="0" smtClean="0"/>
              <a:t>– University of New Hampshire</a:t>
            </a:r>
          </a:p>
          <a:p>
            <a:pPr>
              <a:lnSpc>
                <a:spcPct val="120000"/>
              </a:lnSpc>
            </a:pPr>
            <a:r>
              <a:rPr lang="en-US" sz="2800" dirty="0" smtClean="0"/>
              <a:t>Bob Henson </a:t>
            </a:r>
            <a:r>
              <a:rPr lang="en-US" sz="2200" dirty="0" smtClean="0"/>
              <a:t>– Weather Underground</a:t>
            </a:r>
          </a:p>
          <a:p>
            <a:pPr>
              <a:lnSpc>
                <a:spcPct val="120000"/>
              </a:lnSpc>
            </a:pPr>
            <a:r>
              <a:rPr lang="en-US" sz="2800" dirty="0" err="1" smtClean="0"/>
              <a:t>Marika</a:t>
            </a:r>
            <a:r>
              <a:rPr lang="en-US" sz="2800" dirty="0" smtClean="0"/>
              <a:t> Holland </a:t>
            </a:r>
            <a:r>
              <a:rPr lang="en-US" sz="2200" dirty="0" smtClean="0"/>
              <a:t>– NCAR</a:t>
            </a:r>
          </a:p>
          <a:p>
            <a:pPr>
              <a:lnSpc>
                <a:spcPct val="120000"/>
              </a:lnSpc>
            </a:pPr>
            <a:r>
              <a:rPr lang="en-US" sz="2800" dirty="0" smtClean="0"/>
              <a:t>Martin Jeffries </a:t>
            </a:r>
            <a:r>
              <a:rPr lang="en-US" sz="2200" dirty="0" smtClean="0"/>
              <a:t>– Office of Naval Research</a:t>
            </a:r>
          </a:p>
          <a:p>
            <a:pPr>
              <a:lnSpc>
                <a:spcPct val="120000"/>
              </a:lnSpc>
            </a:pPr>
            <a:r>
              <a:rPr lang="en-US" sz="2800" dirty="0" smtClean="0"/>
              <a:t>Brendan Kelly </a:t>
            </a:r>
            <a:r>
              <a:rPr lang="en-US" sz="2200" dirty="0" smtClean="0"/>
              <a:t>– SEARCH Program</a:t>
            </a:r>
          </a:p>
          <a:p>
            <a:pPr>
              <a:lnSpc>
                <a:spcPct val="120000"/>
              </a:lnSpc>
            </a:pPr>
            <a:r>
              <a:rPr lang="en-US" sz="2800" dirty="0" smtClean="0"/>
              <a:t>Don </a:t>
            </a:r>
            <a:r>
              <a:rPr lang="en-US" sz="2800" dirty="0" err="1" smtClean="0"/>
              <a:t>Perovich</a:t>
            </a:r>
            <a:r>
              <a:rPr lang="en-US" sz="2800" dirty="0" smtClean="0"/>
              <a:t> </a:t>
            </a:r>
            <a:r>
              <a:rPr lang="en-US" sz="2200" dirty="0" smtClean="0"/>
              <a:t>– Cold Regions Research &amp; Engineering Lab (CRREL)</a:t>
            </a:r>
            <a:endParaRPr lang="en-US" dirty="0"/>
          </a:p>
        </p:txBody>
      </p:sp>
      <p:cxnSp>
        <p:nvCxnSpPr>
          <p:cNvPr id="6" name="Straight Connector 5"/>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16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SIAT Communication Strategy</a:t>
            </a:r>
            <a:endParaRPr lang="en-US" dirty="0"/>
          </a:p>
        </p:txBody>
      </p:sp>
      <p:sp>
        <p:nvSpPr>
          <p:cNvPr id="3" name="Content Placeholder 2"/>
          <p:cNvSpPr>
            <a:spLocks noGrp="1"/>
          </p:cNvSpPr>
          <p:nvPr>
            <p:ph idx="1"/>
          </p:nvPr>
        </p:nvSpPr>
        <p:spPr>
          <a:xfrm>
            <a:off x="282221" y="1520842"/>
            <a:ext cx="8714355" cy="5085817"/>
          </a:xfrm>
        </p:spPr>
        <p:txBody>
          <a:bodyPr>
            <a:noAutofit/>
          </a:bodyPr>
          <a:lstStyle/>
          <a:p>
            <a:pPr>
              <a:spcBef>
                <a:spcPts val="0"/>
              </a:spcBef>
              <a:spcAft>
                <a:spcPts val="1200"/>
              </a:spcAft>
            </a:pPr>
            <a:r>
              <a:rPr lang="en-US" sz="2300" u="sng" dirty="0"/>
              <a:t>Key Elements</a:t>
            </a:r>
            <a:r>
              <a:rPr lang="en-US" sz="2300" dirty="0" smtClean="0"/>
              <a:t>: </a:t>
            </a:r>
            <a:endParaRPr lang="en-US" sz="2300" dirty="0"/>
          </a:p>
          <a:p>
            <a:pPr lvl="1">
              <a:spcBef>
                <a:spcPts val="0"/>
              </a:spcBef>
              <a:spcAft>
                <a:spcPts val="600"/>
              </a:spcAft>
            </a:pPr>
            <a:r>
              <a:rPr lang="en-US" sz="2300" dirty="0"/>
              <a:t>Collaboratively </a:t>
            </a:r>
            <a:r>
              <a:rPr lang="en-US" sz="2300" dirty="0" smtClean="0"/>
              <a:t>develop </a:t>
            </a:r>
            <a:r>
              <a:rPr lang="en-US" sz="2300" dirty="0"/>
              <a:t>concise </a:t>
            </a:r>
            <a:r>
              <a:rPr lang="en-US" sz="2300" dirty="0" smtClean="0"/>
              <a:t>and accessible sea </a:t>
            </a:r>
            <a:r>
              <a:rPr lang="en-US" sz="2300" dirty="0"/>
              <a:t>ice information, organized </a:t>
            </a:r>
            <a:r>
              <a:rPr lang="en-US" sz="2300" dirty="0" smtClean="0"/>
              <a:t>across </a:t>
            </a:r>
            <a:r>
              <a:rPr lang="en-US" sz="2300" dirty="0"/>
              <a:t>high-level </a:t>
            </a:r>
            <a:r>
              <a:rPr lang="en-US" sz="2300" dirty="0" smtClean="0"/>
              <a:t>topics (“</a:t>
            </a:r>
            <a:r>
              <a:rPr lang="en-US" sz="2300" dirty="0"/>
              <a:t>Sea Ice and…</a:t>
            </a:r>
            <a:r>
              <a:rPr lang="en-US" sz="2300" dirty="0" smtClean="0"/>
              <a:t>”)</a:t>
            </a:r>
            <a:endParaRPr lang="en-US" sz="2300" dirty="0"/>
          </a:p>
          <a:p>
            <a:pPr lvl="1">
              <a:spcBef>
                <a:spcPts val="0"/>
              </a:spcBef>
              <a:spcAft>
                <a:spcPts val="600"/>
              </a:spcAft>
            </a:pPr>
            <a:r>
              <a:rPr lang="en-US" sz="2300" dirty="0"/>
              <a:t>Facilitate guest perspectives </a:t>
            </a:r>
            <a:r>
              <a:rPr lang="en-US" sz="2300" dirty="0" smtClean="0"/>
              <a:t>from </a:t>
            </a:r>
            <a:r>
              <a:rPr lang="en-US" sz="2300" dirty="0"/>
              <a:t>science &amp;</a:t>
            </a:r>
            <a:r>
              <a:rPr lang="en-US" sz="2300" dirty="0" smtClean="0"/>
              <a:t> stakeholder </a:t>
            </a:r>
            <a:r>
              <a:rPr lang="en-US" sz="2300" dirty="0"/>
              <a:t>communities</a:t>
            </a:r>
          </a:p>
          <a:p>
            <a:pPr lvl="1">
              <a:spcBef>
                <a:spcPts val="0"/>
              </a:spcBef>
              <a:spcAft>
                <a:spcPts val="600"/>
              </a:spcAft>
            </a:pPr>
            <a:r>
              <a:rPr lang="en-US" sz="2300" dirty="0"/>
              <a:t>Provide timely scientific information (via Rapid Response Teams) in response to emerging high-interest topics</a:t>
            </a:r>
          </a:p>
          <a:p>
            <a:pPr lvl="1">
              <a:spcBef>
                <a:spcPts val="0"/>
              </a:spcBef>
              <a:spcAft>
                <a:spcPts val="600"/>
              </a:spcAft>
            </a:pPr>
            <a:r>
              <a:rPr lang="en-US" sz="2300" dirty="0" smtClean="0"/>
              <a:t>Provide </a:t>
            </a:r>
            <a:r>
              <a:rPr lang="en-US" sz="2300" dirty="0"/>
              <a:t>tiered access to </a:t>
            </a:r>
            <a:r>
              <a:rPr lang="en-US" sz="2300" dirty="0" smtClean="0"/>
              <a:t>info. </a:t>
            </a:r>
            <a:r>
              <a:rPr lang="en-US" sz="2300" dirty="0"/>
              <a:t>via a hierarchical, pyramid structure</a:t>
            </a:r>
          </a:p>
          <a:p>
            <a:pPr lvl="1">
              <a:spcAft>
                <a:spcPts val="1200"/>
              </a:spcAft>
            </a:pPr>
            <a:r>
              <a:rPr lang="en-US" sz="2300" dirty="0" smtClean="0"/>
              <a:t>Evaluate </a:t>
            </a:r>
            <a:r>
              <a:rPr lang="en-US" sz="2300" dirty="0"/>
              <a:t>the usability and </a:t>
            </a:r>
            <a:r>
              <a:rPr lang="en-US" sz="2300" dirty="0" smtClean="0"/>
              <a:t>usefulness of provided information</a:t>
            </a:r>
            <a:endParaRPr lang="en-US" sz="2300" dirty="0"/>
          </a:p>
          <a:p>
            <a:pPr>
              <a:spcBef>
                <a:spcPts val="0"/>
              </a:spcBef>
              <a:spcAft>
                <a:spcPts val="1200"/>
              </a:spcAft>
            </a:pPr>
            <a:r>
              <a:rPr lang="en-US" sz="2300" dirty="0" smtClean="0"/>
              <a:t>A web </a:t>
            </a:r>
            <a:r>
              <a:rPr lang="en-US" sz="2300" dirty="0"/>
              <a:t>resource – </a:t>
            </a:r>
            <a:r>
              <a:rPr lang="en-US" sz="2300" i="1" dirty="0" smtClean="0"/>
              <a:t>Sea Ice Matters </a:t>
            </a:r>
            <a:r>
              <a:rPr lang="en-US" sz="2300" dirty="0" smtClean="0"/>
              <a:t>– will provide a platform for multi-media information and a focus for collaboration.</a:t>
            </a:r>
          </a:p>
        </p:txBody>
      </p:sp>
      <p:cxnSp>
        <p:nvCxnSpPr>
          <p:cNvPr id="6" name="Straight Connector 5"/>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9461526" y="2445676"/>
            <a:ext cx="3411182" cy="2180054"/>
          </a:xfrm>
          <a:prstGeom prst="rect">
            <a:avLst/>
          </a:prstGeom>
        </p:spPr>
      </p:pic>
    </p:spTree>
    <p:extLst>
      <p:ext uri="{BB962C8B-B14F-4D97-AF65-F5344CB8AC3E}">
        <p14:creationId xmlns:p14="http://schemas.microsoft.com/office/powerpoint/2010/main" val="2157786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SIAT Year 2 Activities</a:t>
            </a:r>
            <a:endParaRPr lang="en-US" dirty="0"/>
          </a:p>
        </p:txBody>
      </p:sp>
      <p:sp>
        <p:nvSpPr>
          <p:cNvPr id="3" name="Content Placeholder 2"/>
          <p:cNvSpPr>
            <a:spLocks noGrp="1"/>
          </p:cNvSpPr>
          <p:nvPr>
            <p:ph idx="1"/>
          </p:nvPr>
        </p:nvSpPr>
        <p:spPr/>
        <p:txBody>
          <a:bodyPr>
            <a:normAutofit fontScale="77500" lnSpcReduction="20000"/>
          </a:bodyPr>
          <a:lstStyle/>
          <a:p>
            <a:pPr>
              <a:spcAft>
                <a:spcPts val="600"/>
              </a:spcAft>
            </a:pPr>
            <a:r>
              <a:rPr lang="en-US" dirty="0"/>
              <a:t>Seeking science community feedback and </a:t>
            </a:r>
            <a:r>
              <a:rPr lang="en-US" dirty="0" smtClean="0"/>
              <a:t>building </a:t>
            </a:r>
            <a:r>
              <a:rPr lang="en-US" dirty="0"/>
              <a:t>supporting partnerships</a:t>
            </a:r>
          </a:p>
          <a:p>
            <a:pPr lvl="1"/>
            <a:r>
              <a:rPr lang="en-US" dirty="0"/>
              <a:t>FAMOS Meeting # 4 – Nov 4-6, 2015</a:t>
            </a:r>
          </a:p>
          <a:p>
            <a:pPr lvl="1"/>
            <a:r>
              <a:rPr lang="en-US" dirty="0"/>
              <a:t>Arctic Observing Open Science Meeting – Nov 17-19, 2015</a:t>
            </a:r>
          </a:p>
          <a:p>
            <a:pPr lvl="1"/>
            <a:r>
              <a:rPr lang="en-US" dirty="0"/>
              <a:t>SIPN post-2015 Sea Ice Outlook (SIO) Action TEAM</a:t>
            </a:r>
          </a:p>
          <a:p>
            <a:pPr lvl="1"/>
            <a:r>
              <a:rPr lang="en-US" dirty="0"/>
              <a:t>AGU Fall Meeting – Dec 13-18, 2015</a:t>
            </a:r>
          </a:p>
          <a:p>
            <a:pPr lvl="1">
              <a:spcAft>
                <a:spcPts val="1200"/>
              </a:spcAft>
            </a:pPr>
            <a:r>
              <a:rPr lang="en-US" dirty="0"/>
              <a:t>Arctic Observing Summit – March 15-18, 2015</a:t>
            </a:r>
          </a:p>
          <a:p>
            <a:r>
              <a:rPr lang="en-US" dirty="0" smtClean="0"/>
              <a:t>Pursuing specific opportunities for supporting partnerships, e.g., </a:t>
            </a:r>
          </a:p>
          <a:p>
            <a:pPr lvl="1"/>
            <a:r>
              <a:rPr lang="en-US" dirty="0" smtClean="0"/>
              <a:t>Potential partnership with NSIDC’s </a:t>
            </a:r>
            <a:r>
              <a:rPr lang="en-US" i="1" dirty="0" err="1" smtClean="0"/>
              <a:t>Icelights</a:t>
            </a:r>
            <a:endParaRPr lang="en-US" i="1" dirty="0" smtClean="0"/>
          </a:p>
          <a:p>
            <a:pPr lvl="1"/>
            <a:r>
              <a:rPr lang="en-US" dirty="0" smtClean="0"/>
              <a:t>Proposal to NSF’s solicitation for “Advancing Informal STEM Learning” from Univ. of Colorado Boulder to produce educational sea ice videos</a:t>
            </a:r>
          </a:p>
        </p:txBody>
      </p:sp>
      <p:sp>
        <p:nvSpPr>
          <p:cNvPr id="6" name="Title 1"/>
          <p:cNvSpPr txBox="1">
            <a:spLocks/>
          </p:cNvSpPr>
          <p:nvPr/>
        </p:nvSpPr>
        <p:spPr>
          <a:xfrm>
            <a:off x="7794651" y="625765"/>
            <a:ext cx="943311" cy="65609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000" dirty="0" smtClean="0"/>
              <a:t>(1 of 3)</a:t>
            </a:r>
            <a:endParaRPr lang="en-US" sz="2000" dirty="0"/>
          </a:p>
        </p:txBody>
      </p:sp>
      <p:cxnSp>
        <p:nvCxnSpPr>
          <p:cNvPr id="7" name="Straight Connector 6"/>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0048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SIAT Year 2 Activities</a:t>
            </a:r>
            <a:endParaRPr lang="en-US" dirty="0"/>
          </a:p>
        </p:txBody>
      </p:sp>
      <p:sp>
        <p:nvSpPr>
          <p:cNvPr id="3" name="Content Placeholder 2"/>
          <p:cNvSpPr>
            <a:spLocks noGrp="1"/>
          </p:cNvSpPr>
          <p:nvPr>
            <p:ph idx="1"/>
          </p:nvPr>
        </p:nvSpPr>
        <p:spPr>
          <a:xfrm>
            <a:off x="457199" y="1600200"/>
            <a:ext cx="8418415" cy="4525963"/>
          </a:xfrm>
        </p:spPr>
        <p:txBody>
          <a:bodyPr>
            <a:normAutofit/>
          </a:bodyPr>
          <a:lstStyle/>
          <a:p>
            <a:pPr>
              <a:spcAft>
                <a:spcPts val="1200"/>
              </a:spcAft>
            </a:pPr>
            <a:r>
              <a:rPr lang="en-US" sz="2800" dirty="0" smtClean="0"/>
              <a:t>Developing </a:t>
            </a:r>
            <a:r>
              <a:rPr lang="en-US" sz="2800" dirty="0"/>
              <a:t>foundational content and concept maps for </a:t>
            </a:r>
            <a:r>
              <a:rPr lang="en-US" sz="2800" i="1" dirty="0"/>
              <a:t>Sea Ice Matters</a:t>
            </a:r>
          </a:p>
          <a:p>
            <a:pPr>
              <a:spcAft>
                <a:spcPts val="1200"/>
              </a:spcAft>
            </a:pPr>
            <a:r>
              <a:rPr lang="en-US" sz="2800" dirty="0"/>
              <a:t>Demoing </a:t>
            </a:r>
            <a:r>
              <a:rPr lang="en-US" sz="2800" i="1" dirty="0"/>
              <a:t>Sea Ice Matters</a:t>
            </a:r>
            <a:r>
              <a:rPr lang="en-US" sz="2800" dirty="0"/>
              <a:t>, beginning with </a:t>
            </a:r>
            <a:r>
              <a:rPr lang="en-US" sz="2800" i="1" dirty="0"/>
              <a:t>Sea ice and… </a:t>
            </a:r>
            <a:r>
              <a:rPr lang="en-US" sz="2800" dirty="0"/>
              <a:t>(1) ecosystems, (2) society, and (3) your weather</a:t>
            </a:r>
          </a:p>
          <a:p>
            <a:r>
              <a:rPr lang="en-US" sz="2800" dirty="0" smtClean="0"/>
              <a:t>Developing a mock-up of </a:t>
            </a:r>
            <a:r>
              <a:rPr lang="en-US" sz="2800" i="1" dirty="0" smtClean="0"/>
              <a:t>Sea Ice Matters </a:t>
            </a:r>
            <a:r>
              <a:rPr lang="en-US" sz="2800" dirty="0" smtClean="0"/>
              <a:t>website</a:t>
            </a:r>
          </a:p>
          <a:p>
            <a:pPr lvl="1"/>
            <a:r>
              <a:rPr lang="en-US" dirty="0" smtClean="0"/>
              <a:t>Seeking developer feedback</a:t>
            </a:r>
          </a:p>
          <a:p>
            <a:pPr lvl="1">
              <a:spcAft>
                <a:spcPts val="1200"/>
              </a:spcAft>
            </a:pPr>
            <a:r>
              <a:rPr lang="en-US" dirty="0" smtClean="0"/>
              <a:t>Creating a plan for development support</a:t>
            </a:r>
          </a:p>
        </p:txBody>
      </p:sp>
      <p:sp>
        <p:nvSpPr>
          <p:cNvPr id="6" name="Title 1"/>
          <p:cNvSpPr txBox="1">
            <a:spLocks/>
          </p:cNvSpPr>
          <p:nvPr/>
        </p:nvSpPr>
        <p:spPr>
          <a:xfrm>
            <a:off x="7794651" y="625765"/>
            <a:ext cx="943311" cy="65609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000" dirty="0" smtClean="0"/>
              <a:t>(2 of 3)</a:t>
            </a:r>
            <a:endParaRPr lang="en-US" sz="2000" dirty="0"/>
          </a:p>
        </p:txBody>
      </p:sp>
      <p:cxnSp>
        <p:nvCxnSpPr>
          <p:cNvPr id="7" name="Straight Connector 6"/>
          <p:cNvCxnSpPr/>
          <p:nvPr/>
        </p:nvCxnSpPr>
        <p:spPr>
          <a:xfrm>
            <a:off x="478021" y="1260714"/>
            <a:ext cx="8208779" cy="9202"/>
          </a:xfrm>
          <a:prstGeom prst="line">
            <a:avLst/>
          </a:prstGeom>
          <a:ln>
            <a:solidFill>
              <a:srgbClr val="2C85C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1620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534</TotalTime>
  <Words>3494</Words>
  <Application>Microsoft Macintosh PowerPoint</Application>
  <PresentationFormat>On-screen Show (4:3)</PresentationFormat>
  <Paragraphs>332</Paragraphs>
  <Slides>32</Slides>
  <Notes>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SEARCH SSC/AT Leads Teleconference: 27 October, 2015</vt:lpstr>
      <vt:lpstr>November In-Person Meeting Planning</vt:lpstr>
      <vt:lpstr>SEARCH Sea Ice Action Team Year 2 Plans</vt:lpstr>
      <vt:lpstr>Key outcome of Year 1: Hired a SIAT Communicator/Facilitator -  Matt Druckenmiller</vt:lpstr>
      <vt:lpstr>SIAT Year 2 - Accomplishments to Date</vt:lpstr>
      <vt:lpstr>SIAT Members</vt:lpstr>
      <vt:lpstr>SIAT Communication Strategy</vt:lpstr>
      <vt:lpstr>SIAT Year 2 Activities</vt:lpstr>
      <vt:lpstr>SIAT Year 2 Activities</vt:lpstr>
      <vt:lpstr>SIAT Year 2 Activities</vt:lpstr>
      <vt:lpstr>SEARCH Permafrost Action Team Year 2 Plans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SEARCH Land Ice Action Team Year 2 Plans</vt:lpstr>
      <vt:lpstr>PowerPoint Presentation</vt:lpstr>
      <vt:lpstr>PowerPoint Presentation</vt:lpstr>
      <vt:lpstr>PowerPoint Presentation</vt:lpstr>
      <vt:lpstr>SEARCH AON/OCP Year 2 Planning (Craig)</vt:lpstr>
      <vt:lpstr>Cross-Cutting Activities &amp; Arctic Observing Update (Hajo)</vt:lpstr>
      <vt:lpstr>Cross-Cutting Year 2 Activities</vt:lpstr>
      <vt:lpstr>Framework for effective &amp; sustained observations of rapid Arctic change</vt:lpstr>
      <vt:lpstr>PowerPoint Presentation</vt:lpstr>
      <vt:lpstr>PowerPoint Presentation</vt:lpstr>
      <vt:lpstr>PowerPoint Presentation</vt:lpstr>
      <vt:lpstr>Potential NSF-AON Objectives</vt:lpstr>
      <vt:lpstr>Arctic Observing Open Science Meeting</vt:lpstr>
      <vt:lpstr>Other Agenda Items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 Ice Action Team Year 2 Plans</dc:title>
  <dc:creator>Rutgers University</dc:creator>
  <cp:lastModifiedBy>ARCUS</cp:lastModifiedBy>
  <cp:revision>40</cp:revision>
  <dcterms:created xsi:type="dcterms:W3CDTF">2015-10-22T03:42:17Z</dcterms:created>
  <dcterms:modified xsi:type="dcterms:W3CDTF">2015-10-27T17:50:14Z</dcterms:modified>
</cp:coreProperties>
</file>