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3"/>
  </p:notesMasterIdLst>
  <p:sldIdLst>
    <p:sldId id="408" r:id="rId2"/>
    <p:sldId id="534" r:id="rId3"/>
    <p:sldId id="535" r:id="rId4"/>
    <p:sldId id="557" r:id="rId5"/>
    <p:sldId id="555" r:id="rId6"/>
    <p:sldId id="536" r:id="rId7"/>
    <p:sldId id="545" r:id="rId8"/>
    <p:sldId id="547" r:id="rId9"/>
    <p:sldId id="544" r:id="rId10"/>
    <p:sldId id="546" r:id="rId11"/>
    <p:sldId id="548" r:id="rId12"/>
    <p:sldId id="552" r:id="rId13"/>
    <p:sldId id="553" r:id="rId14"/>
    <p:sldId id="541" r:id="rId15"/>
    <p:sldId id="556" r:id="rId16"/>
    <p:sldId id="537" r:id="rId17"/>
    <p:sldId id="538" r:id="rId18"/>
    <p:sldId id="558" r:id="rId19"/>
    <p:sldId id="540" r:id="rId20"/>
    <p:sldId id="554" r:id="rId21"/>
    <p:sldId id="495" r:id="rId22"/>
    <p:sldId id="415" r:id="rId23"/>
    <p:sldId id="409" r:id="rId24"/>
    <p:sldId id="440" r:id="rId25"/>
    <p:sldId id="414" r:id="rId26"/>
    <p:sldId id="523" r:id="rId27"/>
    <p:sldId id="532" r:id="rId28"/>
    <p:sldId id="527" r:id="rId29"/>
    <p:sldId id="533" r:id="rId30"/>
    <p:sldId id="549" r:id="rId31"/>
    <p:sldId id="550" r:id="rId3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3"/>
    <a:srgbClr val="E1001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004" autoAdjust="0"/>
  </p:normalViewPr>
  <p:slideViewPr>
    <p:cSldViewPr snapToGrid="0">
      <p:cViewPr varScale="1">
        <p:scale>
          <a:sx n="71" d="100"/>
          <a:sy n="71" d="100"/>
        </p:scale>
        <p:origin x="-142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0" charset="0"/>
                <a:ea typeface="ＭＳ Ｐゴシック" pitchFamily="-110" charset="-128"/>
                <a:cs typeface="ＭＳ Ｐゴシック" pitchFamily="-110" charset="-128"/>
              </a:defRPr>
            </a:lvl1pPr>
          </a:lstStyle>
          <a:p>
            <a:pPr>
              <a:defRPr/>
            </a:pPr>
            <a:endParaRPr lang="en-US"/>
          </a:p>
        </p:txBody>
      </p:sp>
      <p:sp>
        <p:nvSpPr>
          <p:cNvPr id="1433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0" charset="0"/>
                <a:ea typeface="ＭＳ Ｐゴシック" pitchFamily="-110" charset="-128"/>
                <a:cs typeface="ＭＳ Ｐゴシック" pitchFamily="-110" charset="-128"/>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4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0" charset="0"/>
                <a:ea typeface="ＭＳ Ｐゴシック" pitchFamily="-110" charset="-128"/>
                <a:cs typeface="ＭＳ Ｐゴシック" pitchFamily="-110" charset="-128"/>
              </a:defRPr>
            </a:lvl1pPr>
          </a:lstStyle>
          <a:p>
            <a:pPr>
              <a:defRPr/>
            </a:pPr>
            <a:endParaRPr lang="en-US"/>
          </a:p>
        </p:txBody>
      </p:sp>
      <p:sp>
        <p:nvSpPr>
          <p:cNvPr id="1434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4A29599-022C-4E47-A252-01F35C8DD679}" type="slidenum">
              <a:rPr lang="en-US"/>
              <a:pPr>
                <a:defRPr/>
              </a:pPr>
              <a:t>‹#›</a:t>
            </a:fld>
            <a:endParaRPr lang="en-US"/>
          </a:p>
        </p:txBody>
      </p:sp>
    </p:spTree>
    <p:extLst>
      <p:ext uri="{BB962C8B-B14F-4D97-AF65-F5344CB8AC3E}">
        <p14:creationId xmlns:p14="http://schemas.microsoft.com/office/powerpoint/2010/main" val="29441251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ＭＳ Ｐゴシック" pitchFamily="-110" charset="-128"/>
      </a:defRPr>
    </a:lvl1pPr>
    <a:lvl2pPr marL="4572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B5E464-5C79-3D46-A4D2-7FA712FFE67E}" type="slidenum">
              <a:rPr lang="en-US" sz="1200"/>
              <a:pPr/>
              <a:t>1</a:t>
            </a:fld>
            <a:endParaRPr lang="en-US" sz="120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ea typeface="ＭＳ Ｐゴシック" charset="0"/>
                <a:cs typeface="ＭＳ Ｐゴシック" charset="0"/>
              </a:rPr>
              <a:t>AON:</a:t>
            </a:r>
            <a:r>
              <a:rPr lang="en-US" baseline="0" dirty="0" smtClean="0">
                <a:latin typeface="Arial" charset="0"/>
                <a:ea typeface="ＭＳ Ｐゴシック" charset="0"/>
                <a:cs typeface="ＭＳ Ｐゴシック" charset="0"/>
              </a:rPr>
              <a:t> projects &amp; data – data to information</a:t>
            </a:r>
          </a:p>
          <a:p>
            <a:pPr eaLnBrk="1" hangingPunct="1"/>
            <a:r>
              <a:rPr lang="en-US" baseline="0" dirty="0" smtClean="0">
                <a:latin typeface="Arial" charset="0"/>
                <a:ea typeface="ＭＳ Ｐゴシック" charset="0"/>
                <a:cs typeface="ＭＳ Ｐゴシック" charset="0"/>
              </a:rPr>
              <a:t>ADI: pilot projects &amp; survey – synthesis &amp; report</a:t>
            </a:r>
          </a:p>
          <a:p>
            <a:pPr eaLnBrk="1" hangingPunct="1"/>
            <a:r>
              <a:rPr lang="en-US" baseline="0" dirty="0" smtClean="0">
                <a:latin typeface="Arial" charset="0"/>
                <a:ea typeface="ＭＳ Ｐゴシック" charset="0"/>
                <a:cs typeface="ＭＳ Ｐゴシック" charset="0"/>
              </a:rPr>
              <a:t>National AON Coordination Meeting</a:t>
            </a:r>
          </a:p>
          <a:p>
            <a:pPr eaLnBrk="1" hangingPunct="1"/>
            <a:r>
              <a:rPr lang="en-US" baseline="0" dirty="0" smtClean="0">
                <a:latin typeface="Arial" charset="0"/>
                <a:ea typeface="ＭＳ Ｐゴシック" charset="0"/>
                <a:cs typeface="ＭＳ Ｐゴシック" charset="0"/>
              </a:rPr>
              <a:t>Arctic Observing Summit</a:t>
            </a:r>
          </a:p>
          <a:p>
            <a:pPr eaLnBrk="1" hangingPunct="1"/>
            <a:r>
              <a:rPr lang="en-US" baseline="0" dirty="0" smtClean="0">
                <a:latin typeface="Arial" charset="0"/>
                <a:ea typeface="ＭＳ Ｐゴシック" charset="0"/>
                <a:cs typeface="ＭＳ Ｐゴシック" charset="0"/>
              </a:rPr>
              <a:t>Guidance: UAC &amp; RC</a:t>
            </a:r>
          </a:p>
          <a:p>
            <a:pPr eaLnBrk="1" hangingPunct="1"/>
            <a:r>
              <a:rPr lang="en-US" baseline="0" dirty="0" smtClean="0">
                <a:latin typeface="Arial" charset="0"/>
                <a:ea typeface="ＭＳ Ｐゴシック" charset="0"/>
                <a:cs typeface="ＭＳ Ｐゴシック" charset="0"/>
              </a:rPr>
              <a:t>SIO/SIWO as examples of guidance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BEAC2D3-A16E-284D-9828-A61611F2055A}" type="slidenum">
              <a:rPr lang="en-US" sz="1200"/>
              <a:pPr/>
              <a:t>24</a:t>
            </a:fld>
            <a:endParaRPr lang="en-US" sz="120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Mission specifics: stakeholders; creating a forum for communication (reflected in specific activities such as Arctic Observing Coord meeting; AOS, sea ice outlook etc.)</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E1CE350-BA7C-9949-8AB3-161309E0A010}" type="slidenum">
              <a:rPr lang="en-US" sz="1200"/>
              <a:pPr/>
              <a:t>25</a:t>
            </a:fld>
            <a:endParaRPr lang="en-US" sz="120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Themes: Ice diminished Arctic Ocean; consequences of permafrost warming and loss; land ice loss; societal and policy implications; focused but allow specific progress across broad spectrum – will be put up for discussion (</a:t>
            </a:r>
            <a:r>
              <a:rPr lang="en-US" dirty="0" err="1">
                <a:latin typeface="Arial" charset="0"/>
                <a:ea typeface="ＭＳ Ｐゴシック" charset="0"/>
                <a:cs typeface="ＭＳ Ｐゴシック" charset="0"/>
              </a:rPr>
              <a:t>cf</a:t>
            </a:r>
            <a:r>
              <a:rPr lang="en-US" dirty="0">
                <a:latin typeface="Arial" charset="0"/>
                <a:ea typeface="ＭＳ Ｐゴシック" charset="0"/>
                <a:cs typeface="ＭＳ Ｐゴシック" charset="0"/>
              </a:rPr>
              <a:t> website)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7726A7-11F5-9443-A753-6F19799D9D4E}" type="slidenum">
              <a:rPr lang="en-US" sz="1200"/>
              <a:pPr/>
              <a:t>27</a:t>
            </a:fld>
            <a:endParaRPr lang="en-US" sz="120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7726A7-11F5-9443-A753-6F19799D9D4E}" type="slidenum">
              <a:rPr lang="en-US" sz="1200"/>
              <a:pPr/>
              <a:t>29</a:t>
            </a:fld>
            <a:endParaRPr lang="en-US" sz="120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A046FD-7799-BE4F-9210-9E84113FD9C0}" type="slidenum">
              <a:rPr lang="en-US" sz="1200"/>
              <a:pPr/>
              <a:t>30</a:t>
            </a:fld>
            <a:endParaRPr lang="en-US"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Activities to synthesize and link: outlook</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72D0AA9-1E95-A54B-BB28-B6E7C194C0C7}" type="slidenum">
              <a:rPr lang="en-US" sz="1200"/>
              <a:pPr/>
              <a:t>2</a:t>
            </a:fld>
            <a:endParaRPr lang="en-US" sz="1200"/>
          </a:p>
        </p:txBody>
      </p:sp>
      <p:sp>
        <p:nvSpPr>
          <p:cNvPr id="90114" name="Rectangle 2"/>
          <p:cNvSpPr>
            <a:spLocks noGrp="1" noRot="1" noChangeAspect="1" noChangeArrowheads="1"/>
          </p:cNvSpPr>
          <p:nvPr>
            <p:ph type="sldImg"/>
          </p:nvPr>
        </p:nvSpPr>
        <p:spPr>
          <a:solidFill>
            <a:srgbClr val="FFFFFF"/>
          </a:solidFill>
          <a:ln/>
        </p:spPr>
      </p:sp>
      <p:sp>
        <p:nvSpPr>
          <p:cNvPr id="90115" name="Rectangle 3"/>
          <p:cNvSpPr>
            <a:spLocks noGrp="1" noChangeArrowheads="1"/>
          </p:cNvSpPr>
          <p:nvPr>
            <p:ph type="body" idx="1"/>
          </p:nvPr>
        </p:nvSpPr>
        <p:spPr>
          <a:solidFill>
            <a:srgbClr val="FFFFFF"/>
          </a:solidFill>
          <a:ln>
            <a:solidFill>
              <a:srgbClr val="000000"/>
            </a:solidFill>
          </a:ln>
        </p:spPr>
        <p:txBody>
          <a:bodyPr/>
          <a:lstStyle/>
          <a:p>
            <a:pPr eaLnBrk="1" hangingPunct="1">
              <a:buFontTx/>
              <a:buChar char="-"/>
            </a:pPr>
            <a:r>
              <a:rPr lang="en-US">
                <a:latin typeface="Arial" charset="0"/>
                <a:ea typeface="ＭＳ Ｐゴシック" charset="0"/>
                <a:cs typeface="ＭＳ Ｐゴシック" charset="0"/>
              </a:rPr>
              <a:t>Interconnected change</a:t>
            </a:r>
          </a:p>
          <a:p>
            <a:pPr eaLnBrk="1" hangingPunct="1">
              <a:buFontTx/>
              <a:buChar char="-"/>
            </a:pPr>
            <a:r>
              <a:rPr lang="en-US">
                <a:latin typeface="Arial" charset="0"/>
                <a:ea typeface="ＭＳ Ｐゴシック" charset="0"/>
                <a:cs typeface="ＭＳ Ｐゴシック" charset="0"/>
              </a:rPr>
              <a:t>Problems broader than specific research interests: blurring of fundamental vs applied research</a:t>
            </a:r>
          </a:p>
          <a:p>
            <a:pPr eaLnBrk="1" hangingPunct="1">
              <a:buFontTx/>
              <a:buChar char="-"/>
            </a:pPr>
            <a:r>
              <a:rPr lang="en-US">
                <a:latin typeface="Arial" charset="0"/>
                <a:ea typeface="ＭＳ Ｐゴシック" charset="0"/>
                <a:cs typeface="ＭＳ Ｐゴシック" charset="0"/>
              </a:rPr>
              <a:t>Implications for interaction with stakeholders/decision makers – advocacy vs. honest brokers – who to take money from in support of research and under what conditions?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-broader question: Arctic of 2050</a:t>
            </a:r>
          </a:p>
          <a:p>
            <a:r>
              <a:rPr lang="en-US">
                <a:latin typeface="Arial" charset="0"/>
                <a:ea typeface="ＭＳ Ｐゴシック" charset="0"/>
                <a:cs typeface="ＭＳ Ｐゴシック" charset="0"/>
              </a:rPr>
              <a:t>-AMSA assumes sea ice goes the way models say</a:t>
            </a:r>
          </a:p>
          <a:p>
            <a:r>
              <a:rPr lang="en-US">
                <a:latin typeface="Arial" charset="0"/>
                <a:ea typeface="ＭＳ Ｐゴシック" charset="0"/>
                <a:cs typeface="ＭＳ Ｐゴシック" charset="0"/>
              </a:rPr>
              <a:t>-scenarios for different stakeholders</a:t>
            </a: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9F3592-15FB-AA49-ABFC-9279932CA4D7}" type="slidenum">
              <a:rPr lang="en-US" sz="1200"/>
              <a:pPr/>
              <a:t>3</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-broader question: Arctic of 2050</a:t>
            </a:r>
          </a:p>
          <a:p>
            <a:r>
              <a:rPr lang="en-US">
                <a:latin typeface="Arial" charset="0"/>
                <a:ea typeface="ＭＳ Ｐゴシック" charset="0"/>
                <a:cs typeface="ＭＳ Ｐゴシック" charset="0"/>
              </a:rPr>
              <a:t>-AMSA assumes sea ice goes the way models say</a:t>
            </a:r>
          </a:p>
          <a:p>
            <a:r>
              <a:rPr lang="en-US">
                <a:latin typeface="Arial" charset="0"/>
                <a:ea typeface="ＭＳ Ｐゴシック" charset="0"/>
                <a:cs typeface="ＭＳ Ｐゴシック" charset="0"/>
              </a:rPr>
              <a:t>-scenarios for different stakeholders</a:t>
            </a: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9F3592-15FB-AA49-ABFC-9279932CA4D7}" type="slidenum">
              <a:rPr lang="en-US" sz="1200"/>
              <a:pPr/>
              <a:t>15</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ln/>
        </p:spPr>
      </p:sp>
      <p:sp>
        <p:nvSpPr>
          <p:cNvPr id="35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atin typeface="Arial" charset="0"/>
                <a:ea typeface="ＭＳ Ｐゴシック" charset="0"/>
                <a:cs typeface="ＭＳ Ｐゴシック" charset="0"/>
              </a:rPr>
              <a:t>Scenarios vary for different stakeholders because stakeholders also want to shape the future</a:t>
            </a:r>
          </a:p>
          <a:p>
            <a:pPr marL="171450" indent="-171450">
              <a:buFontTx/>
              <a:buChar char="-"/>
            </a:pPr>
            <a:r>
              <a:rPr lang="en-US">
                <a:latin typeface="Arial" charset="0"/>
                <a:ea typeface="ＭＳ Ｐゴシック" charset="0"/>
                <a:cs typeface="ＭＳ Ｐゴシック" charset="0"/>
              </a:rPr>
              <a:t>The question: how to get from scenario to future? Right now more decision making (or at least thinking) based on GCM output than anything else (certainly that is what scientific community focuses on) </a:t>
            </a:r>
          </a:p>
          <a:p>
            <a:pPr marL="171450" indent="-171450">
              <a:buFontTx/>
              <a:buChar char="-"/>
            </a:pPr>
            <a:r>
              <a:rPr lang="en-US">
                <a:latin typeface="Arial" charset="0"/>
                <a:ea typeface="ＭＳ Ｐゴシック" charset="0"/>
                <a:cs typeface="ＭＳ Ｐゴシック" charset="0"/>
              </a:rPr>
              <a:t>Need to fill in that gap, and some progress made: Stroeve et al. showed that sea ice summer ice extent decline at lower end of model envelope</a:t>
            </a:r>
          </a:p>
          <a:p>
            <a:pPr marL="171450" indent="-171450">
              <a:buFontTx/>
              <a:buChar char="-"/>
            </a:pPr>
            <a:r>
              <a:rPr lang="en-US">
                <a:latin typeface="Arial" charset="0"/>
                <a:ea typeface="ＭＳ Ｐゴシック" charset="0"/>
                <a:cs typeface="ＭＳ Ｐゴシック" charset="0"/>
              </a:rPr>
              <a:t> use to exclude physically impossible scenarios</a:t>
            </a:r>
          </a:p>
        </p:txBody>
      </p:sp>
      <p:sp>
        <p:nvSpPr>
          <p:cNvPr id="35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57D6259-F1E1-924D-90F1-FBD6EB21CF3D}" type="slidenum">
              <a:rPr lang="en-US" sz="1200"/>
              <a:pPr/>
              <a:t>16</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B5E464-5C79-3D46-A4D2-7FA712FFE67E}" type="slidenum">
              <a:rPr lang="en-US" sz="1200"/>
              <a:pPr/>
              <a:t>20</a:t>
            </a:fld>
            <a:endParaRPr lang="en-US" sz="120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ea typeface="ＭＳ Ｐゴシック" charset="0"/>
                <a:cs typeface="ＭＳ Ｐゴシック" charset="0"/>
              </a:rPr>
              <a:t>AON:</a:t>
            </a:r>
            <a:r>
              <a:rPr lang="en-US" baseline="0" dirty="0" smtClean="0">
                <a:latin typeface="Arial" charset="0"/>
                <a:ea typeface="ＭＳ Ｐゴシック" charset="0"/>
                <a:cs typeface="ＭＳ Ｐゴシック" charset="0"/>
              </a:rPr>
              <a:t> projects &amp; data – data to information</a:t>
            </a:r>
          </a:p>
          <a:p>
            <a:pPr eaLnBrk="1" hangingPunct="1"/>
            <a:r>
              <a:rPr lang="en-US" baseline="0" dirty="0" smtClean="0">
                <a:latin typeface="Arial" charset="0"/>
                <a:ea typeface="ＭＳ Ｐゴシック" charset="0"/>
                <a:cs typeface="ＭＳ Ｐゴシック" charset="0"/>
              </a:rPr>
              <a:t>ADI: pilot projects &amp; survey – synthesis &amp; report</a:t>
            </a:r>
          </a:p>
          <a:p>
            <a:pPr eaLnBrk="1" hangingPunct="1"/>
            <a:r>
              <a:rPr lang="en-US" baseline="0" dirty="0" smtClean="0">
                <a:latin typeface="Arial" charset="0"/>
                <a:ea typeface="ＭＳ Ｐゴシック" charset="0"/>
                <a:cs typeface="ＭＳ Ｐゴシック" charset="0"/>
              </a:rPr>
              <a:t>National AON Coordination Meeting</a:t>
            </a:r>
          </a:p>
          <a:p>
            <a:pPr eaLnBrk="1" hangingPunct="1"/>
            <a:r>
              <a:rPr lang="en-US" baseline="0" dirty="0" smtClean="0">
                <a:latin typeface="Arial" charset="0"/>
                <a:ea typeface="ＭＳ Ｐゴシック" charset="0"/>
                <a:cs typeface="ＭＳ Ｐゴシック" charset="0"/>
              </a:rPr>
              <a:t>Arctic Observing Summit</a:t>
            </a:r>
          </a:p>
          <a:p>
            <a:pPr eaLnBrk="1" hangingPunct="1"/>
            <a:r>
              <a:rPr lang="en-US" baseline="0" dirty="0" smtClean="0">
                <a:latin typeface="Arial" charset="0"/>
                <a:ea typeface="ＭＳ Ｐゴシック" charset="0"/>
                <a:cs typeface="ＭＳ Ｐゴシック" charset="0"/>
              </a:rPr>
              <a:t>Guidance: UAC &amp; RC</a:t>
            </a:r>
          </a:p>
          <a:p>
            <a:pPr eaLnBrk="1" hangingPunct="1"/>
            <a:r>
              <a:rPr lang="en-US" baseline="0" dirty="0" smtClean="0">
                <a:latin typeface="Arial" charset="0"/>
                <a:ea typeface="ＭＳ Ｐゴシック" charset="0"/>
                <a:cs typeface="ＭＳ Ｐゴシック" charset="0"/>
              </a:rPr>
              <a:t>SIO/SIWO as examples of guidance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729A3CE-D47C-9E44-80DD-28B5F548233A}" type="slidenum">
              <a:rPr lang="en-US" sz="1200"/>
              <a:pPr/>
              <a:t>21</a:t>
            </a:fld>
            <a:endParaRPr lang="en-US" sz="12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347EA4-CF15-AE4D-9E38-0E525EF568EA}" type="slidenum">
              <a:rPr lang="en-US" sz="1200"/>
              <a:pPr/>
              <a:t>22</a:t>
            </a:fld>
            <a:endParaRPr lang="en-US" sz="120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65148E-C40C-4947-BF9A-1AFEA9307BA1}" type="slidenum">
              <a:rPr lang="en-US" sz="1200"/>
              <a:pPr/>
              <a:t>23</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Response of Arctic research community to Arctic change: challenge in of itself – are we up to the challenge? By &amp; large YES; lots of opportunities for new people to come in with new ideas and different perspectives; goal is to create a forum for such exchange through a range of activities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A9FEC0-ACD7-354C-A09A-3AFDDFE7B5BE}" type="slidenum">
              <a:rPr lang="en-US"/>
              <a:pPr>
                <a:defRPr/>
              </a:pPr>
              <a:t>‹#›</a:t>
            </a:fld>
            <a:endParaRPr lang="en-US"/>
          </a:p>
        </p:txBody>
      </p:sp>
    </p:spTree>
    <p:extLst>
      <p:ext uri="{BB962C8B-B14F-4D97-AF65-F5344CB8AC3E}">
        <p14:creationId xmlns:p14="http://schemas.microsoft.com/office/powerpoint/2010/main" val="816394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C18C0D-2404-1E4B-9BB9-C2F3FFF3DC57}" type="slidenum">
              <a:rPr lang="en-US"/>
              <a:pPr>
                <a:defRPr/>
              </a:pPr>
              <a:t>‹#›</a:t>
            </a:fld>
            <a:endParaRPr lang="en-US"/>
          </a:p>
        </p:txBody>
      </p:sp>
    </p:spTree>
    <p:extLst>
      <p:ext uri="{BB962C8B-B14F-4D97-AF65-F5344CB8AC3E}">
        <p14:creationId xmlns:p14="http://schemas.microsoft.com/office/powerpoint/2010/main" val="1885733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8C11EC-296B-AC4E-BE6D-54B6DD1163B5}" type="slidenum">
              <a:rPr lang="en-US"/>
              <a:pPr>
                <a:defRPr/>
              </a:pPr>
              <a:t>‹#›</a:t>
            </a:fld>
            <a:endParaRPr lang="en-US"/>
          </a:p>
        </p:txBody>
      </p:sp>
    </p:spTree>
    <p:extLst>
      <p:ext uri="{BB962C8B-B14F-4D97-AF65-F5344CB8AC3E}">
        <p14:creationId xmlns:p14="http://schemas.microsoft.com/office/powerpoint/2010/main" val="2946261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041993-4E8C-F94D-B874-FA051EA026AE}" type="slidenum">
              <a:rPr lang="en-US"/>
              <a:pPr>
                <a:defRPr/>
              </a:pPr>
              <a:t>‹#›</a:t>
            </a:fld>
            <a:endParaRPr lang="en-US"/>
          </a:p>
        </p:txBody>
      </p:sp>
    </p:spTree>
    <p:extLst>
      <p:ext uri="{BB962C8B-B14F-4D97-AF65-F5344CB8AC3E}">
        <p14:creationId xmlns:p14="http://schemas.microsoft.com/office/powerpoint/2010/main" val="2881754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p>
            <a:r>
              <a:rPr lang="en-US"/>
              <a:t>Click to edit Master title style</a:t>
            </a:r>
          </a:p>
        </p:txBody>
      </p:sp>
      <p:sp>
        <p:nvSpPr>
          <p:cNvPr id="3" name="Content Placeholder 2"/>
          <p:cNvSpPr>
            <a:spLocks noGrp="1"/>
          </p:cNvSpPr>
          <p:nvPr>
            <p:ph sz="half" idx="1"/>
          </p:nvPr>
        </p:nvSpPr>
        <p:spPr>
          <a:xfrm>
            <a:off x="0" y="1295400"/>
            <a:ext cx="4495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295400"/>
            <a:ext cx="4495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r>
              <a:rPr lang="en-US"/>
              <a:t>15 June 2010</a:t>
            </a:r>
          </a:p>
        </p:txBody>
      </p:sp>
      <p:sp>
        <p:nvSpPr>
          <p:cNvPr id="6" name="Rectangle 5"/>
          <p:cNvSpPr>
            <a:spLocks noGrp="1" noChangeArrowheads="1"/>
          </p:cNvSpPr>
          <p:nvPr>
            <p:ph type="ftr" sz="quarter" idx="11"/>
          </p:nvPr>
        </p:nvSpPr>
        <p:spPr/>
        <p:txBody>
          <a:bodyPr/>
          <a:lstStyle>
            <a:lvl1pPr>
              <a:defRPr/>
            </a:lvl1pPr>
          </a:lstStyle>
          <a:p>
            <a:pPr>
              <a:defRPr/>
            </a:pPr>
            <a:r>
              <a:rPr lang="en-US"/>
              <a:t>www.arcus.org/search/siwo</a:t>
            </a:r>
            <a:endParaRPr lang="en-US" dirty="0"/>
          </a:p>
        </p:txBody>
      </p:sp>
      <p:sp>
        <p:nvSpPr>
          <p:cNvPr id="7" name="Rectangle 6"/>
          <p:cNvSpPr>
            <a:spLocks noGrp="1" noChangeArrowheads="1"/>
          </p:cNvSpPr>
          <p:nvPr>
            <p:ph type="sldNum" sz="quarter" idx="12"/>
          </p:nvPr>
        </p:nvSpPr>
        <p:spPr/>
        <p:txBody>
          <a:bodyPr/>
          <a:lstStyle>
            <a:lvl1pPr>
              <a:defRPr/>
            </a:lvl1pPr>
          </a:lstStyle>
          <a:p>
            <a:pPr>
              <a:defRPr/>
            </a:pPr>
            <a:fld id="{D7A7C7D2-6B49-BB42-9F01-8B7FAFF90914}" type="slidenum">
              <a:rPr lang="en-US"/>
              <a:pPr>
                <a:defRPr/>
              </a:pPr>
              <a:t>‹#›</a:t>
            </a:fld>
            <a:endParaRPr lang="en-US"/>
          </a:p>
        </p:txBody>
      </p:sp>
    </p:spTree>
    <p:extLst>
      <p:ext uri="{BB962C8B-B14F-4D97-AF65-F5344CB8AC3E}">
        <p14:creationId xmlns:p14="http://schemas.microsoft.com/office/powerpoint/2010/main" val="3435502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F0F63C-BD43-054F-9F45-078DBF95A5E9}" type="slidenum">
              <a:rPr lang="en-US"/>
              <a:pPr>
                <a:defRPr/>
              </a:pPr>
              <a:t>‹#›</a:t>
            </a:fld>
            <a:endParaRPr lang="en-US"/>
          </a:p>
        </p:txBody>
      </p:sp>
    </p:spTree>
    <p:extLst>
      <p:ext uri="{BB962C8B-B14F-4D97-AF65-F5344CB8AC3E}">
        <p14:creationId xmlns:p14="http://schemas.microsoft.com/office/powerpoint/2010/main" val="250567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CC09A2-0DE4-1645-AB33-FEDB6CF9BF49}" type="slidenum">
              <a:rPr lang="en-US"/>
              <a:pPr>
                <a:defRPr/>
              </a:pPr>
              <a:t>‹#›</a:t>
            </a:fld>
            <a:endParaRPr lang="en-US"/>
          </a:p>
        </p:txBody>
      </p:sp>
    </p:spTree>
    <p:extLst>
      <p:ext uri="{BB962C8B-B14F-4D97-AF65-F5344CB8AC3E}">
        <p14:creationId xmlns:p14="http://schemas.microsoft.com/office/powerpoint/2010/main" val="1489470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FB411B-ADC8-8348-8F7E-8689A46C7420}" type="slidenum">
              <a:rPr lang="en-US"/>
              <a:pPr>
                <a:defRPr/>
              </a:pPr>
              <a:t>‹#›</a:t>
            </a:fld>
            <a:endParaRPr lang="en-US"/>
          </a:p>
        </p:txBody>
      </p:sp>
    </p:spTree>
    <p:extLst>
      <p:ext uri="{BB962C8B-B14F-4D97-AF65-F5344CB8AC3E}">
        <p14:creationId xmlns:p14="http://schemas.microsoft.com/office/powerpoint/2010/main" val="752494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D680F36-0D5A-7545-919A-842E65EEB9FD}" type="slidenum">
              <a:rPr lang="en-US"/>
              <a:pPr>
                <a:defRPr/>
              </a:pPr>
              <a:t>‹#›</a:t>
            </a:fld>
            <a:endParaRPr lang="en-US"/>
          </a:p>
        </p:txBody>
      </p:sp>
    </p:spTree>
    <p:extLst>
      <p:ext uri="{BB962C8B-B14F-4D97-AF65-F5344CB8AC3E}">
        <p14:creationId xmlns:p14="http://schemas.microsoft.com/office/powerpoint/2010/main" val="111624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CD7BC0-7499-354C-878F-255B6B8F4085}" type="slidenum">
              <a:rPr lang="en-US"/>
              <a:pPr>
                <a:defRPr/>
              </a:pPr>
              <a:t>‹#›</a:t>
            </a:fld>
            <a:endParaRPr lang="en-US"/>
          </a:p>
        </p:txBody>
      </p:sp>
    </p:spTree>
    <p:extLst>
      <p:ext uri="{BB962C8B-B14F-4D97-AF65-F5344CB8AC3E}">
        <p14:creationId xmlns:p14="http://schemas.microsoft.com/office/powerpoint/2010/main" val="3212397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945CFC-359D-D14F-A7EE-0C53B7887D00}" type="slidenum">
              <a:rPr lang="en-US"/>
              <a:pPr>
                <a:defRPr/>
              </a:pPr>
              <a:t>‹#›</a:t>
            </a:fld>
            <a:endParaRPr lang="en-US"/>
          </a:p>
        </p:txBody>
      </p:sp>
    </p:spTree>
    <p:extLst>
      <p:ext uri="{BB962C8B-B14F-4D97-AF65-F5344CB8AC3E}">
        <p14:creationId xmlns:p14="http://schemas.microsoft.com/office/powerpoint/2010/main" val="3489303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0003DC-B1FF-6049-97D1-BA852C375FED}" type="slidenum">
              <a:rPr lang="en-US"/>
              <a:pPr>
                <a:defRPr/>
              </a:pPr>
              <a:t>‹#›</a:t>
            </a:fld>
            <a:endParaRPr lang="en-US"/>
          </a:p>
        </p:txBody>
      </p:sp>
    </p:spTree>
    <p:extLst>
      <p:ext uri="{BB962C8B-B14F-4D97-AF65-F5344CB8AC3E}">
        <p14:creationId xmlns:p14="http://schemas.microsoft.com/office/powerpoint/2010/main" val="421211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EDF946-604E-914A-84BA-4D8D1F543754}" type="slidenum">
              <a:rPr lang="en-US"/>
              <a:pPr>
                <a:defRPr/>
              </a:pPr>
              <a:t>‹#›</a:t>
            </a:fld>
            <a:endParaRPr lang="en-US"/>
          </a:p>
        </p:txBody>
      </p:sp>
    </p:spTree>
    <p:extLst>
      <p:ext uri="{BB962C8B-B14F-4D97-AF65-F5344CB8AC3E}">
        <p14:creationId xmlns:p14="http://schemas.microsoft.com/office/powerpoint/2010/main" val="13115967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C86D839F-DDBC-FD42-86C9-7767C40FB4A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0" y="1612900"/>
            <a:ext cx="9144000" cy="1112838"/>
          </a:xfrm>
        </p:spPr>
        <p:txBody>
          <a:bodyPr/>
          <a:lstStyle/>
          <a:p>
            <a:pPr eaLnBrk="1" hangingPunct="1"/>
            <a:r>
              <a:rPr lang="en-US" sz="3200" dirty="0" smtClean="0">
                <a:solidFill>
                  <a:srgbClr val="006699"/>
                </a:solidFill>
                <a:latin typeface="Arial" charset="0"/>
                <a:ea typeface="ＭＳ Ｐゴシック" charset="0"/>
                <a:cs typeface="ＭＳ Ｐゴシック" charset="0"/>
              </a:rPr>
              <a:t>SEARCH SSC Meeting 2-4 Oct 2012</a:t>
            </a:r>
            <a:endParaRPr lang="en-US" sz="2400" dirty="0">
              <a:solidFill>
                <a:srgbClr val="00384C"/>
              </a:solidFill>
              <a:latin typeface="Arial" charset="0"/>
              <a:ea typeface="ＭＳ Ｐゴシック" charset="0"/>
              <a:cs typeface="ＭＳ Ｐゴシック" charset="0"/>
            </a:endParaRPr>
          </a:p>
        </p:txBody>
      </p:sp>
      <p:sp>
        <p:nvSpPr>
          <p:cNvPr id="16386" name="Rectangle 3"/>
          <p:cNvSpPr>
            <a:spLocks noGrp="1" noChangeArrowheads="1"/>
          </p:cNvSpPr>
          <p:nvPr>
            <p:ph type="subTitle" idx="1"/>
          </p:nvPr>
        </p:nvSpPr>
        <p:spPr>
          <a:xfrm>
            <a:off x="477838" y="2906713"/>
            <a:ext cx="8666162" cy="3475037"/>
          </a:xfrm>
        </p:spPr>
        <p:txBody>
          <a:bodyPr/>
          <a:lstStyle/>
          <a:p>
            <a:pPr eaLnBrk="1" hangingPunct="1">
              <a:lnSpc>
                <a:spcPct val="90000"/>
              </a:lnSpc>
            </a:pPr>
            <a:r>
              <a:rPr lang="en-US" sz="2400" i="1" dirty="0">
                <a:solidFill>
                  <a:srgbClr val="4D4D4D"/>
                </a:solidFill>
                <a:latin typeface="Helvetica" charset="0"/>
                <a:ea typeface="ＭＳ Ｐゴシック" charset="0"/>
                <a:cs typeface="ＭＳ Ｐゴシック" charset="0"/>
              </a:rPr>
              <a:t>Hajo Eicken (</a:t>
            </a:r>
            <a:r>
              <a:rPr lang="en-US" sz="2400" i="1" dirty="0" err="1">
                <a:solidFill>
                  <a:srgbClr val="4D4D4D"/>
                </a:solidFill>
                <a:latin typeface="Helvetica" charset="0"/>
                <a:ea typeface="ＭＳ Ｐゴシック" charset="0"/>
                <a:cs typeface="ＭＳ Ｐゴシック" charset="0"/>
              </a:rPr>
              <a:t>hajo.eicken@gi.alaska.edu</a:t>
            </a:r>
            <a:r>
              <a:rPr lang="en-US" sz="2400" i="1" dirty="0">
                <a:solidFill>
                  <a:srgbClr val="4D4D4D"/>
                </a:solidFill>
                <a:latin typeface="Helvetica" charset="0"/>
                <a:ea typeface="ＭＳ Ｐゴシック" charset="0"/>
                <a:cs typeface="ＭＳ Ｐゴシック" charset="0"/>
              </a:rPr>
              <a:t>)</a:t>
            </a:r>
          </a:p>
          <a:p>
            <a:pPr eaLnBrk="1" hangingPunct="1">
              <a:lnSpc>
                <a:spcPct val="90000"/>
              </a:lnSpc>
            </a:pPr>
            <a:r>
              <a:rPr lang="en-US" sz="2400" i="1" dirty="0">
                <a:solidFill>
                  <a:srgbClr val="4D4D4D"/>
                </a:solidFill>
                <a:latin typeface="Helvetica" charset="0"/>
                <a:ea typeface="ＭＳ Ｐゴシック" charset="0"/>
                <a:cs typeface="ＭＳ Ｐゴシック" charset="0"/>
              </a:rPr>
              <a:t>Chair, SEARCH Science Steering </a:t>
            </a:r>
            <a:r>
              <a:rPr lang="en-US" sz="2400" i="1" dirty="0" smtClean="0">
                <a:solidFill>
                  <a:srgbClr val="4D4D4D"/>
                </a:solidFill>
                <a:latin typeface="Helvetica" charset="0"/>
                <a:ea typeface="ＭＳ Ｐゴシック" charset="0"/>
                <a:cs typeface="ＭＳ Ｐゴシック" charset="0"/>
              </a:rPr>
              <a:t>Committee</a:t>
            </a:r>
            <a:endParaRPr lang="en-US" sz="2400" dirty="0" smtClean="0">
              <a:solidFill>
                <a:srgbClr val="006699"/>
              </a:solidFill>
              <a:latin typeface="Arial" charset="0"/>
              <a:ea typeface="ＭＳ Ｐゴシック" charset="0"/>
              <a:cs typeface="ＭＳ Ｐゴシック" charset="0"/>
            </a:endParaRPr>
          </a:p>
          <a:p>
            <a:pPr algn="l" eaLnBrk="1" hangingPunct="1">
              <a:lnSpc>
                <a:spcPct val="90000"/>
              </a:lnSpc>
            </a:pPr>
            <a:endParaRPr lang="en-US" sz="2800" dirty="0" smtClean="0">
              <a:solidFill>
                <a:srgbClr val="006699"/>
              </a:solidFill>
              <a:latin typeface="Arial" charset="0"/>
              <a:ea typeface="ＭＳ Ｐゴシック" charset="0"/>
              <a:cs typeface="ＭＳ Ｐゴシック" charset="0"/>
            </a:endParaRPr>
          </a:p>
          <a:p>
            <a:pPr algn="l" eaLnBrk="1" hangingPunct="1">
              <a:lnSpc>
                <a:spcPct val="90000"/>
              </a:lnSpc>
            </a:pPr>
            <a:r>
              <a:rPr lang="en-US" sz="2800" dirty="0" smtClean="0">
                <a:solidFill>
                  <a:srgbClr val="006699"/>
                </a:solidFill>
                <a:latin typeface="Arial" charset="0"/>
                <a:ea typeface="ＭＳ Ｐゴシック" charset="0"/>
                <a:cs typeface="ＭＳ Ｐゴシック" charset="0"/>
              </a:rPr>
              <a:t>• The Arctic of the Future &amp; </a:t>
            </a:r>
            <a:r>
              <a:rPr lang="en-US" sz="2800" dirty="0" smtClean="0">
                <a:solidFill>
                  <a:srgbClr val="006699"/>
                </a:solidFill>
                <a:latin typeface="Arial" charset="0"/>
                <a:ea typeface="ＭＳ Ｐゴシック" charset="0"/>
                <a:cs typeface="ＭＳ Ｐゴシック" charset="0"/>
              </a:rPr>
              <a:t>SEARCH</a:t>
            </a:r>
            <a:endParaRPr lang="en-US" sz="2800" dirty="0" smtClean="0">
              <a:solidFill>
                <a:srgbClr val="006699"/>
              </a:solidFill>
              <a:latin typeface="Arial" charset="0"/>
              <a:ea typeface="ＭＳ Ｐゴシック" charset="0"/>
              <a:cs typeface="ＭＳ Ｐゴシック" charset="0"/>
            </a:endParaRPr>
          </a:p>
        </p:txBody>
      </p:sp>
      <p:pic>
        <p:nvPicPr>
          <p:cNvPr id="1638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0" y="152400"/>
            <a:ext cx="7173913"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Line 8"/>
          <p:cNvSpPr>
            <a:spLocks noChangeShapeType="1"/>
          </p:cNvSpPr>
          <p:nvPr/>
        </p:nvSpPr>
        <p:spPr bwMode="auto">
          <a:xfrm>
            <a:off x="0" y="1524000"/>
            <a:ext cx="9144000" cy="0"/>
          </a:xfrm>
          <a:prstGeom prst="line">
            <a:avLst/>
          </a:prstGeom>
          <a:noFill/>
          <a:ln w="38100">
            <a:solidFill>
              <a:srgbClr val="00A0D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89" name="Rectangle 10"/>
          <p:cNvSpPr>
            <a:spLocks noChangeArrowheads="1"/>
          </p:cNvSpPr>
          <p:nvPr/>
        </p:nvSpPr>
        <p:spPr bwMode="auto">
          <a:xfrm>
            <a:off x="533400" y="4343400"/>
            <a:ext cx="8153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0000"/>
              </a:lnSpc>
              <a:spcBef>
                <a:spcPct val="20000"/>
              </a:spcBef>
              <a:buFont typeface="Wingdings" charset="0"/>
              <a:buNone/>
            </a:pPr>
            <a:endParaRPr lang="en-US" b="1">
              <a:solidFill>
                <a:srgbClr val="006699"/>
              </a:solidFill>
              <a:latin typeface="Helvetica" charset="0"/>
            </a:endParaRPr>
          </a:p>
        </p:txBody>
      </p:sp>
    </p:spTree>
    <p:extLst>
      <p:ext uri="{BB962C8B-B14F-4D97-AF65-F5344CB8AC3E}">
        <p14:creationId xmlns:p14="http://schemas.microsoft.com/office/powerpoint/2010/main" val="41637305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5044" y="286988"/>
            <a:ext cx="8868956" cy="4369943"/>
          </a:xfrm>
          <a:prstGeom prst="rect">
            <a:avLst/>
          </a:prstGeom>
        </p:spPr>
      </p:pic>
    </p:spTree>
    <p:extLst>
      <p:ext uri="{BB962C8B-B14F-4D97-AF65-F5344CB8AC3E}">
        <p14:creationId xmlns:p14="http://schemas.microsoft.com/office/powerpoint/2010/main" val="3053986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ivalinaLawsui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0"/>
            <a:ext cx="6926239" cy="6858000"/>
          </a:xfrm>
          <a:prstGeom prst="rect">
            <a:avLst/>
          </a:prstGeom>
        </p:spPr>
      </p:pic>
    </p:spTree>
    <p:extLst>
      <p:ext uri="{BB962C8B-B14F-4D97-AF65-F5344CB8AC3E}">
        <p14:creationId xmlns:p14="http://schemas.microsoft.com/office/powerpoint/2010/main" val="1594125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0108PEWmap_LeaseArea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396876"/>
          </a:xfrm>
          <a:prstGeom prst="rect">
            <a:avLst/>
          </a:prstGeom>
        </p:spPr>
      </p:pic>
      <p:sp>
        <p:nvSpPr>
          <p:cNvPr id="4" name="TextBox 3"/>
          <p:cNvSpPr txBox="1"/>
          <p:nvPr/>
        </p:nvSpPr>
        <p:spPr>
          <a:xfrm>
            <a:off x="0" y="6396335"/>
            <a:ext cx="2385839" cy="461665"/>
          </a:xfrm>
          <a:prstGeom prst="rect">
            <a:avLst/>
          </a:prstGeom>
          <a:noFill/>
        </p:spPr>
        <p:txBody>
          <a:bodyPr wrap="none" rtlCol="0">
            <a:spAutoFit/>
          </a:bodyPr>
          <a:lstStyle/>
          <a:p>
            <a:r>
              <a:rPr lang="en-US" dirty="0" smtClean="0"/>
              <a:t>Pew Trust, 2011</a:t>
            </a:r>
            <a:endParaRPr lang="en-US" dirty="0"/>
          </a:p>
        </p:txBody>
      </p:sp>
    </p:spTree>
    <p:extLst>
      <p:ext uri="{BB962C8B-B14F-4D97-AF65-F5344CB8AC3E}">
        <p14:creationId xmlns:p14="http://schemas.microsoft.com/office/powerpoint/2010/main" val="309417538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50800"/>
            <a:ext cx="9144000" cy="6731702"/>
          </a:xfrm>
          <a:prstGeom prst="rect">
            <a:avLst/>
          </a:prstGeom>
        </p:spPr>
      </p:pic>
    </p:spTree>
    <p:extLst>
      <p:ext uri="{BB962C8B-B14F-4D97-AF65-F5344CB8AC3E}">
        <p14:creationId xmlns:p14="http://schemas.microsoft.com/office/powerpoint/2010/main" val="426960628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OOS.tiff"/>
          <p:cNvPicPr>
            <a:picLocks noGrp="1" noChangeAspect="1"/>
          </p:cNvPicPr>
          <p:nvPr>
            <p:ph idx="1"/>
          </p:nvPr>
        </p:nvPicPr>
        <p:blipFill rotWithShape="1">
          <a:blip r:embed="rId2">
            <a:extLst>
              <a:ext uri="{28A0092B-C50C-407E-A947-70E740481C1C}">
                <a14:useLocalDpi xmlns:a14="http://schemas.microsoft.com/office/drawing/2010/main" val="0"/>
              </a:ext>
            </a:extLst>
          </a:blip>
          <a:srcRect l="-921" r="-1937"/>
          <a:stretch/>
        </p:blipFill>
        <p:spPr>
          <a:xfrm>
            <a:off x="0" y="142930"/>
            <a:ext cx="9244696" cy="6006918"/>
          </a:xfrm>
        </p:spPr>
      </p:pic>
      <p:sp>
        <p:nvSpPr>
          <p:cNvPr id="5" name="TextBox 4"/>
          <p:cNvSpPr txBox="1"/>
          <p:nvPr/>
        </p:nvSpPr>
        <p:spPr>
          <a:xfrm>
            <a:off x="1386847" y="6262643"/>
            <a:ext cx="6154900" cy="461665"/>
          </a:xfrm>
          <a:prstGeom prst="rect">
            <a:avLst/>
          </a:prstGeom>
          <a:noFill/>
        </p:spPr>
        <p:txBody>
          <a:bodyPr wrap="none" rtlCol="0">
            <a:spAutoFit/>
          </a:bodyPr>
          <a:lstStyle/>
          <a:p>
            <a:r>
              <a:rPr lang="en-US" smtClean="0"/>
              <a:t>aoos.org</a:t>
            </a:r>
            <a:r>
              <a:rPr lang="en-US" dirty="0" smtClean="0"/>
              <a:t>  Alaska Ocean Observing System</a:t>
            </a:r>
            <a:endParaRPr lang="en-US" dirty="0"/>
          </a:p>
        </p:txBody>
      </p:sp>
    </p:spTree>
    <p:extLst>
      <p:ext uri="{BB962C8B-B14F-4D97-AF65-F5344CB8AC3E}">
        <p14:creationId xmlns:p14="http://schemas.microsoft.com/office/powerpoint/2010/main" val="165777294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endParaRPr lang="en-US">
              <a:latin typeface="Arial" charset="0"/>
              <a:ea typeface="ＭＳ Ｐゴシック" charset="0"/>
              <a:cs typeface="ＭＳ Ｐゴシック" charset="0"/>
            </a:endParaRPr>
          </a:p>
        </p:txBody>
      </p:sp>
      <p:sp>
        <p:nvSpPr>
          <p:cNvPr id="32770" name="Content Placeholder 2"/>
          <p:cNvSpPr>
            <a:spLocks noGrp="1"/>
          </p:cNvSpPr>
          <p:nvPr>
            <p:ph idx="1"/>
          </p:nvPr>
        </p:nvSpPr>
        <p:spPr/>
        <p:txBody>
          <a:bodyPr/>
          <a:lstStyle/>
          <a:p>
            <a:endParaRPr lang="en-US">
              <a:latin typeface="Arial" charset="0"/>
              <a:ea typeface="ＭＳ Ｐゴシック" charset="0"/>
              <a:cs typeface="ＭＳ Ｐゴシック" charset="0"/>
            </a:endParaRPr>
          </a:p>
        </p:txBody>
      </p:sp>
      <p:sp>
        <p:nvSpPr>
          <p:cNvPr id="327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3DF7AB-6957-2B47-8CC2-1BDF17C627AD}" type="slidenum">
              <a:rPr lang="en-US" sz="1400">
                <a:solidFill>
                  <a:schemeClr val="bg1"/>
                </a:solidFill>
              </a:rPr>
              <a:pPr/>
              <a:t>15</a:t>
            </a:fld>
            <a:endParaRPr lang="en-US" sz="1400">
              <a:solidFill>
                <a:schemeClr val="bg1"/>
              </a:solidFill>
            </a:endParaRPr>
          </a:p>
        </p:txBody>
      </p:sp>
      <p:pic>
        <p:nvPicPr>
          <p:cNvPr id="3277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Box 8"/>
          <p:cNvSpPr txBox="1">
            <a:spLocks noChangeArrowheads="1"/>
          </p:cNvSpPr>
          <p:nvPr/>
        </p:nvSpPr>
        <p:spPr bwMode="auto">
          <a:xfrm>
            <a:off x="7800975" y="0"/>
            <a:ext cx="1406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i="1">
                <a:solidFill>
                  <a:srgbClr val="FFFF00"/>
                </a:solidFill>
              </a:rPr>
              <a:t>AMSA</a:t>
            </a:r>
          </a:p>
          <a:p>
            <a:pPr eaLnBrk="1" hangingPunct="1"/>
            <a:r>
              <a:rPr lang="en-US" i="1">
                <a:solidFill>
                  <a:srgbClr val="FFFF00"/>
                </a:solidFill>
              </a:rPr>
              <a:t>Brigham</a:t>
            </a:r>
          </a:p>
        </p:txBody>
      </p:sp>
    </p:spTree>
    <p:extLst>
      <p:ext uri="{BB962C8B-B14F-4D97-AF65-F5344CB8AC3E}">
        <p14:creationId xmlns:p14="http://schemas.microsoft.com/office/powerpoint/2010/main" val="196014290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D7AB24-A5D2-C94D-AC8A-9EAA687D7D43}" type="slidenum">
              <a:rPr lang="en-US" sz="1400">
                <a:solidFill>
                  <a:schemeClr val="bg1"/>
                </a:solidFill>
              </a:rPr>
              <a:pPr/>
              <a:t>16</a:t>
            </a:fld>
            <a:endParaRPr lang="en-US" sz="1400">
              <a:solidFill>
                <a:schemeClr val="bg1"/>
              </a:solidFill>
            </a:endParaRPr>
          </a:p>
        </p:txBody>
      </p:sp>
      <p:sp>
        <p:nvSpPr>
          <p:cNvPr id="34819" name="Rectangle 2"/>
          <p:cNvSpPr>
            <a:spLocks noGrp="1" noChangeArrowheads="1"/>
          </p:cNvSpPr>
          <p:nvPr>
            <p:ph type="title"/>
          </p:nvPr>
        </p:nvSpPr>
        <p:spPr>
          <a:xfrm>
            <a:off x="0" y="0"/>
            <a:ext cx="9143999" cy="1143000"/>
          </a:xfrm>
        </p:spPr>
        <p:txBody>
          <a:bodyPr/>
          <a:lstStyle/>
          <a:p>
            <a:r>
              <a:rPr lang="en-US" sz="4000" dirty="0">
                <a:latin typeface="Arial" charset="0"/>
                <a:ea typeface="ＭＳ Ｐゴシック" charset="0"/>
                <a:cs typeface="ＭＳ Ｐゴシック" charset="0"/>
              </a:rPr>
              <a:t>Decision-making in a changing Arctic</a:t>
            </a:r>
          </a:p>
        </p:txBody>
      </p:sp>
      <p:pic>
        <p:nvPicPr>
          <p:cNvPr id="34820" name="Picture 5" descr="Scenarios20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1513" y="895350"/>
            <a:ext cx="7951787"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1"/>
          <p:cNvSpPr txBox="1">
            <a:spLocks noChangeArrowheads="1"/>
          </p:cNvSpPr>
          <p:nvPr/>
        </p:nvSpPr>
        <p:spPr bwMode="auto">
          <a:xfrm>
            <a:off x="3892550" y="2474913"/>
            <a:ext cx="1695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Observations</a:t>
            </a:r>
          </a:p>
        </p:txBody>
      </p:sp>
      <p:sp>
        <p:nvSpPr>
          <p:cNvPr id="34822" name="TextBox 6"/>
          <p:cNvSpPr txBox="1">
            <a:spLocks noChangeArrowheads="1"/>
          </p:cNvSpPr>
          <p:nvPr/>
        </p:nvSpPr>
        <p:spPr bwMode="auto">
          <a:xfrm>
            <a:off x="5546725" y="2312988"/>
            <a:ext cx="1001713"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GCM output</a:t>
            </a:r>
          </a:p>
        </p:txBody>
      </p:sp>
      <p:sp>
        <p:nvSpPr>
          <p:cNvPr id="34823" name="TextBox 7"/>
          <p:cNvSpPr txBox="1">
            <a:spLocks noChangeArrowheads="1"/>
          </p:cNvSpPr>
          <p:nvPr/>
        </p:nvSpPr>
        <p:spPr bwMode="auto">
          <a:xfrm>
            <a:off x="4733925" y="5245100"/>
            <a:ext cx="1741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Stroeve et al., 2010</a:t>
            </a:r>
          </a:p>
        </p:txBody>
      </p:sp>
      <p:sp>
        <p:nvSpPr>
          <p:cNvPr id="11" name="TextBox 10"/>
          <p:cNvSpPr txBox="1">
            <a:spLocks noChangeArrowheads="1"/>
          </p:cNvSpPr>
          <p:nvPr/>
        </p:nvSpPr>
        <p:spPr bwMode="auto">
          <a:xfrm>
            <a:off x="627016" y="6519446"/>
            <a:ext cx="53537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smtClean="0"/>
              <a:t>Eicken &amp; Lovecraft, Ch. 9, Nx2020, 2011</a:t>
            </a:r>
            <a:endParaRPr lang="en-US" sz="1600" dirty="0"/>
          </a:p>
        </p:txBody>
      </p:sp>
    </p:spTree>
    <p:extLst>
      <p:ext uri="{BB962C8B-B14F-4D97-AF65-F5344CB8AC3E}">
        <p14:creationId xmlns:p14="http://schemas.microsoft.com/office/powerpoint/2010/main" val="32776368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Content Placeholder 8" descr="LinkedScenarios.jpg"/>
          <p:cNvPicPr>
            <a:picLocks noGrp="1" noChangeAspect="1"/>
          </p:cNvPicPr>
          <p:nvPr>
            <p:ph idx="1"/>
          </p:nvPr>
        </p:nvPicPr>
        <p:blipFill>
          <a:blip r:embed="rId2">
            <a:extLst>
              <a:ext uri="{28A0092B-C50C-407E-A947-70E740481C1C}">
                <a14:useLocalDpi xmlns:a14="http://schemas.microsoft.com/office/drawing/2010/main" val="0"/>
              </a:ext>
            </a:extLst>
          </a:blip>
          <a:srcRect l="143" r="-206"/>
          <a:stretch>
            <a:fillRect/>
          </a:stretch>
        </p:blipFill>
        <p:spPr>
          <a:xfrm>
            <a:off x="661988" y="919163"/>
            <a:ext cx="7924800" cy="5938837"/>
          </a:xfrm>
        </p:spPr>
      </p:pic>
      <p:sp>
        <p:nvSpPr>
          <p:cNvPr id="3686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54D28D-8A96-094B-A03A-40988A4DFD69}" type="slidenum">
              <a:rPr lang="en-US" sz="1400">
                <a:solidFill>
                  <a:schemeClr val="bg1"/>
                </a:solidFill>
              </a:rPr>
              <a:pPr/>
              <a:t>17</a:t>
            </a:fld>
            <a:endParaRPr lang="en-US" sz="1400">
              <a:solidFill>
                <a:schemeClr val="bg1"/>
              </a:solidFill>
            </a:endParaRPr>
          </a:p>
        </p:txBody>
      </p:sp>
      <p:sp>
        <p:nvSpPr>
          <p:cNvPr id="6" name="TextBox 5"/>
          <p:cNvSpPr txBox="1">
            <a:spLocks noChangeArrowheads="1"/>
          </p:cNvSpPr>
          <p:nvPr/>
        </p:nvSpPr>
        <p:spPr bwMode="auto">
          <a:xfrm>
            <a:off x="627016" y="6519446"/>
            <a:ext cx="53537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smtClean="0"/>
              <a:t>Eicken &amp; Lovecraft, Ch. 9, Nx2020, 2011</a:t>
            </a:r>
            <a:endParaRPr lang="en-US" sz="1600" dirty="0"/>
          </a:p>
        </p:txBody>
      </p:sp>
      <p:sp>
        <p:nvSpPr>
          <p:cNvPr id="7" name="Rectangle 2"/>
          <p:cNvSpPr>
            <a:spLocks noGrp="1" noChangeArrowheads="1"/>
          </p:cNvSpPr>
          <p:nvPr>
            <p:ph type="title"/>
          </p:nvPr>
        </p:nvSpPr>
        <p:spPr>
          <a:xfrm>
            <a:off x="0" y="0"/>
            <a:ext cx="9143999" cy="1143000"/>
          </a:xfrm>
        </p:spPr>
        <p:txBody>
          <a:bodyPr/>
          <a:lstStyle/>
          <a:p>
            <a:r>
              <a:rPr lang="en-US" sz="4000" dirty="0">
                <a:latin typeface="Arial" charset="0"/>
                <a:ea typeface="ＭＳ Ｐゴシック" charset="0"/>
                <a:cs typeface="ＭＳ Ｐゴシック" charset="0"/>
              </a:rPr>
              <a:t>Decision-making in a changing Arctic</a:t>
            </a:r>
          </a:p>
        </p:txBody>
      </p:sp>
    </p:spTree>
    <p:extLst>
      <p:ext uri="{BB962C8B-B14F-4D97-AF65-F5344CB8AC3E}">
        <p14:creationId xmlns:p14="http://schemas.microsoft.com/office/powerpoint/2010/main" val="102743507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a:srcRect l="-41" r="-275"/>
          <a:stretch/>
        </p:blipFill>
        <p:spPr>
          <a:xfrm>
            <a:off x="250635" y="-233968"/>
            <a:ext cx="8707884" cy="6701329"/>
          </a:xfrm>
        </p:spPr>
      </p:pic>
      <p:sp>
        <p:nvSpPr>
          <p:cNvPr id="6" name="TextBox 5"/>
          <p:cNvSpPr txBox="1"/>
          <p:nvPr/>
        </p:nvSpPr>
        <p:spPr>
          <a:xfrm>
            <a:off x="0" y="6396335"/>
            <a:ext cx="8339543" cy="461665"/>
          </a:xfrm>
          <a:prstGeom prst="rect">
            <a:avLst/>
          </a:prstGeom>
          <a:noFill/>
        </p:spPr>
        <p:txBody>
          <a:bodyPr wrap="none" rtlCol="0">
            <a:spAutoFit/>
          </a:bodyPr>
          <a:lstStyle/>
          <a:p>
            <a:r>
              <a:rPr lang="en-US" dirty="0" smtClean="0"/>
              <a:t>ISAC Responding to Change Workshop; Murray et al., 2012</a:t>
            </a:r>
            <a:endParaRPr lang="en-US" dirty="0"/>
          </a:p>
        </p:txBody>
      </p:sp>
    </p:spTree>
    <p:extLst>
      <p:ext uri="{BB962C8B-B14F-4D97-AF65-F5344CB8AC3E}">
        <p14:creationId xmlns:p14="http://schemas.microsoft.com/office/powerpoint/2010/main" val="172842367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0" y="441305"/>
            <a:ext cx="9144000" cy="1143000"/>
          </a:xfrm>
        </p:spPr>
        <p:txBody>
          <a:bodyPr/>
          <a:lstStyle/>
          <a:p>
            <a:r>
              <a:rPr lang="en-US" sz="4000" dirty="0" smtClean="0">
                <a:latin typeface="Arial" charset="0"/>
                <a:ea typeface="ＭＳ Ｐゴシック" charset="0"/>
                <a:cs typeface="ＭＳ Ｐゴシック" charset="0"/>
              </a:rPr>
              <a:t>From scenarios to action </a:t>
            </a:r>
            <a:endParaRPr lang="en-US" sz="4000" dirty="0">
              <a:latin typeface="Arial" charset="0"/>
              <a:ea typeface="ＭＳ Ｐゴシック" charset="0"/>
              <a:cs typeface="ＭＳ Ｐゴシック" charset="0"/>
            </a:endParaRPr>
          </a:p>
        </p:txBody>
      </p:sp>
      <p:sp>
        <p:nvSpPr>
          <p:cNvPr id="43010" name="Content Placeholder 2"/>
          <p:cNvSpPr>
            <a:spLocks noGrp="1"/>
          </p:cNvSpPr>
          <p:nvPr>
            <p:ph sz="half" idx="1"/>
          </p:nvPr>
        </p:nvSpPr>
        <p:spPr>
          <a:xfrm>
            <a:off x="-1" y="1614012"/>
            <a:ext cx="4406563" cy="5243988"/>
          </a:xfrm>
        </p:spPr>
        <p:txBody>
          <a:bodyPr/>
          <a:lstStyle/>
          <a:p>
            <a:r>
              <a:rPr lang="en-US" i="1" dirty="0">
                <a:latin typeface="Arial" charset="0"/>
                <a:ea typeface="ＭＳ Ｐゴシック" charset="0"/>
                <a:cs typeface="ＭＳ Ｐゴシック" charset="0"/>
              </a:rPr>
              <a:t>Bodies of knowledge </a:t>
            </a:r>
          </a:p>
          <a:p>
            <a:pPr lvl="1"/>
            <a:r>
              <a:rPr lang="en-US" dirty="0">
                <a:latin typeface="Arial" charset="0"/>
                <a:ea typeface="ＭＳ Ｐゴシック" charset="0"/>
              </a:rPr>
              <a:t>Scientific</a:t>
            </a:r>
          </a:p>
          <a:p>
            <a:pPr lvl="1"/>
            <a:r>
              <a:rPr lang="en-US" dirty="0">
                <a:latin typeface="Arial" charset="0"/>
                <a:ea typeface="ＭＳ Ｐゴシック" charset="0"/>
              </a:rPr>
              <a:t>Practical</a:t>
            </a:r>
          </a:p>
          <a:p>
            <a:pPr lvl="1"/>
            <a:r>
              <a:rPr lang="en-US" dirty="0">
                <a:latin typeface="Arial" charset="0"/>
                <a:ea typeface="ＭＳ Ｐゴシック" charset="0"/>
              </a:rPr>
              <a:t>Local</a:t>
            </a:r>
          </a:p>
          <a:p>
            <a:pPr lvl="1"/>
            <a:r>
              <a:rPr lang="en-US" dirty="0">
                <a:latin typeface="Arial" charset="0"/>
                <a:ea typeface="ＭＳ Ｐゴシック" charset="0"/>
              </a:rPr>
              <a:t>Indigenous</a:t>
            </a:r>
          </a:p>
          <a:p>
            <a:r>
              <a:rPr lang="en-US" i="1" dirty="0">
                <a:latin typeface="Arial" charset="0"/>
                <a:ea typeface="ＭＳ Ｐゴシック" charset="0"/>
                <a:cs typeface="ＭＳ Ｐゴシック" charset="0"/>
              </a:rPr>
              <a:t>Holders of knowledge</a:t>
            </a:r>
          </a:p>
          <a:p>
            <a:pPr lvl="1"/>
            <a:r>
              <a:rPr lang="en-US" dirty="0">
                <a:latin typeface="Arial" charset="0"/>
                <a:ea typeface="ＭＳ Ｐゴシック" charset="0"/>
              </a:rPr>
              <a:t>Communities &amp; </a:t>
            </a:r>
            <a:r>
              <a:rPr lang="en-US" dirty="0" err="1">
                <a:latin typeface="Arial" charset="0"/>
                <a:ea typeface="ＭＳ Ｐゴシック" charset="0"/>
              </a:rPr>
              <a:t>practicioners</a:t>
            </a:r>
            <a:endParaRPr lang="en-US" dirty="0">
              <a:latin typeface="Arial" charset="0"/>
              <a:ea typeface="ＭＳ Ｐゴシック" charset="0"/>
            </a:endParaRPr>
          </a:p>
          <a:p>
            <a:pPr lvl="1"/>
            <a:r>
              <a:rPr lang="en-US" dirty="0">
                <a:latin typeface="Arial" charset="0"/>
                <a:ea typeface="ＭＳ Ｐゴシック" charset="0"/>
              </a:rPr>
              <a:t>Repositories &amp; archives</a:t>
            </a:r>
          </a:p>
          <a:p>
            <a:pPr lvl="1"/>
            <a:r>
              <a:rPr lang="en-US" dirty="0">
                <a:latin typeface="Arial" charset="0"/>
                <a:ea typeface="ＭＳ Ｐゴシック" charset="0"/>
              </a:rPr>
              <a:t>Institutions &amp; frameworks</a:t>
            </a:r>
          </a:p>
        </p:txBody>
      </p:sp>
      <p:sp>
        <p:nvSpPr>
          <p:cNvPr id="43011" name="Content Placeholder 3"/>
          <p:cNvSpPr>
            <a:spLocks noGrp="1"/>
          </p:cNvSpPr>
          <p:nvPr>
            <p:ph sz="half" idx="2"/>
          </p:nvPr>
        </p:nvSpPr>
        <p:spPr>
          <a:xfrm>
            <a:off x="4559568" y="1614012"/>
            <a:ext cx="4584432" cy="5243988"/>
          </a:xfrm>
        </p:spPr>
        <p:txBody>
          <a:bodyPr/>
          <a:lstStyle/>
          <a:p>
            <a:r>
              <a:rPr lang="en-US" i="1" dirty="0">
                <a:latin typeface="Arial" charset="0"/>
                <a:ea typeface="ＭＳ Ｐゴシック" charset="0"/>
                <a:cs typeface="ＭＳ Ｐゴシック" charset="0"/>
              </a:rPr>
              <a:t>Action: Response to Arctic </a:t>
            </a:r>
            <a:r>
              <a:rPr lang="en-US" i="1" dirty="0" smtClean="0">
                <a:latin typeface="Arial" charset="0"/>
                <a:ea typeface="ＭＳ Ｐゴシック" charset="0"/>
                <a:cs typeface="ＭＳ Ｐゴシック" charset="0"/>
              </a:rPr>
              <a:t>change</a:t>
            </a:r>
            <a:endParaRPr lang="en-US" i="1" dirty="0">
              <a:latin typeface="Arial" charset="0"/>
              <a:ea typeface="ＭＳ Ｐゴシック" charset="0"/>
              <a:cs typeface="ＭＳ Ｐゴシック" charset="0"/>
            </a:endParaRPr>
          </a:p>
          <a:p>
            <a:pPr lvl="1"/>
            <a:r>
              <a:rPr lang="en-US" dirty="0">
                <a:latin typeface="Arial" charset="0"/>
                <a:ea typeface="ＭＳ Ｐゴシック" charset="0"/>
              </a:rPr>
              <a:t>Passive system response</a:t>
            </a:r>
          </a:p>
          <a:p>
            <a:pPr lvl="1"/>
            <a:r>
              <a:rPr lang="en-US" dirty="0">
                <a:latin typeface="Arial" charset="0"/>
                <a:ea typeface="ＭＳ Ｐゴシック" charset="0"/>
              </a:rPr>
              <a:t>Active response through adaptation, mitigation, negation, etc.</a:t>
            </a:r>
          </a:p>
          <a:p>
            <a:r>
              <a:rPr lang="en-US" i="1" dirty="0">
                <a:latin typeface="Arial" charset="0"/>
                <a:ea typeface="ＭＳ Ｐゴシック" charset="0"/>
                <a:cs typeface="ＭＳ Ｐゴシック" charset="0"/>
              </a:rPr>
              <a:t>Scales of action</a:t>
            </a:r>
          </a:p>
          <a:p>
            <a:pPr lvl="1"/>
            <a:r>
              <a:rPr lang="en-US" dirty="0">
                <a:latin typeface="Arial" charset="0"/>
                <a:ea typeface="ＭＳ Ｐゴシック" charset="0"/>
              </a:rPr>
              <a:t>Local</a:t>
            </a:r>
          </a:p>
          <a:p>
            <a:pPr lvl="1"/>
            <a:r>
              <a:rPr lang="en-US" dirty="0">
                <a:latin typeface="Arial" charset="0"/>
                <a:ea typeface="ＭＳ Ｐゴシック" charset="0"/>
              </a:rPr>
              <a:t>Regional</a:t>
            </a:r>
          </a:p>
          <a:p>
            <a:pPr lvl="1"/>
            <a:r>
              <a:rPr lang="en-US" dirty="0">
                <a:latin typeface="Arial" charset="0"/>
                <a:ea typeface="ＭＳ Ｐゴシック" charset="0"/>
              </a:rPr>
              <a:t>National</a:t>
            </a:r>
          </a:p>
          <a:p>
            <a:pPr lvl="1"/>
            <a:r>
              <a:rPr lang="en-US" dirty="0">
                <a:latin typeface="Arial" charset="0"/>
                <a:ea typeface="ＭＳ Ｐゴシック" charset="0"/>
              </a:rPr>
              <a:t>Global</a:t>
            </a:r>
          </a:p>
        </p:txBody>
      </p:sp>
      <p:sp>
        <p:nvSpPr>
          <p:cNvPr id="4301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56F2E9-1281-DC40-A6E9-2B3039ED100E}" type="slidenum">
              <a:rPr lang="en-US" sz="1400">
                <a:solidFill>
                  <a:schemeClr val="bg1"/>
                </a:solidFill>
              </a:rPr>
              <a:pPr/>
              <a:t>19</a:t>
            </a:fld>
            <a:endParaRPr lang="en-US" sz="1400">
              <a:solidFill>
                <a:schemeClr val="bg1"/>
              </a:solidFill>
            </a:endParaRPr>
          </a:p>
        </p:txBody>
      </p:sp>
    </p:spTree>
    <p:extLst>
      <p:ext uri="{BB962C8B-B14F-4D97-AF65-F5344CB8AC3E}">
        <p14:creationId xmlns:p14="http://schemas.microsoft.com/office/powerpoint/2010/main" val="92317833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a:xfrm>
            <a:off x="0" y="0"/>
            <a:ext cx="9144000" cy="1166813"/>
          </a:xfrm>
        </p:spPr>
        <p:txBody>
          <a:bodyPr/>
          <a:lstStyle/>
          <a:p>
            <a:pPr eaLnBrk="1" hangingPunct="1"/>
            <a:r>
              <a:rPr lang="en-US" sz="4000" dirty="0">
                <a:latin typeface="Arial" charset="0"/>
                <a:ea typeface="ＭＳ Ｐゴシック" charset="0"/>
                <a:cs typeface="ＭＳ Ｐゴシック" charset="0"/>
              </a:rPr>
              <a:t>A changing North</a:t>
            </a:r>
          </a:p>
        </p:txBody>
      </p:sp>
      <p:sp>
        <p:nvSpPr>
          <p:cNvPr id="63490" name="Rectangle 3"/>
          <p:cNvSpPr>
            <a:spLocks noChangeArrowheads="1"/>
          </p:cNvSpPr>
          <p:nvPr/>
        </p:nvSpPr>
        <p:spPr bwMode="auto">
          <a:xfrm>
            <a:off x="2820988" y="1104900"/>
            <a:ext cx="3471862" cy="1311275"/>
          </a:xfrm>
          <a:prstGeom prst="rect">
            <a:avLst/>
          </a:prstGeom>
          <a:solidFill>
            <a:srgbClr val="FFFFFF"/>
          </a:solidFill>
          <a:ln>
            <a:noFill/>
          </a:ln>
          <a:extLst/>
        </p:spPr>
        <p:txBody>
          <a:bodyPr>
            <a:spAutoFit/>
          </a:bodyPr>
          <a:lstStyle/>
          <a:p>
            <a:r>
              <a:rPr lang="en-US" sz="2000">
                <a:solidFill>
                  <a:srgbClr val="000000"/>
                </a:solidFill>
              </a:rPr>
              <a:t>Regime shifts in climate and the environment about to exceed range of recent past variability and change</a:t>
            </a:r>
          </a:p>
        </p:txBody>
      </p:sp>
      <p:sp>
        <p:nvSpPr>
          <p:cNvPr id="63491" name="Rectangle 4"/>
          <p:cNvSpPr>
            <a:spLocks noChangeArrowheads="1"/>
          </p:cNvSpPr>
          <p:nvPr/>
        </p:nvSpPr>
        <p:spPr bwMode="auto">
          <a:xfrm>
            <a:off x="236538" y="3289300"/>
            <a:ext cx="3290887" cy="1006475"/>
          </a:xfrm>
          <a:prstGeom prst="rect">
            <a:avLst/>
          </a:prstGeom>
          <a:solidFill>
            <a:srgbClr val="FFFFFF"/>
          </a:solidFill>
          <a:ln>
            <a:noFill/>
          </a:ln>
          <a:extLst/>
        </p:spPr>
        <p:txBody>
          <a:bodyPr>
            <a:spAutoFit/>
          </a:bodyPr>
          <a:lstStyle/>
          <a:p>
            <a:r>
              <a:rPr lang="en-US" sz="2000">
                <a:solidFill>
                  <a:srgbClr val="000000"/>
                </a:solidFill>
              </a:rPr>
              <a:t>Sweeping impacts of change on Northern populations and cultures</a:t>
            </a:r>
          </a:p>
        </p:txBody>
      </p:sp>
      <p:sp>
        <p:nvSpPr>
          <p:cNvPr id="63492" name="Rectangle 5"/>
          <p:cNvSpPr>
            <a:spLocks noChangeArrowheads="1"/>
          </p:cNvSpPr>
          <p:nvPr/>
        </p:nvSpPr>
        <p:spPr bwMode="auto">
          <a:xfrm>
            <a:off x="2924175" y="5334000"/>
            <a:ext cx="3294063" cy="1006475"/>
          </a:xfrm>
          <a:prstGeom prst="rect">
            <a:avLst/>
          </a:prstGeom>
          <a:solidFill>
            <a:srgbClr val="FFFFFF"/>
          </a:solidFill>
          <a:ln>
            <a:noFill/>
          </a:ln>
          <a:extLst/>
        </p:spPr>
        <p:txBody>
          <a:bodyPr>
            <a:spAutoFit/>
          </a:bodyPr>
          <a:lstStyle/>
          <a:p>
            <a:r>
              <a:rPr lang="en-US" sz="2000" dirty="0">
                <a:solidFill>
                  <a:srgbClr val="000000"/>
                </a:solidFill>
              </a:rPr>
              <a:t>Expansion of global geopolitical and economic interests into the North</a:t>
            </a:r>
          </a:p>
        </p:txBody>
      </p:sp>
      <p:sp>
        <p:nvSpPr>
          <p:cNvPr id="63493" name="Rectangle 6"/>
          <p:cNvSpPr>
            <a:spLocks noChangeArrowheads="1"/>
          </p:cNvSpPr>
          <p:nvPr/>
        </p:nvSpPr>
        <p:spPr bwMode="auto">
          <a:xfrm>
            <a:off x="5505450" y="3198813"/>
            <a:ext cx="3290888" cy="1311275"/>
          </a:xfrm>
          <a:prstGeom prst="rect">
            <a:avLst/>
          </a:prstGeom>
          <a:solidFill>
            <a:srgbClr val="FFFFFF"/>
          </a:solidFill>
          <a:ln>
            <a:noFill/>
          </a:ln>
          <a:extLst/>
        </p:spPr>
        <p:txBody>
          <a:bodyPr>
            <a:spAutoFit/>
          </a:bodyPr>
          <a:lstStyle/>
          <a:p>
            <a:r>
              <a:rPr lang="en-US" sz="2000">
                <a:solidFill>
                  <a:srgbClr val="000000"/>
                </a:solidFill>
              </a:rPr>
              <a:t>Increasing inter-dependence between the Arctic region and global processes</a:t>
            </a:r>
          </a:p>
        </p:txBody>
      </p:sp>
      <p:sp>
        <p:nvSpPr>
          <p:cNvPr id="63494" name="AutoShape 7"/>
          <p:cNvSpPr>
            <a:spLocks noChangeArrowheads="1"/>
          </p:cNvSpPr>
          <p:nvPr/>
        </p:nvSpPr>
        <p:spPr bwMode="auto">
          <a:xfrm rot="16200000" flipH="1">
            <a:off x="1282700" y="1643063"/>
            <a:ext cx="1373187" cy="14620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63495" name="AutoShape 8"/>
          <p:cNvSpPr>
            <a:spLocks noChangeArrowheads="1"/>
          </p:cNvSpPr>
          <p:nvPr/>
        </p:nvSpPr>
        <p:spPr bwMode="auto">
          <a:xfrm>
            <a:off x="4237038" y="2859088"/>
            <a:ext cx="668337" cy="2308225"/>
          </a:xfrm>
          <a:prstGeom prst="upDownArrow">
            <a:avLst>
              <a:gd name="adj1" fmla="val 50000"/>
              <a:gd name="adj2" fmla="val 69074"/>
            </a:avLst>
          </a:prstGeom>
          <a:solidFill>
            <a:schemeClr val="accent1"/>
          </a:solidFill>
          <a:ln w="9525">
            <a:solidFill>
              <a:schemeClr val="tx1"/>
            </a:solidFill>
            <a:miter lim="800000"/>
            <a:headEnd/>
            <a:tailEnd/>
          </a:ln>
        </p:spPr>
        <p:txBody>
          <a:bodyPr wrap="none" anchor="ctr"/>
          <a:lstStyle/>
          <a:p>
            <a:endParaRPr lang="en-US"/>
          </a:p>
        </p:txBody>
      </p:sp>
      <p:sp>
        <p:nvSpPr>
          <p:cNvPr id="63496" name="AutoShape 9"/>
          <p:cNvSpPr>
            <a:spLocks noChangeArrowheads="1"/>
          </p:cNvSpPr>
          <p:nvPr/>
        </p:nvSpPr>
        <p:spPr bwMode="auto">
          <a:xfrm rot="5400000">
            <a:off x="6388100" y="1616075"/>
            <a:ext cx="1373188" cy="14620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63497" name="Picture 10" descr="AikenCrew"/>
          <p:cNvPicPr>
            <a:picLocks noChangeAspect="1" noChangeArrowheads="1"/>
          </p:cNvPicPr>
          <p:nvPr/>
        </p:nvPicPr>
        <p:blipFill>
          <a:blip r:embed="rId3">
            <a:extLst>
              <a:ext uri="{28A0092B-C50C-407E-A947-70E740481C1C}">
                <a14:useLocalDpi xmlns:a14="http://schemas.microsoft.com/office/drawing/2010/main" val="0"/>
              </a:ext>
            </a:extLst>
          </a:blip>
          <a:srcRect b="4913"/>
          <a:stretch>
            <a:fillRect/>
          </a:stretch>
        </p:blipFill>
        <p:spPr bwMode="auto">
          <a:xfrm>
            <a:off x="0" y="0"/>
            <a:ext cx="2465388"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8"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51054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9" name="Text Box 12"/>
          <p:cNvSpPr txBox="1">
            <a:spLocks noChangeArrowheads="1"/>
          </p:cNvSpPr>
          <p:nvPr/>
        </p:nvSpPr>
        <p:spPr bwMode="auto">
          <a:xfrm>
            <a:off x="7913688" y="4852988"/>
            <a:ext cx="12303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chemeClr val="bg1"/>
                </a:solidFill>
              </a:rPr>
              <a:t>BP Northstar</a:t>
            </a:r>
            <a:br>
              <a:rPr lang="en-US" sz="1400">
                <a:solidFill>
                  <a:schemeClr val="bg1"/>
                </a:solidFill>
              </a:rPr>
            </a:br>
            <a:r>
              <a:rPr lang="en-US" sz="1400">
                <a:solidFill>
                  <a:schemeClr val="bg1"/>
                </a:solidFill>
              </a:rPr>
              <a:t>Photo: BP </a:t>
            </a:r>
          </a:p>
        </p:txBody>
      </p:sp>
      <p:sp>
        <p:nvSpPr>
          <p:cNvPr id="63500" name="Text Box 13"/>
          <p:cNvSpPr txBox="1">
            <a:spLocks noChangeArrowheads="1"/>
          </p:cNvSpPr>
          <p:nvPr/>
        </p:nvSpPr>
        <p:spPr bwMode="auto">
          <a:xfrm>
            <a:off x="0" y="1468438"/>
            <a:ext cx="1900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chemeClr val="bg1"/>
                </a:solidFill>
              </a:rPr>
              <a:t>Barrow whaling camp</a:t>
            </a:r>
          </a:p>
          <a:p>
            <a:pPr eaLnBrk="1" hangingPunct="1"/>
            <a:r>
              <a:rPr lang="en-US" sz="1400">
                <a:solidFill>
                  <a:schemeClr val="bg1"/>
                </a:solidFill>
              </a:rPr>
              <a:t>(Photo: Bill Hess)</a:t>
            </a:r>
          </a:p>
        </p:txBody>
      </p:sp>
      <p:sp>
        <p:nvSpPr>
          <p:cNvPr id="63501" name="AutoShape 14"/>
          <p:cNvSpPr>
            <a:spLocks noChangeArrowheads="1"/>
          </p:cNvSpPr>
          <p:nvPr/>
        </p:nvSpPr>
        <p:spPr bwMode="auto">
          <a:xfrm rot="16200000" flipV="1">
            <a:off x="6411913" y="4567238"/>
            <a:ext cx="1373187" cy="14620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63502" name="Text Box 16"/>
          <p:cNvSpPr txBox="1">
            <a:spLocks noChangeArrowheads="1"/>
          </p:cNvSpPr>
          <p:nvPr/>
        </p:nvSpPr>
        <p:spPr bwMode="auto">
          <a:xfrm>
            <a:off x="8407400" y="1508125"/>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chemeClr val="bg1"/>
                </a:solidFill>
              </a:rPr>
              <a:t>NSIDC</a:t>
            </a:r>
          </a:p>
        </p:txBody>
      </p:sp>
      <p:pic>
        <p:nvPicPr>
          <p:cNvPr id="63503" name="Picture 17"/>
          <p:cNvPicPr>
            <a:picLocks noChangeAspect="1" noChangeArrowheads="1"/>
          </p:cNvPicPr>
          <p:nvPr/>
        </p:nvPicPr>
        <p:blipFill>
          <a:blip r:embed="rId5">
            <a:extLst>
              <a:ext uri="{28A0092B-C50C-407E-A947-70E740481C1C}">
                <a14:useLocalDpi xmlns:a14="http://schemas.microsoft.com/office/drawing/2010/main" val="0"/>
              </a:ext>
            </a:extLst>
          </a:blip>
          <a:srcRect l="6763" t="11014" r="5472" b="8731"/>
          <a:stretch>
            <a:fillRect/>
          </a:stretch>
        </p:blipFill>
        <p:spPr bwMode="auto">
          <a:xfrm>
            <a:off x="0" y="4845050"/>
            <a:ext cx="201295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4" name="AutoShape 18"/>
          <p:cNvSpPr>
            <a:spLocks noChangeArrowheads="1"/>
          </p:cNvSpPr>
          <p:nvPr/>
        </p:nvSpPr>
        <p:spPr bwMode="auto">
          <a:xfrm rot="5400000" flipH="1" flipV="1">
            <a:off x="1370013" y="4554538"/>
            <a:ext cx="1373187" cy="14620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63505" name="Text Box 19"/>
          <p:cNvSpPr txBox="1">
            <a:spLocks noChangeArrowheads="1"/>
          </p:cNvSpPr>
          <p:nvPr/>
        </p:nvSpPr>
        <p:spPr bwMode="auto">
          <a:xfrm>
            <a:off x="0" y="456247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chemeClr val="bg1"/>
                </a:solidFill>
              </a:rPr>
              <a:t>ACIA</a:t>
            </a:r>
          </a:p>
        </p:txBody>
      </p:sp>
      <p:pic>
        <p:nvPicPr>
          <p:cNvPr id="63506" name="Picture 22" descr="20091005_SummerIceExt.png"/>
          <p:cNvPicPr>
            <a:picLocks noChangeAspect="1"/>
          </p:cNvPicPr>
          <p:nvPr/>
        </p:nvPicPr>
        <p:blipFill>
          <a:blip r:embed="rId6">
            <a:extLst>
              <a:ext uri="{28A0092B-C50C-407E-A947-70E740481C1C}">
                <a14:useLocalDpi xmlns:a14="http://schemas.microsoft.com/office/drawing/2010/main" val="0"/>
              </a:ext>
            </a:extLst>
          </a:blip>
          <a:srcRect t="13472"/>
          <a:stretch>
            <a:fillRect/>
          </a:stretch>
        </p:blipFill>
        <p:spPr bwMode="auto">
          <a:xfrm>
            <a:off x="6810375" y="0"/>
            <a:ext cx="233362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E9E224-C50D-2A4B-B9E4-E464218E0C2F}" type="slidenum">
              <a:rPr lang="en-US" sz="1400">
                <a:solidFill>
                  <a:schemeClr val="bg1"/>
                </a:solidFill>
              </a:rPr>
              <a:pPr/>
              <a:t>2</a:t>
            </a:fld>
            <a:endParaRPr lang="en-US" sz="1400">
              <a:solidFill>
                <a:schemeClr val="bg1"/>
              </a:solidFill>
            </a:endParaRPr>
          </a:p>
        </p:txBody>
      </p:sp>
    </p:spTree>
    <p:extLst>
      <p:ext uri="{BB962C8B-B14F-4D97-AF65-F5344CB8AC3E}">
        <p14:creationId xmlns:p14="http://schemas.microsoft.com/office/powerpoint/2010/main" val="23123986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0" y="1612900"/>
            <a:ext cx="9144000" cy="1112838"/>
          </a:xfrm>
        </p:spPr>
        <p:txBody>
          <a:bodyPr/>
          <a:lstStyle/>
          <a:p>
            <a:pPr eaLnBrk="1" hangingPunct="1"/>
            <a:r>
              <a:rPr lang="en-US" sz="3200" dirty="0" smtClean="0">
                <a:solidFill>
                  <a:srgbClr val="006699"/>
                </a:solidFill>
                <a:latin typeface="Arial" charset="0"/>
                <a:ea typeface="ＭＳ Ｐゴシック" charset="0"/>
                <a:cs typeface="ＭＳ Ｐゴシック" charset="0"/>
              </a:rPr>
              <a:t>SEARCH SSC Meeting 2-4 Oct 2012</a:t>
            </a:r>
            <a:endParaRPr lang="en-US" sz="2400" dirty="0">
              <a:solidFill>
                <a:srgbClr val="00384C"/>
              </a:solidFill>
              <a:latin typeface="Arial" charset="0"/>
              <a:ea typeface="ＭＳ Ｐゴシック" charset="0"/>
              <a:cs typeface="ＭＳ Ｐゴシック" charset="0"/>
            </a:endParaRPr>
          </a:p>
        </p:txBody>
      </p:sp>
      <p:sp>
        <p:nvSpPr>
          <p:cNvPr id="16386" name="Rectangle 3"/>
          <p:cNvSpPr>
            <a:spLocks noGrp="1" noChangeArrowheads="1"/>
          </p:cNvSpPr>
          <p:nvPr>
            <p:ph type="subTitle" idx="1"/>
          </p:nvPr>
        </p:nvSpPr>
        <p:spPr>
          <a:xfrm>
            <a:off x="477838" y="2906713"/>
            <a:ext cx="8666162" cy="3475037"/>
          </a:xfrm>
        </p:spPr>
        <p:txBody>
          <a:bodyPr/>
          <a:lstStyle/>
          <a:p>
            <a:pPr eaLnBrk="1" hangingPunct="1">
              <a:lnSpc>
                <a:spcPct val="90000"/>
              </a:lnSpc>
            </a:pPr>
            <a:r>
              <a:rPr lang="en-US" sz="2400" i="1" dirty="0">
                <a:solidFill>
                  <a:srgbClr val="4D4D4D"/>
                </a:solidFill>
                <a:latin typeface="Helvetica" charset="0"/>
                <a:ea typeface="ＭＳ Ｐゴシック" charset="0"/>
                <a:cs typeface="ＭＳ Ｐゴシック" charset="0"/>
              </a:rPr>
              <a:t>Hajo Eicken (</a:t>
            </a:r>
            <a:r>
              <a:rPr lang="en-US" sz="2400" i="1" dirty="0" err="1">
                <a:solidFill>
                  <a:srgbClr val="4D4D4D"/>
                </a:solidFill>
                <a:latin typeface="Helvetica" charset="0"/>
                <a:ea typeface="ＭＳ Ｐゴシック" charset="0"/>
                <a:cs typeface="ＭＳ Ｐゴシック" charset="0"/>
              </a:rPr>
              <a:t>hajo.eicken@gi.alaska.edu</a:t>
            </a:r>
            <a:r>
              <a:rPr lang="en-US" sz="2400" i="1" dirty="0">
                <a:solidFill>
                  <a:srgbClr val="4D4D4D"/>
                </a:solidFill>
                <a:latin typeface="Helvetica" charset="0"/>
                <a:ea typeface="ＭＳ Ｐゴシック" charset="0"/>
                <a:cs typeface="ＭＳ Ｐゴシック" charset="0"/>
              </a:rPr>
              <a:t>)</a:t>
            </a:r>
          </a:p>
          <a:p>
            <a:pPr eaLnBrk="1" hangingPunct="1">
              <a:lnSpc>
                <a:spcPct val="90000"/>
              </a:lnSpc>
            </a:pPr>
            <a:r>
              <a:rPr lang="en-US" sz="2400" i="1" dirty="0">
                <a:solidFill>
                  <a:srgbClr val="4D4D4D"/>
                </a:solidFill>
                <a:latin typeface="Helvetica" charset="0"/>
                <a:ea typeface="ＭＳ Ｐゴシック" charset="0"/>
                <a:cs typeface="ＭＳ Ｐゴシック" charset="0"/>
              </a:rPr>
              <a:t>Chair, SEARCH Science Steering </a:t>
            </a:r>
            <a:r>
              <a:rPr lang="en-US" sz="2400" i="1" dirty="0" smtClean="0">
                <a:solidFill>
                  <a:srgbClr val="4D4D4D"/>
                </a:solidFill>
                <a:latin typeface="Helvetica" charset="0"/>
                <a:ea typeface="ＭＳ Ｐゴシック" charset="0"/>
                <a:cs typeface="ＭＳ Ｐゴシック" charset="0"/>
              </a:rPr>
              <a:t>Committee</a:t>
            </a:r>
            <a:endParaRPr lang="en-US" sz="2400" dirty="0" smtClean="0">
              <a:solidFill>
                <a:srgbClr val="006699"/>
              </a:solidFill>
              <a:latin typeface="Arial" charset="0"/>
              <a:ea typeface="ＭＳ Ｐゴシック" charset="0"/>
              <a:cs typeface="ＭＳ Ｐゴシック" charset="0"/>
            </a:endParaRPr>
          </a:p>
          <a:p>
            <a:pPr algn="l" eaLnBrk="1" hangingPunct="1">
              <a:lnSpc>
                <a:spcPct val="90000"/>
              </a:lnSpc>
            </a:pPr>
            <a:endParaRPr lang="en-US" sz="2800" dirty="0" smtClean="0">
              <a:solidFill>
                <a:srgbClr val="006699"/>
              </a:solidFill>
              <a:latin typeface="Arial" charset="0"/>
              <a:ea typeface="ＭＳ Ｐゴシック" charset="0"/>
              <a:cs typeface="ＭＳ Ｐゴシック" charset="0"/>
            </a:endParaRPr>
          </a:p>
          <a:p>
            <a:pPr algn="l" eaLnBrk="1" hangingPunct="1">
              <a:lnSpc>
                <a:spcPct val="90000"/>
              </a:lnSpc>
            </a:pPr>
            <a:r>
              <a:rPr lang="en-US" sz="2800" dirty="0" smtClean="0">
                <a:solidFill>
                  <a:srgbClr val="006699"/>
                </a:solidFill>
                <a:latin typeface="Arial" charset="0"/>
                <a:ea typeface="ＭＳ Ｐゴシック" charset="0"/>
                <a:cs typeface="ＭＳ Ｐゴシック" charset="0"/>
              </a:rPr>
              <a:t>• The Arctic of the Future &amp; SEARCH</a:t>
            </a:r>
          </a:p>
          <a:p>
            <a:pPr algn="l" eaLnBrk="1" hangingPunct="1">
              <a:lnSpc>
                <a:spcPct val="90000"/>
              </a:lnSpc>
            </a:pPr>
            <a:r>
              <a:rPr lang="en-US" sz="2800" dirty="0" smtClean="0">
                <a:solidFill>
                  <a:srgbClr val="006699"/>
                </a:solidFill>
                <a:latin typeface="Arial" charset="0"/>
                <a:ea typeface="ＭＳ Ｐゴシック" charset="0"/>
                <a:cs typeface="ＭＳ Ｐゴシック" charset="0"/>
              </a:rPr>
              <a:t>• SEARCH Structures &amp; Functions</a:t>
            </a:r>
            <a:endParaRPr lang="en-US" sz="2400" dirty="0" smtClean="0">
              <a:solidFill>
                <a:srgbClr val="006699"/>
              </a:solidFill>
              <a:latin typeface="Arial" charset="0"/>
              <a:ea typeface="ＭＳ Ｐゴシック" charset="0"/>
              <a:cs typeface="ＭＳ Ｐゴシック" charset="0"/>
            </a:endParaRPr>
          </a:p>
        </p:txBody>
      </p:sp>
      <p:pic>
        <p:nvPicPr>
          <p:cNvPr id="1638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0" y="152400"/>
            <a:ext cx="7173913"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Line 8"/>
          <p:cNvSpPr>
            <a:spLocks noChangeShapeType="1"/>
          </p:cNvSpPr>
          <p:nvPr/>
        </p:nvSpPr>
        <p:spPr bwMode="auto">
          <a:xfrm>
            <a:off x="0" y="1524000"/>
            <a:ext cx="9144000" cy="0"/>
          </a:xfrm>
          <a:prstGeom prst="line">
            <a:avLst/>
          </a:prstGeom>
          <a:noFill/>
          <a:ln w="38100">
            <a:solidFill>
              <a:srgbClr val="00A0D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89" name="Rectangle 10"/>
          <p:cNvSpPr>
            <a:spLocks noChangeArrowheads="1"/>
          </p:cNvSpPr>
          <p:nvPr/>
        </p:nvSpPr>
        <p:spPr bwMode="auto">
          <a:xfrm>
            <a:off x="533400" y="4343400"/>
            <a:ext cx="8153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0000"/>
              </a:lnSpc>
              <a:spcBef>
                <a:spcPct val="20000"/>
              </a:spcBef>
              <a:buFont typeface="Wingdings" charset="0"/>
              <a:buNone/>
            </a:pPr>
            <a:endParaRPr lang="en-US" b="1">
              <a:solidFill>
                <a:srgbClr val="006699"/>
              </a:solidFill>
              <a:latin typeface="Helvetica" charset="0"/>
            </a:endParaRPr>
          </a:p>
        </p:txBody>
      </p:sp>
    </p:spTree>
    <p:extLst>
      <p:ext uri="{BB962C8B-B14F-4D97-AF65-F5344CB8AC3E}">
        <p14:creationId xmlns:p14="http://schemas.microsoft.com/office/powerpoint/2010/main" val="233743522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0"/>
            <a:ext cx="7772400" cy="1143000"/>
          </a:xfrm>
        </p:spPr>
        <p:txBody>
          <a:bodyPr/>
          <a:lstStyle/>
          <a:p>
            <a:pPr eaLnBrk="1" hangingPunct="1"/>
            <a:r>
              <a:rPr lang="en-US">
                <a:latin typeface="Arial" charset="0"/>
                <a:ea typeface="ＭＳ Ｐゴシック" charset="0"/>
                <a:cs typeface="ＭＳ Ｐゴシック" charset="0"/>
              </a:rPr>
              <a:t>SEARCH Objectives</a:t>
            </a:r>
          </a:p>
        </p:txBody>
      </p:sp>
      <p:sp>
        <p:nvSpPr>
          <p:cNvPr id="18435" name="Line 27"/>
          <p:cNvSpPr>
            <a:spLocks noChangeShapeType="1"/>
          </p:cNvSpPr>
          <p:nvPr/>
        </p:nvSpPr>
        <p:spPr bwMode="auto">
          <a:xfrm>
            <a:off x="0" y="1143000"/>
            <a:ext cx="9144000" cy="0"/>
          </a:xfrm>
          <a:prstGeom prst="line">
            <a:avLst/>
          </a:prstGeom>
          <a:noFill/>
          <a:ln w="38100">
            <a:solidFill>
              <a:srgbClr val="00A0D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8436" name="Picture 29" descr="SEARCH_Logo_FLA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81" y="136832"/>
            <a:ext cx="8382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2"/>
          <p:cNvSpPr>
            <a:spLocks noChangeArrowheads="1"/>
          </p:cNvSpPr>
          <p:nvPr/>
        </p:nvSpPr>
        <p:spPr bwMode="auto">
          <a:xfrm>
            <a:off x="152400" y="1439863"/>
            <a:ext cx="8839200" cy="2141537"/>
          </a:xfrm>
          <a:prstGeom prst="rect">
            <a:avLst/>
          </a:prstGeom>
          <a:solidFill>
            <a:srgbClr val="FFFF99">
              <a:alpha val="25098"/>
            </a:srgbClr>
          </a:solidFill>
          <a:ln w="38100">
            <a:solidFill>
              <a:srgbClr val="21C5FF"/>
            </a:solidFill>
            <a:miter lim="800000"/>
            <a:headEnd/>
            <a:tailEnd/>
          </a:ln>
        </p:spPr>
        <p:txBody>
          <a:bodyPr>
            <a:spAutoFit/>
          </a:bodyPr>
          <a:lstStyle/>
          <a:p>
            <a:pPr algn="ctr"/>
            <a:r>
              <a:rPr lang="en-US" b="1">
                <a:solidFill>
                  <a:srgbClr val="00384C"/>
                </a:solidFill>
              </a:rPr>
              <a:t>The overall objective of SEARCH is to</a:t>
            </a:r>
            <a:endParaRPr lang="en-US">
              <a:solidFill>
                <a:srgbClr val="333333"/>
              </a:solidFill>
            </a:endParaRPr>
          </a:p>
          <a:p>
            <a:endParaRPr lang="en-US">
              <a:solidFill>
                <a:srgbClr val="333333"/>
              </a:solidFill>
            </a:endParaRPr>
          </a:p>
          <a:p>
            <a:pPr algn="ctr"/>
            <a:r>
              <a:rPr lang="en-US" sz="2800" b="1">
                <a:solidFill>
                  <a:srgbClr val="006699"/>
                </a:solidFill>
              </a:rPr>
              <a:t>Understand the nature, extent and future development of the system-scale change presently seen in the Arctic.</a:t>
            </a:r>
            <a:endParaRPr lang="en-US" sz="2800" b="1">
              <a:solidFill>
                <a:schemeClr val="bg1"/>
              </a:solidFill>
              <a:latin typeface="Tahoma" charset="0"/>
            </a:endParaRPr>
          </a:p>
        </p:txBody>
      </p:sp>
      <p:sp>
        <p:nvSpPr>
          <p:cNvPr id="18438" name="Rectangle 8"/>
          <p:cNvSpPr>
            <a:spLocks noChangeArrowheads="1"/>
          </p:cNvSpPr>
          <p:nvPr/>
        </p:nvSpPr>
        <p:spPr bwMode="auto">
          <a:xfrm>
            <a:off x="122238" y="3810000"/>
            <a:ext cx="9021762"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spcBef>
                <a:spcPct val="50000"/>
              </a:spcBef>
            </a:pPr>
            <a:r>
              <a:rPr lang="en-US" sz="2800" b="1" dirty="0">
                <a:solidFill>
                  <a:srgbClr val="006699"/>
                </a:solidFill>
              </a:rPr>
              <a:t>SEARCH is built around three basic elements:</a:t>
            </a:r>
          </a:p>
          <a:p>
            <a:pPr>
              <a:lnSpc>
                <a:spcPct val="80000"/>
              </a:lnSpc>
              <a:spcBef>
                <a:spcPct val="50000"/>
              </a:spcBef>
            </a:pPr>
            <a:r>
              <a:rPr lang="en-US" b="1" dirty="0">
                <a:solidFill>
                  <a:srgbClr val="FF0000"/>
                </a:solidFill>
              </a:rPr>
              <a:t>• Observing Change	</a:t>
            </a:r>
            <a:r>
              <a:rPr lang="en-US" dirty="0">
                <a:solidFill>
                  <a:srgbClr val="FF0000"/>
                </a:solidFill>
              </a:rPr>
              <a:t>- Observing Network well underway</a:t>
            </a:r>
          </a:p>
          <a:p>
            <a:pPr>
              <a:lnSpc>
                <a:spcPct val="80000"/>
              </a:lnSpc>
              <a:spcBef>
                <a:spcPct val="50000"/>
              </a:spcBef>
            </a:pPr>
            <a:r>
              <a:rPr lang="en-US" b="1" dirty="0">
                <a:solidFill>
                  <a:srgbClr val="FF0000"/>
                </a:solidFill>
              </a:rPr>
              <a:t>• Understanding Change	</a:t>
            </a:r>
            <a:r>
              <a:rPr lang="en-US" dirty="0">
                <a:solidFill>
                  <a:srgbClr val="FF0000"/>
                </a:solidFill>
              </a:rPr>
              <a:t>- Modeling &amp; </a:t>
            </a:r>
            <a:r>
              <a:rPr lang="en-US" dirty="0" smtClean="0">
                <a:solidFill>
                  <a:srgbClr val="FF0000"/>
                </a:solidFill>
              </a:rPr>
              <a:t>synthesis</a:t>
            </a:r>
            <a:endParaRPr lang="en-US" dirty="0">
              <a:solidFill>
                <a:srgbClr val="FF0000"/>
              </a:solidFill>
            </a:endParaRPr>
          </a:p>
          <a:p>
            <a:pPr>
              <a:lnSpc>
                <a:spcPct val="80000"/>
              </a:lnSpc>
              <a:spcBef>
                <a:spcPct val="50000"/>
              </a:spcBef>
            </a:pPr>
            <a:r>
              <a:rPr lang="en-US" b="1" dirty="0">
                <a:solidFill>
                  <a:srgbClr val="FF0000"/>
                </a:solidFill>
              </a:rPr>
              <a:t>• Responding to Change	</a:t>
            </a:r>
            <a:r>
              <a:rPr lang="en-US" dirty="0">
                <a:solidFill>
                  <a:srgbClr val="FF0000"/>
                </a:solidFill>
              </a:rPr>
              <a:t>- </a:t>
            </a:r>
            <a:r>
              <a:rPr lang="en-US" dirty="0" smtClean="0">
                <a:solidFill>
                  <a:srgbClr val="FF0000"/>
                </a:solidFill>
              </a:rPr>
              <a:t>Implementation in early phase</a:t>
            </a:r>
            <a:endParaRPr lang="en-US" dirty="0">
              <a:solidFill>
                <a:srgbClr val="FF0000"/>
              </a:solidFill>
            </a:endParaRPr>
          </a:p>
          <a:p>
            <a:pPr algn="ctr">
              <a:lnSpc>
                <a:spcPct val="80000"/>
              </a:lnSpc>
              <a:spcBef>
                <a:spcPct val="50000"/>
              </a:spcBef>
            </a:pPr>
            <a:endParaRPr lang="en-US" dirty="0">
              <a:solidFill>
                <a:srgbClr val="FF0000"/>
              </a:solidFill>
            </a:endParaRPr>
          </a:p>
          <a:p>
            <a:pPr algn="ctr">
              <a:lnSpc>
                <a:spcPct val="80000"/>
              </a:lnSpc>
              <a:spcBef>
                <a:spcPct val="50000"/>
              </a:spcBef>
            </a:pPr>
            <a:r>
              <a:rPr lang="en-US" dirty="0" err="1">
                <a:solidFill>
                  <a:srgbClr val="000000"/>
                </a:solidFill>
              </a:rPr>
              <a:t>www.arcus.org</a:t>
            </a:r>
            <a:r>
              <a:rPr lang="en-US" dirty="0">
                <a:solidFill>
                  <a:srgbClr val="000000"/>
                </a:solidFill>
              </a:rPr>
              <a:t>/search/</a:t>
            </a:r>
          </a:p>
        </p:txBody>
      </p:sp>
    </p:spTree>
    <p:extLst>
      <p:ext uri="{BB962C8B-B14F-4D97-AF65-F5344CB8AC3E}">
        <p14:creationId xmlns:p14="http://schemas.microsoft.com/office/powerpoint/2010/main" val="350880459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232788" y="1046828"/>
            <a:ext cx="3724539" cy="1510176"/>
          </a:xfrm>
        </p:spPr>
        <p:txBody>
          <a:bodyPr/>
          <a:lstStyle/>
          <a:p>
            <a:pPr algn="l" eaLnBrk="1" hangingPunct="1"/>
            <a:r>
              <a:rPr lang="en-US" sz="3600" dirty="0" smtClean="0">
                <a:latin typeface="Arial" charset="0"/>
                <a:ea typeface="ＭＳ Ｐゴシック" charset="0"/>
                <a:cs typeface="ＭＳ Ｐゴシック" charset="0"/>
              </a:rPr>
              <a:t>SEARCH’s</a:t>
            </a:r>
            <a:br>
              <a:rPr lang="en-US" sz="3600" dirty="0" smtClean="0">
                <a:latin typeface="Arial" charset="0"/>
                <a:ea typeface="ＭＳ Ｐゴシック" charset="0"/>
                <a:cs typeface="ＭＳ Ｐゴシック" charset="0"/>
              </a:rPr>
            </a:br>
            <a:r>
              <a:rPr lang="en-US" sz="3600" dirty="0" smtClean="0">
                <a:latin typeface="Arial" charset="0"/>
                <a:ea typeface="ＭＳ Ｐゴシック" charset="0"/>
                <a:cs typeface="ＭＳ Ｐゴシック" charset="0"/>
              </a:rPr>
              <a:t>Tripartite</a:t>
            </a:r>
            <a:br>
              <a:rPr lang="en-US" sz="3600" dirty="0" smtClean="0">
                <a:latin typeface="Arial" charset="0"/>
                <a:ea typeface="ＭＳ Ｐゴシック" charset="0"/>
                <a:cs typeface="ＭＳ Ｐゴシック" charset="0"/>
              </a:rPr>
            </a:br>
            <a:r>
              <a:rPr lang="en-US" sz="3600" dirty="0" smtClean="0">
                <a:latin typeface="Arial" charset="0"/>
                <a:ea typeface="ＭＳ Ｐゴシック" charset="0"/>
                <a:cs typeface="ＭＳ Ｐゴシック" charset="0"/>
              </a:rPr>
              <a:t>Approach</a:t>
            </a:r>
            <a:br>
              <a:rPr lang="en-US" sz="3600" dirty="0" smtClean="0">
                <a:latin typeface="Arial" charset="0"/>
                <a:ea typeface="ＭＳ Ｐゴシック" charset="0"/>
                <a:cs typeface="ＭＳ Ｐゴシック" charset="0"/>
              </a:rPr>
            </a:br>
            <a:r>
              <a:rPr lang="en-US" sz="3600" dirty="0" smtClean="0">
                <a:latin typeface="Arial" charset="0"/>
                <a:ea typeface="ＭＳ Ｐゴシック" charset="0"/>
                <a:cs typeface="ＭＳ Ｐゴシック" charset="0"/>
              </a:rPr>
              <a:t>to Arctic</a:t>
            </a:r>
            <a:br>
              <a:rPr lang="en-US" sz="3600" dirty="0" smtClean="0">
                <a:latin typeface="Arial" charset="0"/>
                <a:ea typeface="ＭＳ Ｐゴシック" charset="0"/>
                <a:cs typeface="ＭＳ Ｐゴシック" charset="0"/>
              </a:rPr>
            </a:br>
            <a:r>
              <a:rPr lang="en-US" sz="3600" dirty="0" smtClean="0">
                <a:latin typeface="Arial" charset="0"/>
                <a:ea typeface="ＭＳ Ｐゴシック" charset="0"/>
                <a:cs typeface="ＭＳ Ｐゴシック" charset="0"/>
              </a:rPr>
              <a:t>Change </a:t>
            </a:r>
            <a:endParaRPr lang="en-US" sz="3600" dirty="0">
              <a:latin typeface="Arial" charset="0"/>
              <a:ea typeface="ＭＳ Ｐゴシック" charset="0"/>
              <a:cs typeface="ＭＳ Ｐゴシック" charset="0"/>
            </a:endParaRPr>
          </a:p>
        </p:txBody>
      </p:sp>
      <p:pic>
        <p:nvPicPr>
          <p:cNvPr id="30723" name="Picture 12" descr="SEARCH_Logo_FLA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6416" y="94216"/>
            <a:ext cx="8382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2414427" y="424379"/>
            <a:ext cx="6167459" cy="6109351"/>
            <a:chOff x="1933842" y="1402561"/>
            <a:chExt cx="4863013" cy="4817195"/>
          </a:xfrm>
        </p:grpSpPr>
        <p:sp>
          <p:nvSpPr>
            <p:cNvPr id="9" name="Pie 8"/>
            <p:cNvSpPr/>
            <p:nvPr/>
          </p:nvSpPr>
          <p:spPr bwMode="auto">
            <a:xfrm>
              <a:off x="1933842" y="1405296"/>
              <a:ext cx="4613776" cy="4613776"/>
            </a:xfrm>
            <a:prstGeom prst="pie">
              <a:avLst>
                <a:gd name="adj1" fmla="val 8976340"/>
                <a:gd name="adj2" fmla="val 16199999"/>
              </a:avLst>
            </a:pr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
          <p:nvSpPr>
            <p:cNvPr id="10" name="Pie 9"/>
            <p:cNvSpPr/>
            <p:nvPr/>
          </p:nvSpPr>
          <p:spPr bwMode="auto">
            <a:xfrm flipH="1">
              <a:off x="2183079" y="1402561"/>
              <a:ext cx="4613776" cy="4613776"/>
            </a:xfrm>
            <a:prstGeom prst="pie">
              <a:avLst>
                <a:gd name="adj1" fmla="val 8976340"/>
                <a:gd name="adj2" fmla="val 16199999"/>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0" charset="0"/>
                <a:ea typeface="ＭＳ Ｐゴシック" pitchFamily="-110" charset="-128"/>
                <a:cs typeface="ＭＳ Ｐゴシック" pitchFamily="-110" charset="-128"/>
              </a:endParaRPr>
            </a:p>
          </p:txBody>
        </p:sp>
        <p:sp>
          <p:nvSpPr>
            <p:cNvPr id="11" name="Pie 10"/>
            <p:cNvSpPr/>
            <p:nvPr/>
          </p:nvSpPr>
          <p:spPr bwMode="auto">
            <a:xfrm rot="7200000" flipH="1">
              <a:off x="2054345" y="1605980"/>
              <a:ext cx="4613776" cy="4613776"/>
            </a:xfrm>
            <a:prstGeom prst="pie">
              <a:avLst>
                <a:gd name="adj1" fmla="val 8976340"/>
                <a:gd name="adj2" fmla="val 1619999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grpSp>
      <p:sp>
        <p:nvSpPr>
          <p:cNvPr id="5" name="TextBox 4"/>
          <p:cNvSpPr txBox="1"/>
          <p:nvPr/>
        </p:nvSpPr>
        <p:spPr>
          <a:xfrm>
            <a:off x="3037990" y="1372888"/>
            <a:ext cx="2214359" cy="2308324"/>
          </a:xfrm>
          <a:prstGeom prst="rect">
            <a:avLst/>
          </a:prstGeom>
          <a:noFill/>
        </p:spPr>
        <p:txBody>
          <a:bodyPr wrap="none" rtlCol="0">
            <a:spAutoFit/>
          </a:bodyPr>
          <a:lstStyle/>
          <a:p>
            <a:r>
              <a:rPr lang="en-US" i="1" dirty="0" smtClean="0"/>
              <a:t>Understanding</a:t>
            </a:r>
            <a:r>
              <a:rPr lang="en-US" dirty="0" smtClean="0"/>
              <a:t/>
            </a:r>
            <a:br>
              <a:rPr lang="en-US" dirty="0" smtClean="0"/>
            </a:br>
            <a:r>
              <a:rPr lang="en-US" dirty="0" smtClean="0"/>
              <a:t> • Process &amp; </a:t>
            </a:r>
            <a:br>
              <a:rPr lang="en-US" dirty="0" smtClean="0"/>
            </a:br>
            <a:r>
              <a:rPr lang="en-US" dirty="0" smtClean="0"/>
              <a:t>   scenario</a:t>
            </a:r>
            <a:r>
              <a:rPr lang="en-US" dirty="0"/>
              <a:t/>
            </a:r>
            <a:br>
              <a:rPr lang="en-US" dirty="0"/>
            </a:br>
            <a:r>
              <a:rPr lang="en-US" dirty="0" smtClean="0"/>
              <a:t>   modeling </a:t>
            </a:r>
            <a:br>
              <a:rPr lang="en-US" dirty="0" smtClean="0"/>
            </a:br>
            <a:r>
              <a:rPr lang="en-US" dirty="0" smtClean="0"/>
              <a:t> • Prediction</a:t>
            </a:r>
          </a:p>
          <a:p>
            <a:endParaRPr lang="en-US" dirty="0"/>
          </a:p>
        </p:txBody>
      </p:sp>
      <p:sp>
        <p:nvSpPr>
          <p:cNvPr id="15" name="TextBox 14"/>
          <p:cNvSpPr txBox="1"/>
          <p:nvPr/>
        </p:nvSpPr>
        <p:spPr>
          <a:xfrm>
            <a:off x="5782118" y="1353677"/>
            <a:ext cx="2778616" cy="2677656"/>
          </a:xfrm>
          <a:prstGeom prst="rect">
            <a:avLst/>
          </a:prstGeom>
          <a:noFill/>
        </p:spPr>
        <p:txBody>
          <a:bodyPr wrap="none" rtlCol="0">
            <a:spAutoFit/>
          </a:bodyPr>
          <a:lstStyle/>
          <a:p>
            <a:r>
              <a:rPr lang="en-US" i="1" dirty="0" smtClean="0"/>
              <a:t>Responding</a:t>
            </a:r>
            <a:r>
              <a:rPr lang="en-US" dirty="0" smtClean="0"/>
              <a:t/>
            </a:r>
            <a:br>
              <a:rPr lang="en-US" dirty="0" smtClean="0"/>
            </a:br>
            <a:r>
              <a:rPr lang="en-US" dirty="0" smtClean="0"/>
              <a:t> • Adaptation</a:t>
            </a:r>
          </a:p>
          <a:p>
            <a:r>
              <a:rPr lang="en-US" dirty="0"/>
              <a:t> </a:t>
            </a:r>
            <a:r>
              <a:rPr lang="en-US" dirty="0" smtClean="0"/>
              <a:t>• Mitigation</a:t>
            </a:r>
          </a:p>
          <a:p>
            <a:r>
              <a:rPr lang="en-US" dirty="0" smtClean="0"/>
              <a:t>• Sustainability</a:t>
            </a:r>
          </a:p>
          <a:p>
            <a:r>
              <a:rPr lang="en-US" dirty="0"/>
              <a:t> </a:t>
            </a:r>
            <a:r>
              <a:rPr lang="en-US" dirty="0" smtClean="0"/>
              <a:t>• Decision support</a:t>
            </a:r>
          </a:p>
          <a:p>
            <a:r>
              <a:rPr lang="en-US" dirty="0"/>
              <a:t> </a:t>
            </a:r>
            <a:r>
              <a:rPr lang="en-US" dirty="0" smtClean="0"/>
              <a:t>• Education</a:t>
            </a:r>
          </a:p>
          <a:p>
            <a:endParaRPr lang="en-US" dirty="0"/>
          </a:p>
        </p:txBody>
      </p:sp>
      <p:sp>
        <p:nvSpPr>
          <p:cNvPr id="16" name="TextBox 15"/>
          <p:cNvSpPr txBox="1"/>
          <p:nvPr/>
        </p:nvSpPr>
        <p:spPr>
          <a:xfrm>
            <a:off x="4220215" y="4150934"/>
            <a:ext cx="3422122" cy="2677656"/>
          </a:xfrm>
          <a:prstGeom prst="rect">
            <a:avLst/>
          </a:prstGeom>
          <a:noFill/>
        </p:spPr>
        <p:txBody>
          <a:bodyPr wrap="none" rtlCol="0">
            <a:spAutoFit/>
          </a:bodyPr>
          <a:lstStyle/>
          <a:p>
            <a:r>
              <a:rPr lang="en-US" i="1" dirty="0" smtClean="0"/>
              <a:t>Observing</a:t>
            </a:r>
            <a:r>
              <a:rPr lang="en-US" dirty="0" smtClean="0"/>
              <a:t/>
            </a:r>
            <a:br>
              <a:rPr lang="en-US" dirty="0" smtClean="0"/>
            </a:br>
            <a:r>
              <a:rPr lang="en-US" dirty="0" smtClean="0"/>
              <a:t> • AON data &amp; </a:t>
            </a:r>
            <a:br>
              <a:rPr lang="en-US" dirty="0" smtClean="0"/>
            </a:br>
            <a:r>
              <a:rPr lang="en-US" dirty="0" smtClean="0"/>
              <a:t>   information</a:t>
            </a:r>
          </a:p>
          <a:p>
            <a:r>
              <a:rPr lang="en-US" dirty="0"/>
              <a:t> </a:t>
            </a:r>
            <a:r>
              <a:rPr lang="en-US" dirty="0" smtClean="0"/>
              <a:t>• AON design/</a:t>
            </a:r>
            <a:r>
              <a:rPr lang="en-US" dirty="0" err="1" smtClean="0"/>
              <a:t>optimiz’n</a:t>
            </a:r>
            <a:endParaRPr lang="en-US" dirty="0" smtClean="0"/>
          </a:p>
          <a:p>
            <a:r>
              <a:rPr lang="en-US" dirty="0"/>
              <a:t> </a:t>
            </a:r>
            <a:r>
              <a:rPr lang="en-US" dirty="0" smtClean="0"/>
              <a:t>• Cross-sector/int’l</a:t>
            </a:r>
            <a:br>
              <a:rPr lang="en-US" dirty="0" smtClean="0"/>
            </a:br>
            <a:r>
              <a:rPr lang="en-US" dirty="0" smtClean="0"/>
              <a:t>   coordination</a:t>
            </a:r>
          </a:p>
          <a:p>
            <a:endParaRPr lang="en-US" dirty="0"/>
          </a:p>
        </p:txBody>
      </p:sp>
      <p:sp>
        <p:nvSpPr>
          <p:cNvPr id="12" name="Up-Down Arrow 11"/>
          <p:cNvSpPr/>
          <p:nvPr/>
        </p:nvSpPr>
        <p:spPr bwMode="auto">
          <a:xfrm rot="19729146">
            <a:off x="3119954" y="3786069"/>
            <a:ext cx="617896" cy="1588249"/>
          </a:xfrm>
          <a:prstGeom prst="upDownArrow">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
        <p:nvSpPr>
          <p:cNvPr id="19" name="Up-Down Arrow 18"/>
          <p:cNvSpPr/>
          <p:nvPr/>
        </p:nvSpPr>
        <p:spPr bwMode="auto">
          <a:xfrm rot="16200000">
            <a:off x="5143205" y="231673"/>
            <a:ext cx="617896" cy="1588249"/>
          </a:xfrm>
          <a:prstGeom prst="upDownArrow">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
        <p:nvSpPr>
          <p:cNvPr id="20" name="Up-Down Arrow 19"/>
          <p:cNvSpPr/>
          <p:nvPr/>
        </p:nvSpPr>
        <p:spPr bwMode="auto">
          <a:xfrm rot="1967592" flipH="1">
            <a:off x="7391657" y="3801179"/>
            <a:ext cx="617896" cy="1588249"/>
          </a:xfrm>
          <a:prstGeom prst="upDownArrow">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93286666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685800" y="0"/>
            <a:ext cx="7772400" cy="1143000"/>
          </a:xfrm>
        </p:spPr>
        <p:txBody>
          <a:bodyPr/>
          <a:lstStyle/>
          <a:p>
            <a:pPr eaLnBrk="1" hangingPunct="1"/>
            <a:r>
              <a:rPr lang="en-US">
                <a:latin typeface="Arial" charset="0"/>
                <a:ea typeface="ＭＳ Ｐゴシック" charset="0"/>
                <a:cs typeface="ＭＳ Ｐゴシック" charset="0"/>
              </a:rPr>
              <a:t>What is SEARCH?</a:t>
            </a:r>
          </a:p>
        </p:txBody>
      </p:sp>
      <p:sp>
        <p:nvSpPr>
          <p:cNvPr id="18434" name="Line 27"/>
          <p:cNvSpPr>
            <a:spLocks noChangeShapeType="1"/>
          </p:cNvSpPr>
          <p:nvPr/>
        </p:nvSpPr>
        <p:spPr bwMode="auto">
          <a:xfrm>
            <a:off x="0" y="1143000"/>
            <a:ext cx="9144000" cy="0"/>
          </a:xfrm>
          <a:prstGeom prst="line">
            <a:avLst/>
          </a:prstGeom>
          <a:noFill/>
          <a:ln w="38100">
            <a:solidFill>
              <a:srgbClr val="00A0D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8435" name="Picture 29" descr="SEARCH_Logo_FLA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75" y="140668"/>
            <a:ext cx="8382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3"/>
          <p:cNvSpPr txBox="1">
            <a:spLocks noChangeArrowheads="1"/>
          </p:cNvSpPr>
          <p:nvPr/>
        </p:nvSpPr>
        <p:spPr bwMode="auto">
          <a:xfrm>
            <a:off x="533400" y="1235075"/>
            <a:ext cx="8077200"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t>•	Collaborative scientific program </a:t>
            </a:r>
          </a:p>
          <a:p>
            <a:r>
              <a:rPr lang="en-US" sz="3200"/>
              <a:t>• 	Works with academic and government agency scientists to prioritize, plan, conduct, and synthesize research focused on Arctic environmental change</a:t>
            </a:r>
          </a:p>
          <a:p>
            <a:r>
              <a:rPr lang="en-US" sz="3200"/>
              <a:t>• 	Guided by Science Steering Committee and several panels and working groups  with broad representation of the research community</a:t>
            </a:r>
          </a:p>
          <a:p>
            <a:r>
              <a:rPr lang="en-US" sz="3200"/>
              <a:t>• 	</a:t>
            </a:r>
            <a:r>
              <a:rPr lang="en-US" sz="3200" b="1" i="1"/>
              <a:t>Response of the research community </a:t>
            </a:r>
            <a:br>
              <a:rPr lang="en-US" sz="3200" b="1" i="1"/>
            </a:br>
            <a:r>
              <a:rPr lang="en-US" sz="3200" b="1" i="1"/>
              <a:t>Arctic change</a:t>
            </a:r>
          </a:p>
          <a:p>
            <a:endParaRPr lang="en-US" sz="3200"/>
          </a:p>
          <a:p>
            <a:r>
              <a:rPr lang="en-US" sz="3200"/>
              <a:t> </a:t>
            </a:r>
            <a:endParaRPr lang="en-US" sz="2900">
              <a:solidFill>
                <a:srgbClr val="000000"/>
              </a:solidFill>
              <a:latin typeface="Tahoma" charset="0"/>
            </a:endParaRPr>
          </a:p>
        </p:txBody>
      </p:sp>
    </p:spTree>
    <p:extLst>
      <p:ext uri="{BB962C8B-B14F-4D97-AF65-F5344CB8AC3E}">
        <p14:creationId xmlns:p14="http://schemas.microsoft.com/office/powerpoint/2010/main" val="22014090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685799" y="0"/>
            <a:ext cx="8458201" cy="1143000"/>
          </a:xfrm>
        </p:spPr>
        <p:txBody>
          <a:bodyPr/>
          <a:lstStyle/>
          <a:p>
            <a:pPr eaLnBrk="1" hangingPunct="1"/>
            <a:r>
              <a:rPr lang="en-US" sz="4000" b="1" dirty="0" smtClean="0">
                <a:latin typeface="Tahoma" charset="0"/>
                <a:ea typeface="ＭＳ Ｐゴシック" charset="0"/>
                <a:cs typeface="Tahoma" charset="0"/>
              </a:rPr>
              <a:t>SEARCH </a:t>
            </a:r>
            <a:br>
              <a:rPr lang="en-US" sz="4000" b="1" dirty="0" smtClean="0">
                <a:latin typeface="Tahoma" charset="0"/>
                <a:ea typeface="ＭＳ Ｐゴシック" charset="0"/>
                <a:cs typeface="Tahoma" charset="0"/>
              </a:rPr>
            </a:br>
            <a:r>
              <a:rPr lang="en-US" sz="4000" b="1" dirty="0" smtClean="0">
                <a:latin typeface="Tahoma" charset="0"/>
                <a:ea typeface="ＭＳ Ｐゴシック" charset="0"/>
                <a:cs typeface="Tahoma" charset="0"/>
              </a:rPr>
              <a:t>Key Documents &amp; Milestones</a:t>
            </a:r>
            <a:endParaRPr lang="en-US" sz="4000" b="1" dirty="0">
              <a:latin typeface="Tahoma" charset="0"/>
              <a:ea typeface="ＭＳ Ｐゴシック" charset="0"/>
              <a:cs typeface="Tahoma" charset="0"/>
            </a:endParaRPr>
          </a:p>
        </p:txBody>
      </p:sp>
      <p:sp>
        <p:nvSpPr>
          <p:cNvPr id="24578" name="Line 27"/>
          <p:cNvSpPr>
            <a:spLocks noChangeShapeType="1"/>
          </p:cNvSpPr>
          <p:nvPr/>
        </p:nvSpPr>
        <p:spPr bwMode="auto">
          <a:xfrm>
            <a:off x="0" y="1335900"/>
            <a:ext cx="9144000" cy="0"/>
          </a:xfrm>
          <a:prstGeom prst="line">
            <a:avLst/>
          </a:prstGeom>
          <a:noFill/>
          <a:ln w="38100">
            <a:solidFill>
              <a:srgbClr val="00A0D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24579" name="Picture 29" descr="SEARCH_Logo_FLA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63" y="128588"/>
            <a:ext cx="8382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3"/>
          <p:cNvSpPr txBox="1">
            <a:spLocks noChangeArrowheads="1"/>
          </p:cNvSpPr>
          <p:nvPr/>
        </p:nvSpPr>
        <p:spPr bwMode="auto">
          <a:xfrm>
            <a:off x="184150" y="1375449"/>
            <a:ext cx="8959850" cy="49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600"/>
              </a:spcAft>
            </a:pPr>
            <a:r>
              <a:rPr lang="en-US" dirty="0"/>
              <a:t>• </a:t>
            </a:r>
            <a:r>
              <a:rPr lang="en-US" dirty="0" smtClean="0"/>
              <a:t>2001 SEARCH Science Plan</a:t>
            </a:r>
          </a:p>
          <a:p>
            <a:pPr>
              <a:spcAft>
                <a:spcPts val="600"/>
              </a:spcAft>
            </a:pPr>
            <a:r>
              <a:rPr lang="en-US" dirty="0" smtClean="0"/>
              <a:t>• 2003 SEARCH Implementation Strategy Document</a:t>
            </a:r>
          </a:p>
          <a:p>
            <a:pPr>
              <a:spcAft>
                <a:spcPts val="600"/>
              </a:spcAft>
            </a:pPr>
            <a:r>
              <a:rPr lang="en-US" dirty="0" smtClean="0"/>
              <a:t>• 2005 SEARCH Implementation Workshop Report</a:t>
            </a:r>
          </a:p>
          <a:p>
            <a:pPr>
              <a:spcAft>
                <a:spcPts val="600"/>
              </a:spcAft>
            </a:pPr>
            <a:r>
              <a:rPr lang="en-US" dirty="0" smtClean="0"/>
              <a:t>• 2008 SEARCH/DAMOCLES Arctic Observation Integration Workshops &amp; Report</a:t>
            </a:r>
          </a:p>
          <a:p>
            <a:pPr>
              <a:spcAft>
                <a:spcPts val="600"/>
              </a:spcAft>
            </a:pPr>
            <a:r>
              <a:rPr lang="en-US" dirty="0" smtClean="0"/>
              <a:t>• 2009 SEARCH State of the Arctic Observing Network (AON) Workshop &amp; Report</a:t>
            </a:r>
          </a:p>
          <a:p>
            <a:pPr>
              <a:spcAft>
                <a:spcPts val="600"/>
              </a:spcAft>
            </a:pPr>
            <a:r>
              <a:rPr lang="en-US" dirty="0" smtClean="0"/>
              <a:t>• 2010 Interagency AON Working Group Meeting</a:t>
            </a:r>
          </a:p>
          <a:p>
            <a:pPr>
              <a:spcAft>
                <a:spcPts val="600"/>
              </a:spcAft>
            </a:pPr>
            <a:r>
              <a:rPr lang="en-US" dirty="0" smtClean="0"/>
              <a:t>• 2012 SEARCH/ARCSS Understanding Arctic Change Task Force Report</a:t>
            </a:r>
          </a:p>
          <a:p>
            <a:pPr>
              <a:spcAft>
                <a:spcPts val="600"/>
              </a:spcAft>
            </a:pPr>
            <a:r>
              <a:rPr lang="en-US" dirty="0" smtClean="0"/>
              <a:t>• 2012 – in press: AON Design &amp; Implementation Task Force Report</a:t>
            </a:r>
          </a:p>
          <a:p>
            <a:pPr>
              <a:spcAft>
                <a:spcPts val="600"/>
              </a:spcAft>
            </a:pPr>
            <a:r>
              <a:rPr lang="en-US" dirty="0" smtClean="0"/>
              <a:t>• 2012 – in prep.: US Arctic Observing Coordination Workshop</a:t>
            </a:r>
            <a:endParaRPr lang="en-US" dirty="0"/>
          </a:p>
          <a:p>
            <a:pPr>
              <a:spcAft>
                <a:spcPts val="600"/>
              </a:spcAft>
            </a:pPr>
            <a:r>
              <a:rPr lang="en-US" dirty="0"/>
              <a:t> </a:t>
            </a:r>
          </a:p>
          <a:p>
            <a:pPr>
              <a:spcAft>
                <a:spcPts val="600"/>
              </a:spcAft>
            </a:pPr>
            <a:r>
              <a:rPr lang="en-US" dirty="0">
                <a:latin typeface="Tahoma" charset="0"/>
                <a:cs typeface="Tahoma" charset="0"/>
              </a:rPr>
              <a:t> </a:t>
            </a:r>
            <a:endParaRPr lang="en-US" dirty="0">
              <a:solidFill>
                <a:srgbClr val="000000"/>
              </a:solidFill>
              <a:latin typeface="Tahoma" charset="0"/>
              <a:cs typeface="Tahoma" charset="0"/>
            </a:endParaRPr>
          </a:p>
        </p:txBody>
      </p:sp>
    </p:spTree>
    <p:extLst>
      <p:ext uri="{BB962C8B-B14F-4D97-AF65-F5344CB8AC3E}">
        <p14:creationId xmlns:p14="http://schemas.microsoft.com/office/powerpoint/2010/main" val="310013087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685800" y="0"/>
            <a:ext cx="7772400" cy="1143000"/>
          </a:xfrm>
        </p:spPr>
        <p:txBody>
          <a:bodyPr/>
          <a:lstStyle/>
          <a:p>
            <a:pPr eaLnBrk="1" hangingPunct="1"/>
            <a:r>
              <a:rPr lang="en-US" b="1" dirty="0" smtClean="0">
                <a:latin typeface="Tahoma" charset="0"/>
                <a:ea typeface="ＭＳ Ｐゴシック" charset="0"/>
                <a:cs typeface="Tahoma" charset="0"/>
              </a:rPr>
              <a:t>SEARCH 5</a:t>
            </a:r>
            <a:r>
              <a:rPr lang="en-US" b="1" dirty="0">
                <a:latin typeface="Tahoma" charset="0"/>
                <a:ea typeface="ＭＳ Ｐゴシック" charset="0"/>
                <a:cs typeface="Tahoma" charset="0"/>
              </a:rPr>
              <a:t>-Year Goals</a:t>
            </a:r>
          </a:p>
        </p:txBody>
      </p:sp>
      <p:sp>
        <p:nvSpPr>
          <p:cNvPr id="28674" name="Line 27"/>
          <p:cNvSpPr>
            <a:spLocks noChangeShapeType="1"/>
          </p:cNvSpPr>
          <p:nvPr/>
        </p:nvSpPr>
        <p:spPr bwMode="auto">
          <a:xfrm>
            <a:off x="0" y="1143000"/>
            <a:ext cx="9144000" cy="0"/>
          </a:xfrm>
          <a:prstGeom prst="line">
            <a:avLst/>
          </a:prstGeom>
          <a:noFill/>
          <a:ln w="38100">
            <a:solidFill>
              <a:srgbClr val="00A0D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28675" name="Picture 29" descr="SEARCH_Logo_FLA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8" y="173038"/>
            <a:ext cx="8382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3"/>
          <p:cNvSpPr txBox="1">
            <a:spLocks noChangeArrowheads="1"/>
          </p:cNvSpPr>
          <p:nvPr/>
        </p:nvSpPr>
        <p:spPr bwMode="auto">
          <a:xfrm>
            <a:off x="254000" y="1349375"/>
            <a:ext cx="874395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Aft>
                <a:spcPts val="600"/>
              </a:spcAft>
              <a:buFont typeface="+mj-lt"/>
              <a:buAutoNum type="arabicPeriod"/>
              <a:defRPr/>
            </a:pPr>
            <a:r>
              <a:rPr lang="en-US" sz="2800" dirty="0" smtClean="0">
                <a:latin typeface="Tahoma"/>
                <a:cs typeface="Tahoma"/>
              </a:rPr>
              <a:t>Improve Understanding and Prediction of Sea Ice Changes and the Consequences for Ecosystems, Human Activities, and Climate </a:t>
            </a:r>
          </a:p>
          <a:p>
            <a:pPr>
              <a:lnSpc>
                <a:spcPct val="90000"/>
              </a:lnSpc>
              <a:spcAft>
                <a:spcPts val="600"/>
              </a:spcAft>
              <a:buFont typeface="+mj-lt"/>
              <a:buAutoNum type="arabicPeriod"/>
              <a:defRPr/>
            </a:pPr>
            <a:endParaRPr lang="en-US" sz="2800" dirty="0" smtClean="0">
              <a:latin typeface="Tahoma"/>
              <a:cs typeface="Tahoma"/>
            </a:endParaRPr>
          </a:p>
          <a:p>
            <a:pPr>
              <a:lnSpc>
                <a:spcPct val="90000"/>
              </a:lnSpc>
              <a:spcAft>
                <a:spcPts val="600"/>
              </a:spcAft>
              <a:buFont typeface="+mj-lt"/>
              <a:buAutoNum type="arabicPeriod"/>
              <a:defRPr/>
            </a:pPr>
            <a:r>
              <a:rPr lang="en-US" sz="2800" dirty="0" smtClean="0">
                <a:latin typeface="Tahoma"/>
                <a:cs typeface="Tahoma"/>
              </a:rPr>
              <a:t>Understand the Consequences of the Loss of Shallow Permafrost on Arctic and Global Systems</a:t>
            </a:r>
          </a:p>
          <a:p>
            <a:pPr>
              <a:lnSpc>
                <a:spcPct val="90000"/>
              </a:lnSpc>
              <a:spcAft>
                <a:spcPts val="600"/>
              </a:spcAft>
              <a:buFont typeface="+mj-lt"/>
              <a:buAutoNum type="arabicPeriod"/>
              <a:defRPr/>
            </a:pPr>
            <a:endParaRPr lang="en-US" sz="2800" dirty="0" smtClean="0">
              <a:latin typeface="Tahoma"/>
              <a:cs typeface="Tahoma"/>
            </a:endParaRPr>
          </a:p>
          <a:p>
            <a:pPr>
              <a:lnSpc>
                <a:spcPct val="90000"/>
              </a:lnSpc>
              <a:spcAft>
                <a:spcPts val="600"/>
              </a:spcAft>
              <a:buFont typeface="+mj-lt"/>
              <a:buAutoNum type="arabicPeriod"/>
              <a:defRPr/>
            </a:pPr>
            <a:r>
              <a:rPr lang="en-US" sz="2800" dirty="0" smtClean="0">
                <a:latin typeface="Tahoma"/>
                <a:cs typeface="Tahoma"/>
              </a:rPr>
              <a:t>Improve Predictions of Future Land-Ice Loss and Impacts on Sea Level</a:t>
            </a:r>
          </a:p>
          <a:p>
            <a:pPr>
              <a:lnSpc>
                <a:spcPct val="90000"/>
              </a:lnSpc>
              <a:spcAft>
                <a:spcPts val="600"/>
              </a:spcAft>
              <a:buFont typeface="+mj-lt"/>
              <a:buAutoNum type="arabicPeriod"/>
              <a:defRPr/>
            </a:pPr>
            <a:endParaRPr lang="en-US" sz="2800" dirty="0" smtClean="0">
              <a:latin typeface="Tahoma"/>
              <a:cs typeface="Tahoma"/>
            </a:endParaRPr>
          </a:p>
          <a:p>
            <a:pPr>
              <a:lnSpc>
                <a:spcPct val="90000"/>
              </a:lnSpc>
              <a:spcAft>
                <a:spcPts val="600"/>
              </a:spcAft>
              <a:buFont typeface="+mj-lt"/>
              <a:buAutoNum type="arabicPeriod"/>
              <a:defRPr/>
            </a:pPr>
            <a:r>
              <a:rPr lang="en-US" sz="2800" dirty="0" smtClean="0">
                <a:latin typeface="Tahoma"/>
                <a:cs typeface="Tahoma"/>
              </a:rPr>
              <a:t>Analyze Societal and Policy Implications of Arctic Environmental Change </a:t>
            </a:r>
          </a:p>
          <a:p>
            <a:pPr>
              <a:lnSpc>
                <a:spcPct val="90000"/>
              </a:lnSpc>
              <a:defRPr/>
            </a:pPr>
            <a:endParaRPr lang="en-US" sz="2800" dirty="0" smtClean="0">
              <a:solidFill>
                <a:srgbClr val="000000"/>
              </a:solidFill>
              <a:latin typeface="Tahoma"/>
              <a:cs typeface="Tahoma"/>
            </a:endParaRPr>
          </a:p>
        </p:txBody>
      </p:sp>
    </p:spTree>
    <p:extLst>
      <p:ext uri="{BB962C8B-B14F-4D97-AF65-F5344CB8AC3E}">
        <p14:creationId xmlns:p14="http://schemas.microsoft.com/office/powerpoint/2010/main" val="376810599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r>
              <a:rPr lang="en-US" dirty="0">
                <a:latin typeface="Arial" charset="0"/>
                <a:ea typeface="ＭＳ Ｐゴシック" charset="0"/>
                <a:cs typeface="ＭＳ Ｐゴシック" charset="0"/>
              </a:rPr>
              <a:t>    </a:t>
            </a:r>
          </a:p>
        </p:txBody>
      </p:sp>
      <p:sp>
        <p:nvSpPr>
          <p:cNvPr id="41986" name="Content Placeholder 2"/>
          <p:cNvSpPr>
            <a:spLocks noGrp="1"/>
          </p:cNvSpPr>
          <p:nvPr>
            <p:ph sz="half" idx="1"/>
          </p:nvPr>
        </p:nvSpPr>
        <p:spPr>
          <a:xfrm>
            <a:off x="0" y="1169276"/>
            <a:ext cx="8965324" cy="4800600"/>
          </a:xfrm>
        </p:spPr>
        <p:txBody>
          <a:bodyPr/>
          <a:lstStyle/>
          <a:p>
            <a:pPr marL="0" indent="0">
              <a:buNone/>
            </a:pPr>
            <a:r>
              <a:rPr lang="en-US" b="1" dirty="0" smtClean="0">
                <a:latin typeface="Arial" charset="0"/>
                <a:ea typeface="ＭＳ Ｐゴシック" charset="0"/>
                <a:cs typeface="ＭＳ Ｐゴシック" charset="0"/>
              </a:rPr>
              <a:t>Management structure:</a:t>
            </a:r>
          </a:p>
          <a:p>
            <a:r>
              <a:rPr lang="en-US" sz="2800" dirty="0" smtClean="0"/>
              <a:t>AON Scientific Steering Group (AON-SSG) is recommended to provide a management structure</a:t>
            </a:r>
          </a:p>
          <a:p>
            <a:pPr lvl="1"/>
            <a:r>
              <a:rPr lang="en-US" sz="2400" dirty="0" smtClean="0"/>
              <a:t>responds to input from the SEARCH SSC, the scientific community, AON stakeholders, and federal or state agencies</a:t>
            </a:r>
          </a:p>
          <a:p>
            <a:r>
              <a:rPr lang="en-US" sz="2800" dirty="0" smtClean="0"/>
              <a:t>SSG composition would reflect this diversity</a:t>
            </a:r>
          </a:p>
          <a:p>
            <a:pPr lvl="1"/>
            <a:r>
              <a:rPr lang="en-US" sz="2400" dirty="0" smtClean="0"/>
              <a:t>Able to advise NSF and other agencies supporting the AON on network goals </a:t>
            </a:r>
          </a:p>
          <a:p>
            <a:pPr lvl="1"/>
            <a:r>
              <a:rPr lang="en-US" sz="2400" dirty="0" smtClean="0"/>
              <a:t>provide input on how individual projects address these goals and how different observations may be prioritized</a:t>
            </a:r>
          </a:p>
          <a:p>
            <a:pPr lvl="1"/>
            <a:r>
              <a:rPr lang="en-US" sz="2400" dirty="0" smtClean="0">
                <a:latin typeface="Arial" charset="0"/>
                <a:ea typeface="ＭＳ Ｐゴシック" charset="0"/>
                <a:cs typeface="ＭＳ Ｐゴシック" charset="0"/>
              </a:rPr>
              <a:t>May require the formation of ad-hoc working groups that focus on specific issues</a:t>
            </a:r>
            <a:endParaRPr lang="en-US" sz="2400" dirty="0">
              <a:latin typeface="Arial" charset="0"/>
              <a:ea typeface="ＭＳ Ｐゴシック" charset="0"/>
              <a:cs typeface="ＭＳ Ｐゴシック" charset="0"/>
            </a:endParaRPr>
          </a:p>
        </p:txBody>
      </p:sp>
      <p:sp>
        <p:nvSpPr>
          <p:cNvPr id="41988" name="Line 27"/>
          <p:cNvSpPr>
            <a:spLocks noChangeShapeType="1"/>
          </p:cNvSpPr>
          <p:nvPr/>
        </p:nvSpPr>
        <p:spPr bwMode="auto">
          <a:xfrm>
            <a:off x="0" y="1114425"/>
            <a:ext cx="9144000" cy="0"/>
          </a:xfrm>
          <a:prstGeom prst="line">
            <a:avLst/>
          </a:prstGeom>
          <a:noFill/>
          <a:ln w="38100">
            <a:solidFill>
              <a:srgbClr val="00A0D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41989" name="Picture 29" descr="SEARCH_Logo_FLA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3" y="147638"/>
            <a:ext cx="8382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927537" y="3153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tx2"/>
                </a:solidFill>
                <a:effectLst/>
                <a:uLnTx/>
                <a:uFillTx/>
                <a:latin typeface="Arial" charset="0"/>
                <a:ea typeface="ＭＳ Ｐゴシック" charset="0"/>
                <a:cs typeface="ＭＳ Ｐゴシック" charset="0"/>
              </a:rPr>
              <a:t>ADI Task Force</a:t>
            </a:r>
            <a:r>
              <a:rPr kumimoji="0" lang="en-US" sz="3600" b="0" i="0" u="none" strike="noStrike" kern="0" cap="none" spc="0" normalizeH="0" noProof="0" dirty="0" smtClean="0">
                <a:ln>
                  <a:noFill/>
                </a:ln>
                <a:solidFill>
                  <a:schemeClr val="tx2"/>
                </a:solidFill>
                <a:effectLst/>
                <a:uLnTx/>
                <a:uFillTx/>
                <a:latin typeface="Arial" charset="0"/>
                <a:ea typeface="ＭＳ Ｐゴシック" charset="0"/>
                <a:cs typeface="ＭＳ Ｐゴシック" charset="0"/>
              </a:rPr>
              <a:t> Conclusions and Recommendations</a:t>
            </a:r>
            <a:endParaRPr kumimoji="0" lang="en-US" sz="3600" b="0" i="0" u="none" strike="noStrike" kern="0" cap="none" spc="0" normalizeH="0" baseline="0" noProof="0" dirty="0">
              <a:ln>
                <a:noFill/>
              </a:ln>
              <a:solidFill>
                <a:schemeClr val="tx2"/>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1002022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0" y="52550"/>
            <a:ext cx="9144000" cy="1143000"/>
          </a:xfrm>
        </p:spPr>
        <p:txBody>
          <a:bodyPr/>
          <a:lstStyle/>
          <a:p>
            <a:pPr eaLnBrk="1" hangingPunct="1"/>
            <a:r>
              <a:rPr lang="en-US" sz="4000" dirty="0" smtClean="0">
                <a:latin typeface="Arial" charset="0"/>
                <a:ea typeface="ＭＳ Ｐゴシック" charset="0"/>
                <a:cs typeface="ＭＳ Ｐゴシック" charset="0"/>
              </a:rPr>
              <a:t>Elements of AON Design and Optimization Hierarchy</a:t>
            </a:r>
            <a:endParaRPr lang="en-US" sz="4000" dirty="0">
              <a:latin typeface="Arial" charset="0"/>
              <a:ea typeface="ＭＳ Ｐゴシック" charset="0"/>
              <a:cs typeface="ＭＳ Ｐゴシック" charset="0"/>
            </a:endParaRPr>
          </a:p>
        </p:txBody>
      </p:sp>
      <p:sp>
        <p:nvSpPr>
          <p:cNvPr id="36866" name="Line 27"/>
          <p:cNvSpPr>
            <a:spLocks noChangeShapeType="1"/>
          </p:cNvSpPr>
          <p:nvPr/>
        </p:nvSpPr>
        <p:spPr bwMode="auto">
          <a:xfrm>
            <a:off x="0" y="1254302"/>
            <a:ext cx="9144000" cy="0"/>
          </a:xfrm>
          <a:prstGeom prst="line">
            <a:avLst/>
          </a:prstGeom>
          <a:noFill/>
          <a:ln w="38100">
            <a:solidFill>
              <a:srgbClr val="00A0D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6867" name="Picture 29" descr="SEARCH_Logo_FLA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75" y="73929"/>
            <a:ext cx="1036085" cy="100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3"/>
          <p:cNvSpPr txBox="1">
            <a:spLocks noChangeArrowheads="1"/>
          </p:cNvSpPr>
          <p:nvPr/>
        </p:nvSpPr>
        <p:spPr bwMode="auto">
          <a:xfrm>
            <a:off x="0" y="1303064"/>
            <a:ext cx="9144000" cy="535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Tx/>
              <a:buChar char="•"/>
            </a:pPr>
            <a:endParaRPr lang="en-US" dirty="0">
              <a:latin typeface="ArialMT"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934338615"/>
              </p:ext>
            </p:extLst>
          </p:nvPr>
        </p:nvGraphicFramePr>
        <p:xfrm>
          <a:off x="0" y="1297780"/>
          <a:ext cx="9130181" cy="5560219"/>
        </p:xfrm>
        <a:graphic>
          <a:graphicData uri="http://schemas.openxmlformats.org/drawingml/2006/table">
            <a:tbl>
              <a:tblPr/>
              <a:tblGrid>
                <a:gridCol w="2202112"/>
                <a:gridCol w="2222831"/>
                <a:gridCol w="2504342"/>
                <a:gridCol w="2200896"/>
              </a:tblGrid>
              <a:tr h="490324">
                <a:tc>
                  <a:txBody>
                    <a:bodyPr/>
                    <a:lstStyle/>
                    <a:p>
                      <a:pPr marL="0" marR="0">
                        <a:spcBef>
                          <a:spcPts val="0"/>
                        </a:spcBef>
                        <a:spcAft>
                          <a:spcPts val="0"/>
                        </a:spcAft>
                      </a:pPr>
                      <a:r>
                        <a:rPr lang="en-US" sz="1600" b="1" dirty="0">
                          <a:latin typeface="+mj-lt"/>
                          <a:ea typeface="Cambria"/>
                          <a:cs typeface="Times New Roman"/>
                        </a:rPr>
                        <a:t>AON design elements</a:t>
                      </a:r>
                      <a:endParaRPr lang="en-US" sz="1600" dirty="0">
                        <a:latin typeface="+mj-lt"/>
                        <a:ea typeface="Cambria"/>
                        <a:cs typeface="Times New Roman"/>
                      </a:endParaRPr>
                    </a:p>
                  </a:txBody>
                  <a:tcPr marL="70416" marR="70416"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a:latin typeface="+mj-lt"/>
                          <a:ea typeface="Cambria"/>
                          <a:cs typeface="Times New Roman"/>
                        </a:rPr>
                        <a:t>Activity </a:t>
                      </a:r>
                      <a:endParaRPr lang="en-US" sz="1600">
                        <a:latin typeface="+mj-lt"/>
                        <a:ea typeface="Cambria"/>
                        <a:cs typeface="Times New Roman"/>
                      </a:endParaRPr>
                    </a:p>
                  </a:txBody>
                  <a:tcPr marL="70416" marR="70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a:latin typeface="+mj-lt"/>
                          <a:ea typeface="Cambria"/>
                          <a:cs typeface="Times New Roman"/>
                        </a:rPr>
                        <a:t>Implementation</a:t>
                      </a:r>
                      <a:endParaRPr lang="en-US" sz="1600">
                        <a:latin typeface="+mj-lt"/>
                        <a:ea typeface="Cambria"/>
                        <a:cs typeface="Times New Roman"/>
                      </a:endParaRPr>
                    </a:p>
                  </a:txBody>
                  <a:tcPr marL="70416" marR="70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a:latin typeface="+mj-lt"/>
                          <a:ea typeface="Cambria"/>
                          <a:cs typeface="Times New Roman"/>
                        </a:rPr>
                        <a:t>Discussion in report</a:t>
                      </a:r>
                      <a:endParaRPr lang="en-US" sz="1600">
                        <a:latin typeface="+mj-lt"/>
                        <a:ea typeface="Cambria"/>
                        <a:cs typeface="Times New Roman"/>
                      </a:endParaRPr>
                    </a:p>
                  </a:txBody>
                  <a:tcPr marL="70416" marR="70416"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1126643">
                <a:tc>
                  <a:txBody>
                    <a:bodyPr/>
                    <a:lstStyle/>
                    <a:p>
                      <a:pPr marL="0" marR="0">
                        <a:spcBef>
                          <a:spcPts val="0"/>
                        </a:spcBef>
                        <a:spcAft>
                          <a:spcPts val="0"/>
                        </a:spcAft>
                      </a:pPr>
                      <a:r>
                        <a:rPr lang="en-US" sz="1600" b="1" i="1">
                          <a:latin typeface="+mj-lt"/>
                          <a:ea typeface="Cambria"/>
                          <a:cs typeface="Times New Roman"/>
                        </a:rPr>
                        <a:t>Problem definition</a:t>
                      </a:r>
                      <a:endParaRPr lang="en-US" sz="1600">
                        <a:latin typeface="+mj-lt"/>
                        <a:ea typeface="Cambria"/>
                        <a:cs typeface="Times New Roman"/>
                      </a:endParaRPr>
                    </a:p>
                  </a:txBody>
                  <a:tcPr marL="70416" marR="70416"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latin typeface="+mj-lt"/>
                          <a:ea typeface="Cambria"/>
                          <a:cs typeface="Times New Roman"/>
                        </a:rPr>
                        <a:t>Development of science goals and definition of actionable science questions</a:t>
                      </a:r>
                    </a:p>
                  </a:txBody>
                  <a:tcPr marL="70416" marR="70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latin typeface="+mj-lt"/>
                          <a:ea typeface="Cambria"/>
                          <a:cs typeface="Times New Roman"/>
                        </a:rPr>
                        <a:t>SEARCH program, agencies, stakeholders, AON Science Steering Group</a:t>
                      </a:r>
                    </a:p>
                  </a:txBody>
                  <a:tcPr marL="70416" marR="70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mj-lt"/>
                          <a:ea typeface="Cambria"/>
                          <a:cs typeface="Times New Roman"/>
                        </a:rPr>
                        <a:t>Section 2 (AON science question alignment chapter)</a:t>
                      </a:r>
                    </a:p>
                  </a:txBody>
                  <a:tcPr marL="70416" marR="70416"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2191">
                <a:tc>
                  <a:txBody>
                    <a:bodyPr/>
                    <a:lstStyle/>
                    <a:p>
                      <a:pPr marL="0" marR="0">
                        <a:spcBef>
                          <a:spcPts val="0"/>
                        </a:spcBef>
                        <a:spcAft>
                          <a:spcPts val="0"/>
                        </a:spcAft>
                      </a:pPr>
                      <a:r>
                        <a:rPr lang="en-US" sz="1600" b="1" i="1">
                          <a:latin typeface="+mj-lt"/>
                          <a:ea typeface="Cambria"/>
                          <a:cs typeface="Times New Roman"/>
                        </a:rPr>
                        <a:t>Strategy</a:t>
                      </a:r>
                      <a:endParaRPr lang="en-US" sz="1600">
                        <a:latin typeface="+mj-lt"/>
                        <a:ea typeface="Cambria"/>
                        <a:cs typeface="Times New Roman"/>
                      </a:endParaRPr>
                    </a:p>
                  </a:txBody>
                  <a:tcPr marL="70416" marR="70416"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mj-lt"/>
                          <a:ea typeface="Cambria"/>
                          <a:cs typeface="Times New Roman"/>
                        </a:rPr>
                        <a:t>Feedback and uncertainty analysis, identification of  metrics, model-based assessments, process studies</a:t>
                      </a:r>
                    </a:p>
                  </a:txBody>
                  <a:tcPr marL="70416" marR="70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mj-lt"/>
                          <a:ea typeface="Cambria"/>
                          <a:cs typeface="Times New Roman"/>
                        </a:rPr>
                        <a:t>Working groups, funded projects, ad-hoc meetings (researchers, agencies, stakeholders)</a:t>
                      </a:r>
                    </a:p>
                  </a:txBody>
                  <a:tcPr marL="70416" marR="70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mj-lt"/>
                          <a:ea typeface="Cambria"/>
                          <a:cs typeface="Times New Roman"/>
                        </a:rPr>
                        <a:t>Section 6.2.1 (Heuristic feedback and uncertainty analysis)</a:t>
                      </a:r>
                    </a:p>
                  </a:txBody>
                  <a:tcPr marL="70416" marR="70416"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9966">
                <a:tc>
                  <a:txBody>
                    <a:bodyPr/>
                    <a:lstStyle/>
                    <a:p>
                      <a:pPr marL="0" marR="0">
                        <a:spcBef>
                          <a:spcPts val="0"/>
                        </a:spcBef>
                        <a:spcAft>
                          <a:spcPts val="0"/>
                        </a:spcAft>
                      </a:pPr>
                      <a:r>
                        <a:rPr lang="en-US" sz="1600" b="1" i="1">
                          <a:latin typeface="+mj-lt"/>
                          <a:ea typeface="Cambria"/>
                          <a:cs typeface="Times New Roman"/>
                        </a:rPr>
                        <a:t>Tactics</a:t>
                      </a:r>
                      <a:endParaRPr lang="en-US" sz="1600">
                        <a:latin typeface="+mj-lt"/>
                        <a:ea typeface="Cambria"/>
                        <a:cs typeface="Times New Roman"/>
                      </a:endParaRPr>
                    </a:p>
                  </a:txBody>
                  <a:tcPr marL="70416" marR="70416"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mj-lt"/>
                          <a:ea typeface="Cambria"/>
                          <a:cs typeface="Times New Roman"/>
                        </a:rPr>
                        <a:t>Target quantity definition and measurement options, model-based assessments</a:t>
                      </a:r>
                    </a:p>
                  </a:txBody>
                  <a:tcPr marL="70416" marR="70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latin typeface="+mj-lt"/>
                          <a:ea typeface="Cambria"/>
                          <a:cs typeface="Times New Roman"/>
                        </a:rPr>
                        <a:t>Synthesis forums (e.g., Sea Ice Outlook, flagship site teams), funded projects and ad-hoc meetings (researchers, agencies, stakeholders)</a:t>
                      </a:r>
                    </a:p>
                  </a:txBody>
                  <a:tcPr marL="70416" marR="70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mj-lt"/>
                          <a:ea typeface="Cambria"/>
                          <a:cs typeface="Times New Roman"/>
                        </a:rPr>
                        <a:t>Section 6.2.2 (Sea Ice Outlook section)</a:t>
                      </a:r>
                    </a:p>
                  </a:txBody>
                  <a:tcPr marL="70416" marR="70416"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1095">
                <a:tc>
                  <a:txBody>
                    <a:bodyPr/>
                    <a:lstStyle/>
                    <a:p>
                      <a:pPr marL="0" marR="0">
                        <a:spcBef>
                          <a:spcPts val="0"/>
                        </a:spcBef>
                        <a:spcAft>
                          <a:spcPts val="0"/>
                        </a:spcAft>
                      </a:pPr>
                      <a:r>
                        <a:rPr lang="en-US" sz="1600" b="1" i="1">
                          <a:latin typeface="+mj-lt"/>
                          <a:ea typeface="Cambria"/>
                          <a:cs typeface="Times New Roman"/>
                        </a:rPr>
                        <a:t>Deployment</a:t>
                      </a:r>
                      <a:br>
                        <a:rPr lang="en-US" sz="1600" b="1" i="1">
                          <a:latin typeface="+mj-lt"/>
                          <a:ea typeface="Cambria"/>
                          <a:cs typeface="Times New Roman"/>
                        </a:rPr>
                      </a:br>
                      <a:r>
                        <a:rPr lang="en-US" sz="1600" b="1" i="1">
                          <a:latin typeface="+mj-lt"/>
                          <a:ea typeface="Cambria"/>
                          <a:cs typeface="Times New Roman"/>
                        </a:rPr>
                        <a:t>scale</a:t>
                      </a:r>
                      <a:endParaRPr lang="en-US" sz="1600">
                        <a:latin typeface="+mj-lt"/>
                        <a:ea typeface="Cambria"/>
                        <a:cs typeface="Times New Roman"/>
                      </a:endParaRPr>
                    </a:p>
                  </a:txBody>
                  <a:tcPr marL="70416" marR="70416"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600" dirty="0">
                          <a:latin typeface="+mj-lt"/>
                          <a:ea typeface="Cambria"/>
                          <a:cs typeface="Times New Roman"/>
                        </a:rPr>
                        <a:t>Sampling array design</a:t>
                      </a:r>
                    </a:p>
                  </a:txBody>
                  <a:tcPr marL="70416" marR="70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600">
                          <a:latin typeface="+mj-lt"/>
                          <a:ea typeface="Cambria"/>
                          <a:cs typeface="Times New Roman"/>
                        </a:rPr>
                        <a:t>AON projects, OSSE/OSE teams</a:t>
                      </a:r>
                    </a:p>
                  </a:txBody>
                  <a:tcPr marL="70416" marR="70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600" dirty="0">
                          <a:latin typeface="+mj-lt"/>
                          <a:ea typeface="Cambria"/>
                          <a:cs typeface="Times New Roman"/>
                        </a:rPr>
                        <a:t>Section 4.2.4 (OSSE chapter/case study)</a:t>
                      </a:r>
                    </a:p>
                  </a:txBody>
                  <a:tcPr marL="70416" marR="70416"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bl>
          </a:graphicData>
        </a:graphic>
      </p:graphicFrame>
    </p:spTree>
    <p:extLst>
      <p:ext uri="{BB962C8B-B14F-4D97-AF65-F5344CB8AC3E}">
        <p14:creationId xmlns:p14="http://schemas.microsoft.com/office/powerpoint/2010/main" val="56754088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a:srcRect l="-41" r="-275"/>
          <a:stretch/>
        </p:blipFill>
        <p:spPr>
          <a:xfrm>
            <a:off x="250635" y="-233968"/>
            <a:ext cx="8707884" cy="6701329"/>
          </a:xfrm>
        </p:spPr>
      </p:pic>
      <p:sp>
        <p:nvSpPr>
          <p:cNvPr id="6" name="TextBox 5"/>
          <p:cNvSpPr txBox="1"/>
          <p:nvPr/>
        </p:nvSpPr>
        <p:spPr>
          <a:xfrm>
            <a:off x="0" y="6396335"/>
            <a:ext cx="8339543" cy="461665"/>
          </a:xfrm>
          <a:prstGeom prst="rect">
            <a:avLst/>
          </a:prstGeom>
          <a:noFill/>
        </p:spPr>
        <p:txBody>
          <a:bodyPr wrap="none" rtlCol="0">
            <a:spAutoFit/>
          </a:bodyPr>
          <a:lstStyle/>
          <a:p>
            <a:r>
              <a:rPr lang="en-US" dirty="0" smtClean="0"/>
              <a:t>ISAC Responding to Change Workshop; Murray et al., 2012</a:t>
            </a:r>
            <a:endParaRPr lang="en-US" dirty="0"/>
          </a:p>
        </p:txBody>
      </p:sp>
    </p:spTree>
    <p:extLst>
      <p:ext uri="{BB962C8B-B14F-4D97-AF65-F5344CB8AC3E}">
        <p14:creationId xmlns:p14="http://schemas.microsoft.com/office/powerpoint/2010/main" val="88537644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0" y="52550"/>
            <a:ext cx="9144000" cy="1143000"/>
          </a:xfrm>
        </p:spPr>
        <p:txBody>
          <a:bodyPr/>
          <a:lstStyle/>
          <a:p>
            <a:pPr eaLnBrk="1" hangingPunct="1"/>
            <a:r>
              <a:rPr lang="en-US" sz="4000" dirty="0" smtClean="0">
                <a:latin typeface="Arial" charset="0"/>
                <a:ea typeface="ＭＳ Ｐゴシック" charset="0"/>
                <a:cs typeface="ＭＳ Ｐゴシック" charset="0"/>
              </a:rPr>
              <a:t>Elements of AON Design and Optimization Hierarchy</a:t>
            </a:r>
            <a:endParaRPr lang="en-US" sz="4000" dirty="0">
              <a:latin typeface="Arial" charset="0"/>
              <a:ea typeface="ＭＳ Ｐゴシック" charset="0"/>
              <a:cs typeface="ＭＳ Ｐゴシック" charset="0"/>
            </a:endParaRPr>
          </a:p>
        </p:txBody>
      </p:sp>
      <p:sp>
        <p:nvSpPr>
          <p:cNvPr id="36866" name="Line 27"/>
          <p:cNvSpPr>
            <a:spLocks noChangeShapeType="1"/>
          </p:cNvSpPr>
          <p:nvPr/>
        </p:nvSpPr>
        <p:spPr bwMode="auto">
          <a:xfrm>
            <a:off x="0" y="1254302"/>
            <a:ext cx="9144000" cy="0"/>
          </a:xfrm>
          <a:prstGeom prst="line">
            <a:avLst/>
          </a:prstGeom>
          <a:noFill/>
          <a:ln w="38100">
            <a:solidFill>
              <a:srgbClr val="00A0D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6867" name="Picture 29" descr="SEARCH_Logo_FLA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75" y="73929"/>
            <a:ext cx="1036085" cy="100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3"/>
          <p:cNvSpPr txBox="1">
            <a:spLocks noChangeArrowheads="1"/>
          </p:cNvSpPr>
          <p:nvPr/>
        </p:nvSpPr>
        <p:spPr bwMode="auto">
          <a:xfrm>
            <a:off x="0" y="1303064"/>
            <a:ext cx="9144000" cy="535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Tx/>
              <a:buChar char="•"/>
            </a:pPr>
            <a:endParaRPr lang="en-US" dirty="0">
              <a:latin typeface="ArialMT"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228634678"/>
              </p:ext>
            </p:extLst>
          </p:nvPr>
        </p:nvGraphicFramePr>
        <p:xfrm>
          <a:off x="0" y="1297780"/>
          <a:ext cx="9144000" cy="5454859"/>
        </p:xfrm>
        <a:graphic>
          <a:graphicData uri="http://schemas.openxmlformats.org/drawingml/2006/table">
            <a:tbl>
              <a:tblPr/>
              <a:tblGrid>
                <a:gridCol w="1654191"/>
                <a:gridCol w="4185038"/>
                <a:gridCol w="3304771"/>
              </a:tblGrid>
              <a:tr h="490324">
                <a:tc>
                  <a:txBody>
                    <a:bodyPr/>
                    <a:lstStyle/>
                    <a:p>
                      <a:pPr marL="0" marR="0">
                        <a:spcBef>
                          <a:spcPts val="0"/>
                        </a:spcBef>
                        <a:spcAft>
                          <a:spcPts val="0"/>
                        </a:spcAft>
                      </a:pPr>
                      <a:r>
                        <a:rPr lang="en-US" sz="2000" b="1" dirty="0">
                          <a:latin typeface="+mj-lt"/>
                          <a:ea typeface="Cambria"/>
                          <a:cs typeface="Times New Roman"/>
                        </a:rPr>
                        <a:t>AON design elements</a:t>
                      </a:r>
                      <a:endParaRPr lang="en-US" sz="2000" dirty="0">
                        <a:latin typeface="+mj-lt"/>
                        <a:ea typeface="Cambria"/>
                        <a:cs typeface="Times New Roman"/>
                      </a:endParaRPr>
                    </a:p>
                  </a:txBody>
                  <a:tcPr marL="70416" marR="70416"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a:latin typeface="+mj-lt"/>
                          <a:ea typeface="Cambria"/>
                          <a:cs typeface="Times New Roman"/>
                        </a:rPr>
                        <a:t>Activity </a:t>
                      </a:r>
                      <a:endParaRPr lang="en-US" sz="2000">
                        <a:latin typeface="+mj-lt"/>
                        <a:ea typeface="Cambria"/>
                        <a:cs typeface="Times New Roman"/>
                      </a:endParaRPr>
                    </a:p>
                  </a:txBody>
                  <a:tcPr marL="70416" marR="70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a:latin typeface="+mj-lt"/>
                          <a:ea typeface="Cambria"/>
                          <a:cs typeface="Times New Roman"/>
                        </a:rPr>
                        <a:t>Implementation</a:t>
                      </a:r>
                      <a:endParaRPr lang="en-US" sz="2000">
                        <a:latin typeface="+mj-lt"/>
                        <a:ea typeface="Cambria"/>
                        <a:cs typeface="Times New Roman"/>
                      </a:endParaRPr>
                    </a:p>
                  </a:txBody>
                  <a:tcPr marL="70416" marR="70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126643">
                <a:tc>
                  <a:txBody>
                    <a:bodyPr/>
                    <a:lstStyle/>
                    <a:p>
                      <a:pPr marL="0" marR="0">
                        <a:spcBef>
                          <a:spcPts val="0"/>
                        </a:spcBef>
                        <a:spcAft>
                          <a:spcPts val="0"/>
                        </a:spcAft>
                      </a:pPr>
                      <a:r>
                        <a:rPr lang="en-US" sz="2000" b="1" i="1">
                          <a:latin typeface="+mj-lt"/>
                          <a:ea typeface="Cambria"/>
                          <a:cs typeface="Times New Roman"/>
                        </a:rPr>
                        <a:t>Problem definition</a:t>
                      </a:r>
                      <a:endParaRPr lang="en-US" sz="2000">
                        <a:latin typeface="+mj-lt"/>
                        <a:ea typeface="Cambria"/>
                        <a:cs typeface="Times New Roman"/>
                      </a:endParaRPr>
                    </a:p>
                  </a:txBody>
                  <a:tcPr marL="70416" marR="70416"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aseline="0" dirty="0" smtClean="0">
                          <a:latin typeface="+mj-lt"/>
                          <a:ea typeface="Cambria"/>
                          <a:cs typeface="Times New Roman"/>
                        </a:rPr>
                        <a:t>• Scenarios</a:t>
                      </a:r>
                    </a:p>
                    <a:p>
                      <a:pPr marL="0" marR="0">
                        <a:spcBef>
                          <a:spcPts val="0"/>
                        </a:spcBef>
                        <a:spcAft>
                          <a:spcPts val="0"/>
                        </a:spcAft>
                      </a:pPr>
                      <a:r>
                        <a:rPr lang="en-US" sz="2000" baseline="0" dirty="0" smtClean="0">
                          <a:latin typeface="+mj-lt"/>
                          <a:ea typeface="Cambria"/>
                          <a:cs typeface="Times New Roman"/>
                        </a:rPr>
                        <a:t>• Institutional analysis</a:t>
                      </a:r>
                    </a:p>
                    <a:p>
                      <a:pPr marL="0" marR="0">
                        <a:spcBef>
                          <a:spcPts val="0"/>
                        </a:spcBef>
                        <a:spcAft>
                          <a:spcPts val="0"/>
                        </a:spcAft>
                      </a:pPr>
                      <a:r>
                        <a:rPr lang="en-US" sz="2000" baseline="0" dirty="0" smtClean="0">
                          <a:latin typeface="+mj-lt"/>
                          <a:ea typeface="Cambria"/>
                          <a:cs typeface="Times New Roman"/>
                        </a:rPr>
                        <a:t>• Scientific research</a:t>
                      </a:r>
                      <a:endParaRPr lang="en-US" sz="2000" dirty="0">
                        <a:latin typeface="+mj-lt"/>
                        <a:ea typeface="Cambria"/>
                        <a:cs typeface="Times New Roman"/>
                      </a:endParaRPr>
                    </a:p>
                  </a:txBody>
                  <a:tcPr marL="70416" marR="70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smtClean="0">
                          <a:latin typeface="+mj-lt"/>
                          <a:ea typeface="Cambria"/>
                          <a:cs typeface="Times New Roman"/>
                        </a:rPr>
                        <a:t>•</a:t>
                      </a:r>
                      <a:r>
                        <a:rPr lang="en-US" sz="2000" baseline="0" dirty="0" smtClean="0">
                          <a:latin typeface="+mj-lt"/>
                          <a:ea typeface="Cambria"/>
                          <a:cs typeface="Times New Roman"/>
                        </a:rPr>
                        <a:t> STAP issues group</a:t>
                      </a:r>
                    </a:p>
                    <a:p>
                      <a:pPr marL="0" marR="0">
                        <a:spcBef>
                          <a:spcPts val="0"/>
                        </a:spcBef>
                        <a:spcAft>
                          <a:spcPts val="0"/>
                        </a:spcAft>
                      </a:pPr>
                      <a:r>
                        <a:rPr lang="en-US" sz="2000" baseline="0" dirty="0" smtClean="0">
                          <a:latin typeface="+mj-lt"/>
                          <a:ea typeface="Cambria"/>
                          <a:cs typeface="Times New Roman"/>
                        </a:rPr>
                        <a:t>• SEARCH SSC/panels</a:t>
                      </a:r>
                    </a:p>
                    <a:p>
                      <a:pPr marL="0" marR="0">
                        <a:spcBef>
                          <a:spcPts val="0"/>
                        </a:spcBef>
                        <a:spcAft>
                          <a:spcPts val="0"/>
                        </a:spcAft>
                      </a:pPr>
                      <a:r>
                        <a:rPr lang="en-US" sz="2000" baseline="0" dirty="0" smtClean="0">
                          <a:latin typeface="+mj-lt"/>
                          <a:ea typeface="Cambria"/>
                          <a:cs typeface="Times New Roman"/>
                        </a:rPr>
                        <a:t>• Assessments</a:t>
                      </a:r>
                      <a:endParaRPr lang="en-US" sz="2000" dirty="0">
                        <a:latin typeface="+mj-lt"/>
                        <a:ea typeface="Cambria"/>
                        <a:cs typeface="Times New Roman"/>
                      </a:endParaRPr>
                    </a:p>
                  </a:txBody>
                  <a:tcPr marL="70416" marR="70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77555">
                <a:tc>
                  <a:txBody>
                    <a:bodyPr/>
                    <a:lstStyle/>
                    <a:p>
                      <a:pPr marL="0" marR="0">
                        <a:spcBef>
                          <a:spcPts val="0"/>
                        </a:spcBef>
                        <a:spcAft>
                          <a:spcPts val="0"/>
                        </a:spcAft>
                      </a:pPr>
                      <a:r>
                        <a:rPr lang="en-US" sz="2000" b="1" i="1">
                          <a:latin typeface="+mj-lt"/>
                          <a:ea typeface="Cambria"/>
                          <a:cs typeface="Times New Roman"/>
                        </a:rPr>
                        <a:t>Strategy</a:t>
                      </a:r>
                      <a:endParaRPr lang="en-US" sz="2000">
                        <a:latin typeface="+mj-lt"/>
                        <a:ea typeface="Cambria"/>
                        <a:cs typeface="Times New Roman"/>
                      </a:endParaRPr>
                    </a:p>
                  </a:txBody>
                  <a:tcPr marL="70416" marR="70416"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smtClean="0">
                          <a:latin typeface="+mj-lt"/>
                          <a:ea typeface="Cambria"/>
                          <a:cs typeface="Times New Roman"/>
                        </a:rPr>
                        <a:t>•</a:t>
                      </a:r>
                      <a:r>
                        <a:rPr lang="en-US" sz="2000" baseline="0" dirty="0" smtClean="0">
                          <a:latin typeface="+mj-lt"/>
                          <a:ea typeface="Cambria"/>
                          <a:cs typeface="Times New Roman"/>
                        </a:rPr>
                        <a:t> Scenario consistency analysis</a:t>
                      </a:r>
                    </a:p>
                    <a:p>
                      <a:pPr marL="0" marR="0">
                        <a:spcBef>
                          <a:spcPts val="0"/>
                        </a:spcBef>
                        <a:spcAft>
                          <a:spcPts val="0"/>
                        </a:spcAft>
                      </a:pPr>
                      <a:r>
                        <a:rPr lang="en-US" sz="2000" baseline="0" dirty="0" smtClean="0">
                          <a:latin typeface="+mj-lt"/>
                          <a:ea typeface="Cambria"/>
                          <a:cs typeface="Times New Roman"/>
                        </a:rPr>
                        <a:t>• Institutional analysis</a:t>
                      </a:r>
                    </a:p>
                    <a:p>
                      <a:pPr marL="0" marR="0">
                        <a:spcBef>
                          <a:spcPts val="0"/>
                        </a:spcBef>
                        <a:spcAft>
                          <a:spcPts val="0"/>
                        </a:spcAft>
                      </a:pPr>
                      <a:r>
                        <a:rPr lang="en-US" sz="2000" baseline="0" dirty="0" smtClean="0">
                          <a:latin typeface="+mj-lt"/>
                          <a:ea typeface="Cambria"/>
                          <a:cs typeface="Times New Roman"/>
                        </a:rPr>
                        <a:t>• Model-based assessments</a:t>
                      </a:r>
                    </a:p>
                    <a:p>
                      <a:pPr marL="0" marR="0">
                        <a:spcBef>
                          <a:spcPts val="0"/>
                        </a:spcBef>
                        <a:spcAft>
                          <a:spcPts val="0"/>
                        </a:spcAft>
                      </a:pPr>
                      <a:r>
                        <a:rPr lang="en-US" sz="2000" baseline="0" dirty="0" smtClean="0">
                          <a:latin typeface="+mj-lt"/>
                          <a:ea typeface="Cambria"/>
                          <a:cs typeface="Times New Roman"/>
                        </a:rPr>
                        <a:t>• Process studies</a:t>
                      </a:r>
                      <a:endParaRPr lang="en-US" sz="2000" dirty="0">
                        <a:latin typeface="+mj-lt"/>
                        <a:ea typeface="Cambria"/>
                        <a:cs typeface="Times New Roman"/>
                      </a:endParaRPr>
                    </a:p>
                  </a:txBody>
                  <a:tcPr marL="70416" marR="70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smtClean="0">
                          <a:latin typeface="+mj-lt"/>
                          <a:ea typeface="Cambria"/>
                          <a:cs typeface="Times New Roman"/>
                        </a:rPr>
                        <a:t>• Working groups</a:t>
                      </a:r>
                    </a:p>
                    <a:p>
                      <a:pPr marL="0" marR="0">
                        <a:spcBef>
                          <a:spcPts val="0"/>
                        </a:spcBef>
                        <a:spcAft>
                          <a:spcPts val="0"/>
                        </a:spcAft>
                      </a:pPr>
                      <a:r>
                        <a:rPr lang="en-US" sz="2000" dirty="0" smtClean="0">
                          <a:latin typeface="+mj-lt"/>
                          <a:ea typeface="Cambria"/>
                          <a:cs typeface="Times New Roman"/>
                        </a:rPr>
                        <a:t>•</a:t>
                      </a:r>
                      <a:r>
                        <a:rPr lang="en-US" sz="2000" baseline="0" dirty="0" smtClean="0">
                          <a:latin typeface="+mj-lt"/>
                          <a:ea typeface="Cambria"/>
                          <a:cs typeface="Times New Roman"/>
                        </a:rPr>
                        <a:t> F</a:t>
                      </a:r>
                      <a:r>
                        <a:rPr lang="en-US" sz="2000" dirty="0" smtClean="0">
                          <a:latin typeface="+mj-lt"/>
                          <a:ea typeface="Cambria"/>
                          <a:cs typeface="Times New Roman"/>
                        </a:rPr>
                        <a:t>unded projects</a:t>
                      </a:r>
                    </a:p>
                    <a:p>
                      <a:pPr marL="0" marR="0">
                        <a:spcBef>
                          <a:spcPts val="0"/>
                        </a:spcBef>
                        <a:spcAft>
                          <a:spcPts val="0"/>
                        </a:spcAft>
                      </a:pPr>
                      <a:r>
                        <a:rPr lang="en-US" sz="2000" dirty="0" smtClean="0">
                          <a:latin typeface="+mj-lt"/>
                          <a:ea typeface="Cambria"/>
                          <a:cs typeface="Times New Roman"/>
                        </a:rPr>
                        <a:t>• Ad</a:t>
                      </a:r>
                      <a:r>
                        <a:rPr lang="en-US" sz="2000" dirty="0">
                          <a:latin typeface="+mj-lt"/>
                          <a:ea typeface="Cambria"/>
                          <a:cs typeface="Times New Roman"/>
                        </a:rPr>
                        <a:t>-hoc </a:t>
                      </a:r>
                      <a:r>
                        <a:rPr lang="en-US" sz="2000" dirty="0" smtClean="0">
                          <a:latin typeface="+mj-lt"/>
                          <a:ea typeface="Cambria"/>
                          <a:cs typeface="Times New Roman"/>
                        </a:rPr>
                        <a:t>meetings</a:t>
                      </a:r>
                      <a:endParaRPr lang="en-US" sz="2000" dirty="0">
                        <a:latin typeface="+mj-lt"/>
                        <a:ea typeface="Cambria"/>
                        <a:cs typeface="Times New Roman"/>
                      </a:endParaRPr>
                    </a:p>
                  </a:txBody>
                  <a:tcPr marL="70416" marR="70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9966">
                <a:tc>
                  <a:txBody>
                    <a:bodyPr/>
                    <a:lstStyle/>
                    <a:p>
                      <a:pPr marL="0" marR="0">
                        <a:spcBef>
                          <a:spcPts val="0"/>
                        </a:spcBef>
                        <a:spcAft>
                          <a:spcPts val="0"/>
                        </a:spcAft>
                      </a:pPr>
                      <a:r>
                        <a:rPr lang="en-US" sz="2000" b="1" i="1" dirty="0">
                          <a:latin typeface="+mj-lt"/>
                          <a:ea typeface="Cambria"/>
                          <a:cs typeface="Times New Roman"/>
                        </a:rPr>
                        <a:t>Tactics</a:t>
                      </a:r>
                      <a:endParaRPr lang="en-US" sz="2000" dirty="0">
                        <a:latin typeface="+mj-lt"/>
                        <a:ea typeface="Cambria"/>
                        <a:cs typeface="Times New Roman"/>
                      </a:endParaRPr>
                    </a:p>
                  </a:txBody>
                  <a:tcPr marL="70416" marR="70416"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latin typeface="+mj-lt"/>
                          <a:ea typeface="Cambria"/>
                          <a:cs typeface="Times New Roman"/>
                        </a:rPr>
                        <a:t>Target quantity definition and measurement options, model-based assessments</a:t>
                      </a:r>
                    </a:p>
                  </a:txBody>
                  <a:tcPr marL="70416" marR="70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smtClean="0">
                          <a:latin typeface="+mj-lt"/>
                          <a:ea typeface="Cambria"/>
                          <a:cs typeface="Times New Roman"/>
                        </a:rPr>
                        <a:t>• Synthesis </a:t>
                      </a:r>
                      <a:r>
                        <a:rPr lang="en-US" sz="2000" dirty="0">
                          <a:latin typeface="+mj-lt"/>
                          <a:ea typeface="Cambria"/>
                          <a:cs typeface="Times New Roman"/>
                        </a:rPr>
                        <a:t>forums (e.g., </a:t>
                      </a:r>
                      <a:r>
                        <a:rPr lang="en-US" sz="2000" dirty="0" smtClean="0">
                          <a:latin typeface="+mj-lt"/>
                          <a:ea typeface="Cambria"/>
                          <a:cs typeface="Times New Roman"/>
                        </a:rPr>
                        <a:t>Flagship </a:t>
                      </a:r>
                      <a:r>
                        <a:rPr lang="en-US" sz="2000" dirty="0">
                          <a:latin typeface="+mj-lt"/>
                          <a:ea typeface="Cambria"/>
                          <a:cs typeface="Times New Roman"/>
                        </a:rPr>
                        <a:t>site </a:t>
                      </a:r>
                      <a:r>
                        <a:rPr lang="en-US" sz="2000" dirty="0" smtClean="0">
                          <a:latin typeface="+mj-lt"/>
                          <a:ea typeface="Cambria"/>
                          <a:cs typeface="Times New Roman"/>
                        </a:rPr>
                        <a:t>teams,</a:t>
                      </a:r>
                      <a:r>
                        <a:rPr lang="en-US" sz="2000" baseline="0" dirty="0" smtClean="0">
                          <a:latin typeface="+mj-lt"/>
                          <a:ea typeface="Cambria"/>
                          <a:cs typeface="Times New Roman"/>
                        </a:rPr>
                        <a:t> Sea Ice Outlook</a:t>
                      </a:r>
                      <a:r>
                        <a:rPr lang="en-US" sz="2000" dirty="0" smtClean="0">
                          <a:latin typeface="+mj-lt"/>
                          <a:ea typeface="Cambria"/>
                          <a:cs typeface="Times New Roman"/>
                        </a:rPr>
                        <a:t>)</a:t>
                      </a:r>
                      <a:r>
                        <a:rPr lang="en-US" sz="2000" dirty="0">
                          <a:latin typeface="+mj-lt"/>
                          <a:ea typeface="Cambria"/>
                          <a:cs typeface="Times New Roman"/>
                        </a:rPr>
                        <a:t>, funded </a:t>
                      </a:r>
                      <a:r>
                        <a:rPr lang="en-US" sz="2000" dirty="0" smtClean="0">
                          <a:latin typeface="+mj-lt"/>
                          <a:ea typeface="Cambria"/>
                          <a:cs typeface="Times New Roman"/>
                        </a:rPr>
                        <a:t>program</a:t>
                      </a:r>
                      <a:r>
                        <a:rPr lang="en-US" sz="2000" baseline="0" dirty="0" smtClean="0">
                          <a:latin typeface="+mj-lt"/>
                          <a:ea typeface="Cambria"/>
                          <a:cs typeface="Times New Roman"/>
                        </a:rPr>
                        <a:t> (e.g., LCCs) </a:t>
                      </a:r>
                      <a:r>
                        <a:rPr lang="en-US" sz="2000" dirty="0" smtClean="0">
                          <a:latin typeface="+mj-lt"/>
                          <a:ea typeface="Cambria"/>
                          <a:cs typeface="Times New Roman"/>
                        </a:rPr>
                        <a:t>and </a:t>
                      </a:r>
                      <a:r>
                        <a:rPr lang="en-US" sz="2000" dirty="0">
                          <a:latin typeface="+mj-lt"/>
                          <a:ea typeface="Cambria"/>
                          <a:cs typeface="Times New Roman"/>
                        </a:rPr>
                        <a:t>ad-hoc </a:t>
                      </a:r>
                      <a:r>
                        <a:rPr lang="en-US" sz="2000" dirty="0" smtClean="0">
                          <a:latin typeface="+mj-lt"/>
                          <a:ea typeface="Cambria"/>
                          <a:cs typeface="Times New Roman"/>
                        </a:rPr>
                        <a:t>meetings</a:t>
                      </a:r>
                      <a:endParaRPr lang="en-US" sz="2000" dirty="0">
                        <a:latin typeface="+mj-lt"/>
                        <a:ea typeface="Cambria"/>
                        <a:cs typeface="Times New Roman"/>
                      </a:endParaRPr>
                    </a:p>
                  </a:txBody>
                  <a:tcPr marL="70416" marR="70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1095">
                <a:tc>
                  <a:txBody>
                    <a:bodyPr/>
                    <a:lstStyle/>
                    <a:p>
                      <a:pPr marL="0" marR="0">
                        <a:spcBef>
                          <a:spcPts val="0"/>
                        </a:spcBef>
                        <a:spcAft>
                          <a:spcPts val="0"/>
                        </a:spcAft>
                      </a:pPr>
                      <a:r>
                        <a:rPr lang="en-US" sz="2000" b="1" i="1">
                          <a:latin typeface="+mj-lt"/>
                          <a:ea typeface="Cambria"/>
                          <a:cs typeface="Times New Roman"/>
                        </a:rPr>
                        <a:t>Deployment</a:t>
                      </a:r>
                      <a:br>
                        <a:rPr lang="en-US" sz="2000" b="1" i="1">
                          <a:latin typeface="+mj-lt"/>
                          <a:ea typeface="Cambria"/>
                          <a:cs typeface="Times New Roman"/>
                        </a:rPr>
                      </a:br>
                      <a:r>
                        <a:rPr lang="en-US" sz="2000" b="1" i="1">
                          <a:latin typeface="+mj-lt"/>
                          <a:ea typeface="Cambria"/>
                          <a:cs typeface="Times New Roman"/>
                        </a:rPr>
                        <a:t>scale</a:t>
                      </a:r>
                      <a:endParaRPr lang="en-US" sz="2000">
                        <a:latin typeface="+mj-lt"/>
                        <a:ea typeface="Cambria"/>
                        <a:cs typeface="Times New Roman"/>
                      </a:endParaRPr>
                    </a:p>
                  </a:txBody>
                  <a:tcPr marL="70416" marR="70416"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2000" dirty="0">
                          <a:latin typeface="+mj-lt"/>
                          <a:ea typeface="Cambria"/>
                          <a:cs typeface="Times New Roman"/>
                        </a:rPr>
                        <a:t>Sampling array design</a:t>
                      </a:r>
                    </a:p>
                  </a:txBody>
                  <a:tcPr marL="70416" marR="70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2000" dirty="0" smtClean="0">
                          <a:latin typeface="+mj-lt"/>
                          <a:ea typeface="Cambria"/>
                          <a:cs typeface="Times New Roman"/>
                        </a:rPr>
                        <a:t>•</a:t>
                      </a:r>
                      <a:r>
                        <a:rPr lang="en-US" sz="2000" baseline="0" dirty="0" smtClean="0">
                          <a:latin typeface="+mj-lt"/>
                          <a:ea typeface="Cambria"/>
                          <a:cs typeface="Times New Roman"/>
                        </a:rPr>
                        <a:t> </a:t>
                      </a:r>
                      <a:r>
                        <a:rPr lang="en-US" sz="2000" dirty="0" smtClean="0">
                          <a:latin typeface="+mj-lt"/>
                          <a:ea typeface="Cambria"/>
                          <a:cs typeface="Times New Roman"/>
                        </a:rPr>
                        <a:t>Site teams</a:t>
                      </a:r>
                    </a:p>
                    <a:p>
                      <a:pPr marL="0" marR="0">
                        <a:spcBef>
                          <a:spcPts val="0"/>
                        </a:spcBef>
                        <a:spcAft>
                          <a:spcPts val="0"/>
                        </a:spcAft>
                      </a:pPr>
                      <a:r>
                        <a:rPr lang="en-US" sz="2000" dirty="0" smtClean="0">
                          <a:latin typeface="+mj-lt"/>
                          <a:ea typeface="Cambria"/>
                          <a:cs typeface="Times New Roman"/>
                        </a:rPr>
                        <a:t>• OSE/OSSE</a:t>
                      </a:r>
                      <a:r>
                        <a:rPr lang="en-US" sz="2000" baseline="0" dirty="0" smtClean="0">
                          <a:latin typeface="+mj-lt"/>
                          <a:ea typeface="Cambria"/>
                          <a:cs typeface="Times New Roman"/>
                        </a:rPr>
                        <a:t> projects</a:t>
                      </a:r>
                      <a:endParaRPr lang="en-US" sz="2000" dirty="0">
                        <a:latin typeface="+mj-lt"/>
                        <a:ea typeface="Cambria"/>
                        <a:cs typeface="Times New Roman"/>
                      </a:endParaRPr>
                    </a:p>
                  </a:txBody>
                  <a:tcPr marL="70416" marR="70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bl>
          </a:graphicData>
        </a:graphic>
      </p:graphicFrame>
    </p:spTree>
    <p:extLst>
      <p:ext uri="{BB962C8B-B14F-4D97-AF65-F5344CB8AC3E}">
        <p14:creationId xmlns:p14="http://schemas.microsoft.com/office/powerpoint/2010/main" val="186068243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endParaRPr lang="en-US">
              <a:latin typeface="Arial" charset="0"/>
              <a:ea typeface="ＭＳ Ｐゴシック" charset="0"/>
              <a:cs typeface="ＭＳ Ｐゴシック" charset="0"/>
            </a:endParaRPr>
          </a:p>
        </p:txBody>
      </p:sp>
      <p:sp>
        <p:nvSpPr>
          <p:cNvPr id="32770" name="Content Placeholder 2"/>
          <p:cNvSpPr>
            <a:spLocks noGrp="1"/>
          </p:cNvSpPr>
          <p:nvPr>
            <p:ph idx="1"/>
          </p:nvPr>
        </p:nvSpPr>
        <p:spPr/>
        <p:txBody>
          <a:bodyPr/>
          <a:lstStyle/>
          <a:p>
            <a:endParaRPr lang="en-US">
              <a:latin typeface="Arial" charset="0"/>
              <a:ea typeface="ＭＳ Ｐゴシック" charset="0"/>
              <a:cs typeface="ＭＳ Ｐゴシック" charset="0"/>
            </a:endParaRPr>
          </a:p>
        </p:txBody>
      </p:sp>
      <p:sp>
        <p:nvSpPr>
          <p:cNvPr id="327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3DF7AB-6957-2B47-8CC2-1BDF17C627AD}" type="slidenum">
              <a:rPr lang="en-US" sz="1400">
                <a:solidFill>
                  <a:schemeClr val="bg1"/>
                </a:solidFill>
              </a:rPr>
              <a:pPr/>
              <a:t>3</a:t>
            </a:fld>
            <a:endParaRPr lang="en-US" sz="1400">
              <a:solidFill>
                <a:schemeClr val="bg1"/>
              </a:solidFill>
            </a:endParaRPr>
          </a:p>
        </p:txBody>
      </p:sp>
      <p:pic>
        <p:nvPicPr>
          <p:cNvPr id="3277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Box 8"/>
          <p:cNvSpPr txBox="1">
            <a:spLocks noChangeArrowheads="1"/>
          </p:cNvSpPr>
          <p:nvPr/>
        </p:nvSpPr>
        <p:spPr bwMode="auto">
          <a:xfrm>
            <a:off x="7800975" y="0"/>
            <a:ext cx="1406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i="1">
                <a:solidFill>
                  <a:srgbClr val="FFFF00"/>
                </a:solidFill>
              </a:rPr>
              <a:t>AMSA</a:t>
            </a:r>
          </a:p>
          <a:p>
            <a:pPr eaLnBrk="1" hangingPunct="1"/>
            <a:r>
              <a:rPr lang="en-US" i="1">
                <a:solidFill>
                  <a:srgbClr val="FFFF00"/>
                </a:solidFill>
              </a:rPr>
              <a:t>Brigham</a:t>
            </a:r>
          </a:p>
        </p:txBody>
      </p:sp>
    </p:spTree>
    <p:extLst>
      <p:ext uri="{BB962C8B-B14F-4D97-AF65-F5344CB8AC3E}">
        <p14:creationId xmlns:p14="http://schemas.microsoft.com/office/powerpoint/2010/main" val="252196411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a:xfrm>
            <a:off x="0" y="-125413"/>
            <a:ext cx="9144000" cy="1143001"/>
          </a:xfrm>
        </p:spPr>
        <p:txBody>
          <a:bodyPr/>
          <a:lstStyle/>
          <a:p>
            <a:pPr eaLnBrk="1" hangingPunct="1"/>
            <a:r>
              <a:rPr lang="en-US" sz="3200" b="1">
                <a:latin typeface="Arial" charset="0"/>
                <a:ea typeface="ＭＳ Ｐゴシック" charset="0"/>
                <a:cs typeface="ＭＳ Ｐゴシック" charset="0"/>
              </a:rPr>
              <a:t>SEARCH Arctic Sea Ice Outlook </a:t>
            </a:r>
          </a:p>
        </p:txBody>
      </p:sp>
      <p:sp>
        <p:nvSpPr>
          <p:cNvPr id="38914" name="Line 11"/>
          <p:cNvSpPr>
            <a:spLocks noChangeShapeType="1"/>
          </p:cNvSpPr>
          <p:nvPr/>
        </p:nvSpPr>
        <p:spPr bwMode="auto">
          <a:xfrm>
            <a:off x="0" y="1066800"/>
            <a:ext cx="9144000" cy="0"/>
          </a:xfrm>
          <a:prstGeom prst="line">
            <a:avLst/>
          </a:prstGeom>
          <a:noFill/>
          <a:ln w="38100">
            <a:solidFill>
              <a:srgbClr val="00A0D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8915" name="Picture 12" descr="SEARCH_Logo_FLA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6042025"/>
            <a:ext cx="8382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3"/>
          <p:cNvSpPr txBox="1">
            <a:spLocks noChangeArrowheads="1"/>
          </p:cNvSpPr>
          <p:nvPr/>
        </p:nvSpPr>
        <p:spPr bwMode="auto">
          <a:xfrm>
            <a:off x="5259388" y="1068388"/>
            <a:ext cx="3884612" cy="578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Tx/>
              <a:buChar char="•"/>
            </a:pPr>
            <a:r>
              <a:rPr lang="en-US" dirty="0"/>
              <a:t>International effort </a:t>
            </a:r>
            <a:r>
              <a:rPr lang="en-US" dirty="0" smtClean="0"/>
              <a:t>to </a:t>
            </a:r>
            <a:r>
              <a:rPr lang="en-US" dirty="0"/>
              <a:t>anticipate, track &amp; evaluate Arctic seasonal ice evolution starting in the summer of 2008 with contributions by more than 20 international expert groups</a:t>
            </a:r>
          </a:p>
          <a:p>
            <a:pPr eaLnBrk="1" hangingPunct="1">
              <a:spcBef>
                <a:spcPct val="20000"/>
              </a:spcBef>
              <a:buFontTx/>
              <a:buChar char="•"/>
            </a:pPr>
            <a:r>
              <a:rPr lang="en-US" dirty="0"/>
              <a:t>Regional outlook: Regional ice development important to stakeholders &amp; decision-makers</a:t>
            </a:r>
          </a:p>
          <a:p>
            <a:pPr eaLnBrk="1" hangingPunct="1">
              <a:spcBef>
                <a:spcPct val="20000"/>
              </a:spcBef>
              <a:buFontTx/>
              <a:buChar char="•"/>
            </a:pPr>
            <a:endParaRPr lang="en-US" dirty="0"/>
          </a:p>
          <a:p>
            <a:pPr eaLnBrk="1" hangingPunct="1">
              <a:spcBef>
                <a:spcPct val="20000"/>
              </a:spcBef>
            </a:pPr>
            <a:r>
              <a:rPr lang="en-US" dirty="0">
                <a:latin typeface="ArialMT" charset="0"/>
              </a:rPr>
              <a:t/>
            </a:r>
            <a:br>
              <a:rPr lang="en-US" dirty="0">
                <a:latin typeface="ArialMT" charset="0"/>
              </a:rPr>
            </a:br>
            <a:endParaRPr lang="en-US" dirty="0">
              <a:latin typeface="ArialMT" charset="0"/>
            </a:endParaRPr>
          </a:p>
          <a:p>
            <a:pPr eaLnBrk="1" hangingPunct="1">
              <a:spcBef>
                <a:spcPct val="20000"/>
              </a:spcBef>
            </a:pPr>
            <a:endParaRPr lang="en-US" dirty="0">
              <a:latin typeface="ArialMT" charset="0"/>
            </a:endParaRPr>
          </a:p>
          <a:p>
            <a:pPr eaLnBrk="1" hangingPunct="1">
              <a:spcBef>
                <a:spcPct val="20000"/>
              </a:spcBef>
              <a:buFontTx/>
              <a:buChar char="•"/>
            </a:pPr>
            <a:endParaRPr lang="en-US" dirty="0"/>
          </a:p>
        </p:txBody>
      </p:sp>
      <p:pic>
        <p:nvPicPr>
          <p:cNvPr id="38917" name="Picture 9" descr="siofig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31888"/>
            <a:ext cx="526732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10"/>
          <p:cNvSpPr>
            <a:spLocks noChangeArrowheads="1"/>
          </p:cNvSpPr>
          <p:nvPr/>
        </p:nvSpPr>
        <p:spPr bwMode="auto">
          <a:xfrm>
            <a:off x="373063" y="5637213"/>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1" hangingPunct="1">
              <a:spcBef>
                <a:spcPct val="20000"/>
              </a:spcBef>
              <a:buFontTx/>
              <a:buChar char="•"/>
            </a:pPr>
            <a:r>
              <a:rPr lang="en-US"/>
              <a:t>www.arcus.org/search/seaiceoutlook</a:t>
            </a:r>
          </a:p>
        </p:txBody>
      </p:sp>
    </p:spTree>
    <p:extLst>
      <p:ext uri="{BB962C8B-B14F-4D97-AF65-F5344CB8AC3E}">
        <p14:creationId xmlns:p14="http://schemas.microsoft.com/office/powerpoint/2010/main" val="389032425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rotWithShape="1">
          <a:blip r:embed="rId2"/>
          <a:srcRect t="-4179" b="-3962"/>
          <a:stretch/>
        </p:blipFill>
        <p:spPr>
          <a:xfrm>
            <a:off x="33417" y="384366"/>
            <a:ext cx="9091355" cy="3225328"/>
          </a:xfrm>
        </p:spPr>
      </p:pic>
    </p:spTree>
    <p:extLst>
      <p:ext uri="{BB962C8B-B14F-4D97-AF65-F5344CB8AC3E}">
        <p14:creationId xmlns:p14="http://schemas.microsoft.com/office/powerpoint/2010/main" val="175106022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9" descr="Stroeve_IPCCvsObsthru2010.png"/>
          <p:cNvPicPr>
            <a:picLocks noGrp="1" noChangeAspect="1"/>
          </p:cNvPicPr>
          <p:nvPr>
            <p:ph sz="half" idx="4294967295"/>
          </p:nvPr>
        </p:nvPicPr>
        <p:blipFill>
          <a:blip r:embed="rId2">
            <a:extLst>
              <a:ext uri="{28A0092B-C50C-407E-A947-70E740481C1C}">
                <a14:useLocalDpi xmlns:a14="http://schemas.microsoft.com/office/drawing/2010/main" val="0"/>
              </a:ext>
            </a:extLst>
          </a:blip>
          <a:srcRect t="-513" b="-987"/>
          <a:stretch>
            <a:fillRect/>
          </a:stretch>
        </p:blipFill>
        <p:spPr>
          <a:xfrm>
            <a:off x="243241" y="0"/>
            <a:ext cx="8645890" cy="5925380"/>
          </a:xfrm>
          <a:prstGeom prst="rect">
            <a:avLst/>
          </a:prstGeom>
        </p:spPr>
      </p:pic>
      <p:sp>
        <p:nvSpPr>
          <p:cNvPr id="4" name="Text Box 5"/>
          <p:cNvSpPr txBox="1">
            <a:spLocks noChangeArrowheads="1"/>
          </p:cNvSpPr>
          <p:nvPr/>
        </p:nvSpPr>
        <p:spPr bwMode="auto">
          <a:xfrm>
            <a:off x="4014504" y="6488668"/>
            <a:ext cx="51294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err="1">
                <a:solidFill>
                  <a:srgbClr val="000000"/>
                </a:solidFill>
              </a:rPr>
              <a:t>Stroeve</a:t>
            </a:r>
            <a:r>
              <a:rPr lang="en-US" sz="1800" dirty="0">
                <a:solidFill>
                  <a:srgbClr val="000000"/>
                </a:solidFill>
              </a:rPr>
              <a:t> et al., 2007 (updated 2010)</a:t>
            </a:r>
          </a:p>
        </p:txBody>
      </p:sp>
    </p:spTree>
    <p:extLst>
      <p:ext uri="{BB962C8B-B14F-4D97-AF65-F5344CB8AC3E}">
        <p14:creationId xmlns:p14="http://schemas.microsoft.com/office/powerpoint/2010/main" val="707115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7602" y="0"/>
            <a:ext cx="8355169" cy="6858000"/>
          </a:xfrm>
          <a:prstGeom prst="rect">
            <a:avLst/>
          </a:prstGeom>
        </p:spPr>
      </p:pic>
      <p:sp>
        <p:nvSpPr>
          <p:cNvPr id="5" name="TextBox 4"/>
          <p:cNvSpPr txBox="1"/>
          <p:nvPr/>
        </p:nvSpPr>
        <p:spPr>
          <a:xfrm rot="5400000">
            <a:off x="6960994" y="2726389"/>
            <a:ext cx="3582406" cy="400110"/>
          </a:xfrm>
          <a:prstGeom prst="rect">
            <a:avLst/>
          </a:prstGeom>
          <a:noFill/>
        </p:spPr>
        <p:txBody>
          <a:bodyPr wrap="none" rtlCol="0">
            <a:spAutoFit/>
          </a:bodyPr>
          <a:lstStyle/>
          <a:p>
            <a:r>
              <a:rPr lang="en-US" sz="2000" dirty="0" smtClean="0"/>
              <a:t>Wang &amp; Overland, GRL, 2012</a:t>
            </a:r>
            <a:endParaRPr lang="en-US" sz="2000" dirty="0"/>
          </a:p>
        </p:txBody>
      </p:sp>
    </p:spTree>
    <p:extLst>
      <p:ext uri="{BB962C8B-B14F-4D97-AF65-F5344CB8AC3E}">
        <p14:creationId xmlns:p14="http://schemas.microsoft.com/office/powerpoint/2010/main" val="365873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ergyscenario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6365645" y="6258938"/>
            <a:ext cx="2933338" cy="646331"/>
          </a:xfrm>
          <a:prstGeom prst="rect">
            <a:avLst/>
          </a:prstGeom>
          <a:noFill/>
        </p:spPr>
        <p:txBody>
          <a:bodyPr wrap="square" rtlCol="0">
            <a:spAutoFit/>
          </a:bodyPr>
          <a:lstStyle/>
          <a:p>
            <a:r>
              <a:rPr lang="en-US" sz="1800" dirty="0" smtClean="0"/>
              <a:t>Smith, Barker, Cost, Daniel, Prior, Wong, 2012</a:t>
            </a:r>
            <a:endParaRPr lang="en-US" sz="1800" dirty="0"/>
          </a:p>
        </p:txBody>
      </p:sp>
    </p:spTree>
    <p:extLst>
      <p:ext uri="{BB962C8B-B14F-4D97-AF65-F5344CB8AC3E}">
        <p14:creationId xmlns:p14="http://schemas.microsoft.com/office/powerpoint/2010/main" val="1163525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0"/>
            <a:ext cx="8983510" cy="6858000"/>
          </a:xfrm>
          <a:prstGeom prst="rect">
            <a:avLst/>
          </a:prstGeom>
        </p:spPr>
      </p:pic>
      <p:sp>
        <p:nvSpPr>
          <p:cNvPr id="5" name="TextBox 4"/>
          <p:cNvSpPr txBox="1"/>
          <p:nvPr/>
        </p:nvSpPr>
        <p:spPr>
          <a:xfrm>
            <a:off x="6173265" y="3021396"/>
            <a:ext cx="3280365" cy="1015663"/>
          </a:xfrm>
          <a:prstGeom prst="rect">
            <a:avLst/>
          </a:prstGeom>
          <a:noFill/>
        </p:spPr>
        <p:txBody>
          <a:bodyPr wrap="square" rtlCol="0">
            <a:spAutoFit/>
          </a:bodyPr>
          <a:lstStyle/>
          <a:p>
            <a:r>
              <a:rPr lang="en-US" sz="2000" dirty="0" smtClean="0"/>
              <a:t>Jasper Innovation Forum</a:t>
            </a:r>
          </a:p>
          <a:p>
            <a:endParaRPr lang="en-US" sz="2000" dirty="0" smtClean="0"/>
          </a:p>
          <a:p>
            <a:r>
              <a:rPr lang="en-US" sz="2000" dirty="0" smtClean="0"/>
              <a:t>Global North 2050</a:t>
            </a:r>
            <a:endParaRPr lang="en-US" sz="2000" dirty="0"/>
          </a:p>
        </p:txBody>
      </p:sp>
    </p:spTree>
    <p:extLst>
      <p:ext uri="{BB962C8B-B14F-4D97-AF65-F5344CB8AC3E}">
        <p14:creationId xmlns:p14="http://schemas.microsoft.com/office/powerpoint/2010/main" val="3847545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RCTabl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27" y="0"/>
            <a:ext cx="7696672" cy="6858000"/>
          </a:xfrm>
          <a:prstGeom prst="rect">
            <a:avLst/>
          </a:prstGeom>
        </p:spPr>
      </p:pic>
      <p:sp>
        <p:nvSpPr>
          <p:cNvPr id="5" name="TextBox 4"/>
          <p:cNvSpPr txBox="1"/>
          <p:nvPr/>
        </p:nvSpPr>
        <p:spPr>
          <a:xfrm rot="5400000">
            <a:off x="7999621" y="5519330"/>
            <a:ext cx="1827093" cy="461665"/>
          </a:xfrm>
          <a:prstGeom prst="rect">
            <a:avLst/>
          </a:prstGeom>
          <a:noFill/>
        </p:spPr>
        <p:txBody>
          <a:bodyPr wrap="none" rtlCol="0">
            <a:spAutoFit/>
          </a:bodyPr>
          <a:lstStyle/>
          <a:p>
            <a:r>
              <a:rPr lang="en-US" dirty="0" smtClean="0"/>
              <a:t>Smith, 2010</a:t>
            </a:r>
            <a:endParaRPr lang="en-US" dirty="0"/>
          </a:p>
        </p:txBody>
      </p:sp>
    </p:spTree>
    <p:extLst>
      <p:ext uri="{BB962C8B-B14F-4D97-AF65-F5344CB8AC3E}">
        <p14:creationId xmlns:p14="http://schemas.microsoft.com/office/powerpoint/2010/main" val="3294463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66900" y="0"/>
            <a:ext cx="5398316" cy="6858000"/>
          </a:xfrm>
          <a:prstGeom prst="rect">
            <a:avLst/>
          </a:prstGeom>
        </p:spPr>
      </p:pic>
    </p:spTree>
    <p:extLst>
      <p:ext uri="{BB962C8B-B14F-4D97-AF65-F5344CB8AC3E}">
        <p14:creationId xmlns:p14="http://schemas.microsoft.com/office/powerpoint/2010/main" val="3837491948"/>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7758</TotalTime>
  <Words>1304</Words>
  <Application>Microsoft Macintosh PowerPoint</Application>
  <PresentationFormat>On-screen Show (4:3)</PresentationFormat>
  <Paragraphs>219</Paragraphs>
  <Slides>31</Slides>
  <Notes>14</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Blank Presentation</vt:lpstr>
      <vt:lpstr>SEARCH SSC Meeting 2-4 Oct 2012</vt:lpstr>
      <vt:lpstr>A changing North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Decision-making in a changing Arctic</vt:lpstr>
      <vt:lpstr>Decision-making in a changing Arctic</vt:lpstr>
      <vt:lpstr>PowerPoint Presentation</vt:lpstr>
      <vt:lpstr>From scenarios to action </vt:lpstr>
      <vt:lpstr>SEARCH SSC Meeting 2-4 Oct 2012</vt:lpstr>
      <vt:lpstr>SEARCH Objectives</vt:lpstr>
      <vt:lpstr>SEARCH’s Tripartite Approach to Arctic Change </vt:lpstr>
      <vt:lpstr>What is SEARCH?</vt:lpstr>
      <vt:lpstr>SEARCH  Key Documents &amp; Milestones</vt:lpstr>
      <vt:lpstr>SEARCH 5-Year Goals</vt:lpstr>
      <vt:lpstr>    </vt:lpstr>
      <vt:lpstr>Elements of AON Design and Optimization Hierarchy</vt:lpstr>
      <vt:lpstr>PowerPoint Presentation</vt:lpstr>
      <vt:lpstr>Elements of AON Design and Optimization Hierarchy</vt:lpstr>
      <vt:lpstr>SEARCH Arctic Sea Ice Outlook </vt:lpstr>
      <vt:lpstr>PowerPoint Presentation</vt:lpstr>
    </vt:vector>
  </TitlesOfParts>
  <Company>Geophysical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Hajo Eicken</dc:creator>
  <cp:lastModifiedBy>Hajo Eicken</cp:lastModifiedBy>
  <cp:revision>653</cp:revision>
  <cp:lastPrinted>2012-02-13T13:23:24Z</cp:lastPrinted>
  <dcterms:created xsi:type="dcterms:W3CDTF">2012-03-18T23:44:41Z</dcterms:created>
  <dcterms:modified xsi:type="dcterms:W3CDTF">2012-10-02T14:27:31Z</dcterms:modified>
</cp:coreProperties>
</file>