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5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7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8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0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7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7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4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9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1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73F83-9420-4B04-884F-0B54FCFA03FC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2100-BF2B-4B95-87F3-93A56AC6D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9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254" y="5806373"/>
            <a:ext cx="2462997" cy="877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76" y="5943545"/>
            <a:ext cx="2304488" cy="6035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8" y="5913062"/>
            <a:ext cx="7791363" cy="3048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93676" y="633984"/>
            <a:ext cx="8126068" cy="5279077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>
                <a:solidFill>
                  <a:srgbClr val="002D5D"/>
                </a:solidFill>
              </a:rPr>
              <a:t>The University of Southern Maine (USM) is a public university with campuses in Portland and Gorham, Maine. </a:t>
            </a:r>
          </a:p>
          <a:p>
            <a:endParaRPr lang="en-US" sz="1500" dirty="0">
              <a:solidFill>
                <a:srgbClr val="002D5D"/>
              </a:solidFill>
            </a:endParaRPr>
          </a:p>
          <a:p>
            <a:r>
              <a:rPr lang="en-US" dirty="0">
                <a:solidFill>
                  <a:srgbClr val="002D5D"/>
                </a:solidFill>
              </a:rPr>
              <a:t>As of 2021, USM had 5,950 undergraduate students and 1,750 graduate students, with a student-faculty ratio of 13:3.</a:t>
            </a:r>
          </a:p>
          <a:p>
            <a:endParaRPr lang="en-US" sz="1500" dirty="0">
              <a:solidFill>
                <a:srgbClr val="002D5D"/>
              </a:solidFill>
            </a:endParaRPr>
          </a:p>
          <a:p>
            <a:r>
              <a:rPr lang="en-US" dirty="0">
                <a:solidFill>
                  <a:srgbClr val="002D5D"/>
                </a:solidFill>
              </a:rPr>
              <a:t>USM offers baccalaureate, master's degree programs, and doctoral programs in roughly 115 areas of study such as:</a:t>
            </a:r>
          </a:p>
          <a:p>
            <a:pPr marL="804863" indent="-341313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2D5D"/>
                </a:solidFill>
              </a:rPr>
              <a:t>liberal arts and sciences</a:t>
            </a:r>
          </a:p>
          <a:p>
            <a:pPr marL="804863" indent="-341313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2D5D"/>
                </a:solidFill>
              </a:rPr>
              <a:t>engineering and technology</a:t>
            </a:r>
          </a:p>
          <a:p>
            <a:pPr marL="804863" indent="-341313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2D5D"/>
                </a:solidFill>
              </a:rPr>
              <a:t>health and social services</a:t>
            </a:r>
          </a:p>
          <a:p>
            <a:pPr marL="804863" indent="-341313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2D5D"/>
                </a:solidFill>
              </a:rPr>
              <a:t>education</a:t>
            </a:r>
          </a:p>
          <a:p>
            <a:pPr marL="804863" indent="-341313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2D5D"/>
                </a:solidFill>
              </a:rPr>
              <a:t>business</a:t>
            </a:r>
          </a:p>
          <a:p>
            <a:pPr marL="804863" indent="-341313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2D5D"/>
                </a:solidFill>
              </a:rPr>
              <a:t>law</a:t>
            </a:r>
          </a:p>
          <a:p>
            <a:pPr marL="804863" indent="-341313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2D5D"/>
                </a:solidFill>
              </a:rPr>
              <a:t>public service</a:t>
            </a:r>
          </a:p>
        </p:txBody>
      </p:sp>
    </p:spTree>
    <p:extLst>
      <p:ext uri="{BB962C8B-B14F-4D97-AF65-F5344CB8AC3E}">
        <p14:creationId xmlns:p14="http://schemas.microsoft.com/office/powerpoint/2010/main" val="375895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222" y="5806411"/>
            <a:ext cx="2466734" cy="877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76" y="5943545"/>
            <a:ext cx="2304488" cy="6035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8" y="5913062"/>
            <a:ext cx="7791363" cy="3048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93676" y="633984"/>
            <a:ext cx="8126068" cy="527907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D5D"/>
                </a:solidFill>
              </a:rPr>
              <a:t>Maine North Atlantic Institute (MNAI)</a:t>
            </a:r>
          </a:p>
          <a:p>
            <a:endParaRPr lang="en-US" sz="1500" dirty="0">
              <a:solidFill>
                <a:srgbClr val="002D5D"/>
              </a:solidFill>
            </a:endParaRPr>
          </a:p>
          <a:p>
            <a:r>
              <a:rPr lang="en-US" dirty="0">
                <a:solidFill>
                  <a:srgbClr val="002D5D"/>
                </a:solidFill>
              </a:rPr>
              <a:t>MNAI was founded in 2015 to link Maine and the Arctic / North Atlantic, bringing the resources, expertise, and services of USM to develop and support: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D5D"/>
                </a:solidFill>
              </a:rPr>
              <a:t>research initiatives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D5D"/>
                </a:solidFill>
              </a:rPr>
              <a:t>educational and business partnerships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D5D"/>
                </a:solidFill>
              </a:rPr>
              <a:t>faculty/student educational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283271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222" y="5806411"/>
            <a:ext cx="2466734" cy="877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76" y="5943545"/>
            <a:ext cx="2304488" cy="6035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8" y="5913062"/>
            <a:ext cx="7791363" cy="3048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93676" y="633984"/>
            <a:ext cx="8126068" cy="527907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D5D"/>
                </a:solidFill>
              </a:rPr>
              <a:t>Current Initiatives and Projects:</a:t>
            </a:r>
          </a:p>
          <a:p>
            <a:r>
              <a:rPr lang="en-US" sz="2200" dirty="0">
                <a:solidFill>
                  <a:srgbClr val="002D5D"/>
                </a:solidFill>
              </a:rPr>
              <a:t>Community Resilience in Face of Climate Change: an interdisciplinary research project in Maine and southern Greenland</a:t>
            </a:r>
          </a:p>
          <a:p>
            <a:r>
              <a:rPr lang="en-US" sz="2200" dirty="0">
                <a:solidFill>
                  <a:srgbClr val="002D5D"/>
                </a:solidFill>
              </a:rPr>
              <a:t>Arctic Education Alliance: a multi-university collaboration to build vocational education programs in sustainable tourism, hospitality, and land/fisheries management in Greenland</a:t>
            </a:r>
          </a:p>
          <a:p>
            <a:r>
              <a:rPr lang="en-US" sz="2200" dirty="0">
                <a:solidFill>
                  <a:srgbClr val="002D5D"/>
                </a:solidFill>
              </a:rPr>
              <a:t>Internships at the New England Ocean Cluster (NEOC) </a:t>
            </a:r>
            <a:r>
              <a:rPr lang="en-US" sz="2200" dirty="0" err="1">
                <a:solidFill>
                  <a:srgbClr val="002D5D"/>
                </a:solidFill>
              </a:rPr>
              <a:t>provid</a:t>
            </a:r>
            <a:r>
              <a:rPr lang="en-US" sz="2200" dirty="0">
                <a:solidFill>
                  <a:srgbClr val="002D5D"/>
                </a:solidFill>
              </a:rPr>
              <a:t> work experience in blue economy/marine industry for students in business, law, and STEM</a:t>
            </a:r>
          </a:p>
          <a:p>
            <a:r>
              <a:rPr lang="en-US" sz="2200" dirty="0">
                <a:solidFill>
                  <a:srgbClr val="002D5D"/>
                </a:solidFill>
              </a:rPr>
              <a:t>Intensive Short-Term Study &amp; Internships Abroad </a:t>
            </a:r>
          </a:p>
          <a:p>
            <a:r>
              <a:rPr lang="en-US" sz="2200" dirty="0">
                <a:solidFill>
                  <a:srgbClr val="002D5D"/>
                </a:solidFill>
              </a:rPr>
              <a:t>Business Practicum for MBA students in the Blue Economy</a:t>
            </a:r>
          </a:p>
          <a:p>
            <a:r>
              <a:rPr lang="en-US" sz="2200" dirty="0">
                <a:solidFill>
                  <a:srgbClr val="002D5D"/>
                </a:solidFill>
              </a:rPr>
              <a:t>International Graduate Student Research Cohort: students from USM and North Atlantic universities work together on research papers; papers published and presented at the ACA</a:t>
            </a:r>
          </a:p>
          <a:p>
            <a:endParaRPr lang="en-US" dirty="0">
              <a:solidFill>
                <a:srgbClr val="002D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5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222" y="5806411"/>
            <a:ext cx="2466734" cy="877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676" y="5943545"/>
            <a:ext cx="2304488" cy="6035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888" y="5913062"/>
            <a:ext cx="7791363" cy="30483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93676" y="633984"/>
            <a:ext cx="8126068" cy="5279077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solidFill>
                  <a:srgbClr val="002D5D"/>
                </a:solidFill>
              </a:rPr>
              <a:t>Current Collaborations/Community Engagement:</a:t>
            </a:r>
          </a:p>
          <a:p>
            <a:r>
              <a:rPr lang="en-US" sz="2200" dirty="0">
                <a:solidFill>
                  <a:srgbClr val="002D5D"/>
                </a:solidFill>
              </a:rPr>
              <a:t>University of the Arctic (UArctic membership) Faculty/Students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D5D"/>
                </a:solidFill>
              </a:rPr>
              <a:t>North 2 North faculty and student exchanges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D5D"/>
                </a:solidFill>
              </a:rPr>
              <a:t>Participation in three thematic networks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2D5D"/>
                </a:solidFill>
              </a:rPr>
              <a:t>Co-hosted the 2022 Annual </a:t>
            </a:r>
            <a:r>
              <a:rPr lang="en-US" sz="1800" dirty="0" err="1">
                <a:solidFill>
                  <a:srgbClr val="002D5D"/>
                </a:solidFill>
              </a:rPr>
              <a:t>Uarctic</a:t>
            </a:r>
            <a:r>
              <a:rPr lang="en-US" sz="1800" dirty="0">
                <a:solidFill>
                  <a:srgbClr val="002D5D"/>
                </a:solidFill>
              </a:rPr>
              <a:t> Assembly in Portland, Maine</a:t>
            </a:r>
          </a:p>
          <a:p>
            <a:r>
              <a:rPr lang="en-US" sz="2200" dirty="0">
                <a:solidFill>
                  <a:srgbClr val="002D5D"/>
                </a:solidFill>
              </a:rPr>
              <a:t>New England Arctic Network (NEAN)</a:t>
            </a:r>
          </a:p>
          <a:p>
            <a:endParaRPr lang="en-US" sz="1600" dirty="0">
              <a:solidFill>
                <a:srgbClr val="002D5D"/>
              </a:solidFill>
            </a:endParaRPr>
          </a:p>
          <a:p>
            <a:r>
              <a:rPr lang="en-US" sz="2600" b="1" dirty="0">
                <a:solidFill>
                  <a:srgbClr val="002D5D"/>
                </a:solidFill>
              </a:rPr>
              <a:t>Past Investments:</a:t>
            </a:r>
          </a:p>
          <a:p>
            <a:r>
              <a:rPr lang="en-US" sz="2200" dirty="0">
                <a:solidFill>
                  <a:srgbClr val="002D5D"/>
                </a:solidFill>
              </a:rPr>
              <a:t>Exploring Public Health Collaboration in the North Atlantic </a:t>
            </a:r>
          </a:p>
          <a:p>
            <a:r>
              <a:rPr lang="en-US" sz="2200" dirty="0">
                <a:solidFill>
                  <a:srgbClr val="002D5D"/>
                </a:solidFill>
              </a:rPr>
              <a:t>Seaweed Farming research in Maine and Iceland</a:t>
            </a:r>
          </a:p>
          <a:p>
            <a:r>
              <a:rPr lang="en-US" sz="2200" dirty="0">
                <a:solidFill>
                  <a:srgbClr val="002D5D"/>
                </a:solidFill>
              </a:rPr>
              <a:t>Culture, Commerce, and Environment: Iceland and the North Atlantic in a Global World</a:t>
            </a:r>
          </a:p>
          <a:p>
            <a:r>
              <a:rPr lang="en-US" sz="2200" dirty="0">
                <a:solidFill>
                  <a:srgbClr val="002D5D"/>
                </a:solidFill>
              </a:rPr>
              <a:t>Regulatory Compliance and Ethics Student Exchange Program</a:t>
            </a:r>
          </a:p>
          <a:p>
            <a:r>
              <a:rPr lang="en-US" sz="2200" dirty="0">
                <a:solidFill>
                  <a:srgbClr val="002D5D"/>
                </a:solidFill>
              </a:rPr>
              <a:t>MNAI Convenes: webinar series that explored topics related to Maine’s relationship to the North Atlantic and Arctic in areas of culture, commerce, and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93526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3137</TotalTime>
  <Words>357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Maine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L Meagher</dc:creator>
  <cp:lastModifiedBy>Brit Myers</cp:lastModifiedBy>
  <cp:revision>13</cp:revision>
  <dcterms:created xsi:type="dcterms:W3CDTF">2022-10-20T16:49:57Z</dcterms:created>
  <dcterms:modified xsi:type="dcterms:W3CDTF">2022-10-24T17:41:47Z</dcterms:modified>
</cp:coreProperties>
</file>