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79" r:id="rId3"/>
    <p:sldId id="291" r:id="rId4"/>
    <p:sldId id="281" r:id="rId5"/>
    <p:sldId id="280" r:id="rId6"/>
    <p:sldId id="278" r:id="rId7"/>
    <p:sldId id="290" r:id="rId8"/>
    <p:sldId id="268" r:id="rId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Noto Sans" panose="020B0502040504020204" pitchFamily="34" charset="0"/>
      <p:regular r:id="rId15"/>
      <p:bold r:id="rId16"/>
      <p:italic r:id="rId17"/>
      <p:bold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Open Sans ExtraBold" panose="020F0502020204030204" pitchFamily="34" charset="0"/>
      <p:bold r:id="rId23"/>
      <p:italic r:id="rId24"/>
      <p:boldItalic r:id="rId25"/>
    </p:embeddedFont>
    <p:embeddedFont>
      <p:font typeface="Roboto Mono" panose="02000000000000000000" pitchFamily="2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9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65" d="100"/>
          <a:sy n="165" d="100"/>
        </p:scale>
        <p:origin x="664" y="184"/>
      </p:cViewPr>
      <p:guideLst>
        <p:guide orient="horz" pos="1620"/>
        <p:guide pos="28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e8b9cd82c3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e8b9cd82c3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e81cb6bfc4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e81cb6bfc4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e81cb6bfc4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e81cb6bfc4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6970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e81cb6bfc4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e81cb6bfc4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e81cb6bfc4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e81cb6bfc4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e81cb6bfc4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e81cb6bfc4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e81cb6bfc4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e81cb6bfc4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81cb6bfc4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81cb6bfc4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60000" y="744575"/>
            <a:ext cx="8424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60000" y="2834125"/>
            <a:ext cx="842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235308" y="-3360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8235308" y="-3360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60000" y="2150850"/>
            <a:ext cx="842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235308" y="-3360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8771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84240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60000" y="1152475"/>
            <a:ext cx="842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235308" y="-3360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842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60000" y="1152475"/>
            <a:ext cx="3951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51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235308" y="-3360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842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235308" y="-3360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360000"/>
            <a:ext cx="3809700" cy="95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38097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235308" y="-3360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8424000" cy="442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235308" y="-3360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360000" y="360000"/>
            <a:ext cx="3950700" cy="24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360000" y="2803200"/>
            <a:ext cx="39507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8235308" y="-3360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360000" y="4389900"/>
            <a:ext cx="84240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Roboto Mono"/>
              <a:buNone/>
              <a:defRPr sz="800" b="1">
                <a:latin typeface="Roboto Mono"/>
                <a:ea typeface="Roboto Mono"/>
                <a:cs typeface="Roboto Mono"/>
                <a:sym typeface="Roboto Mono"/>
              </a:defRPr>
            </a:lvl1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235308" y="-3360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235308" y="-3360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ExtraBold"/>
              <a:buNone/>
              <a:defRPr sz="20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235308" y="-3360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140851" y="4703050"/>
            <a:ext cx="820577" cy="2179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27">
          <p15:clr>
            <a:srgbClr val="EA4335"/>
          </p15:clr>
        </p15:guide>
        <p15:guide id="2" orient="horz" pos="227">
          <p15:clr>
            <a:srgbClr val="EA4335"/>
          </p15:clr>
        </p15:guide>
        <p15:guide id="3" pos="5533">
          <p15:clr>
            <a:srgbClr val="EA4335"/>
          </p15:clr>
        </p15:guide>
        <p15:guide id="4" orient="horz" pos="301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jp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10" Type="http://schemas.openxmlformats.org/officeDocument/2006/relationships/image" Target="../media/image1.png"/><Relationship Id="rId4" Type="http://schemas.openxmlformats.org/officeDocument/2006/relationships/image" Target="../media/image17.jpe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rctic.or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60000" y="994386"/>
            <a:ext cx="8424000" cy="259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4400" dirty="0"/>
              <a:t>U</a:t>
            </a:r>
            <a:r>
              <a:rPr lang="fi-FI" sz="4400" dirty="0"/>
              <a:t>A</a:t>
            </a:r>
            <a:r>
              <a:rPr lang="fi" sz="4400" dirty="0"/>
              <a:t>rctic 2022</a:t>
            </a:r>
            <a:br>
              <a:rPr lang="fi" sz="4400" dirty="0"/>
            </a:br>
            <a:endParaRPr sz="4400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60000" y="4034475"/>
            <a:ext cx="842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uarctic.org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36"/>
          <p:cNvPicPr preferRelativeResize="0"/>
          <p:nvPr/>
        </p:nvPicPr>
        <p:blipFill rotWithShape="1">
          <a:blip r:embed="rId3">
            <a:alphaModFix/>
          </a:blip>
          <a:srcRect l="40754"/>
          <a:stretch/>
        </p:blipFill>
        <p:spPr>
          <a:xfrm>
            <a:off x="4571996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6"/>
          <p:cNvPicPr preferRelativeResize="0"/>
          <p:nvPr/>
        </p:nvPicPr>
        <p:blipFill rotWithShape="1">
          <a:blip r:embed="rId4">
            <a:alphaModFix/>
          </a:blip>
          <a:srcRect l="22958"/>
          <a:stretch/>
        </p:blipFill>
        <p:spPr>
          <a:xfrm>
            <a:off x="4571999" y="-2"/>
            <a:ext cx="457200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6"/>
          <p:cNvSpPr txBox="1">
            <a:spLocks noGrp="1"/>
          </p:cNvSpPr>
          <p:nvPr>
            <p:ph type="title"/>
          </p:nvPr>
        </p:nvSpPr>
        <p:spPr>
          <a:xfrm>
            <a:off x="353277" y="144847"/>
            <a:ext cx="3727906" cy="11729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3200" dirty="0"/>
              <a:t>New UArctic </a:t>
            </a:r>
            <a:r>
              <a:rPr lang="fi-FI" sz="3200" dirty="0" err="1"/>
              <a:t>members</a:t>
            </a:r>
            <a:endParaRPr sz="3200" dirty="0"/>
          </a:p>
        </p:txBody>
      </p:sp>
      <p:sp>
        <p:nvSpPr>
          <p:cNvPr id="307" name="Google Shape;307;p36"/>
          <p:cNvSpPr txBox="1">
            <a:spLocks noGrp="1"/>
          </p:cNvSpPr>
          <p:nvPr>
            <p:ph type="body" idx="1"/>
          </p:nvPr>
        </p:nvSpPr>
        <p:spPr>
          <a:xfrm>
            <a:off x="0" y="1223823"/>
            <a:ext cx="4029300" cy="22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indent="0" algn="l">
              <a:buNone/>
            </a:pPr>
            <a:r>
              <a:rPr lang="fi-FI" sz="1400" b="0" i="0" dirty="0">
                <a:solidFill>
                  <a:srgbClr val="004982"/>
                </a:solidFill>
                <a:effectLst/>
                <a:latin typeface="Noto Sans" panose="020B0502040504020204" pitchFamily="34" charset="0"/>
              </a:rPr>
              <a:t>In 2022 UArctic </a:t>
            </a:r>
            <a:r>
              <a:rPr lang="fi-FI" sz="1400" b="0" i="0" dirty="0" err="1">
                <a:solidFill>
                  <a:srgbClr val="004982"/>
                </a:solidFill>
                <a:effectLst/>
                <a:latin typeface="Noto Sans" panose="020B0502040504020204" pitchFamily="34" charset="0"/>
              </a:rPr>
              <a:t>welcomed</a:t>
            </a:r>
            <a:r>
              <a:rPr lang="fi-FI" sz="1400" b="0" i="0" dirty="0">
                <a:solidFill>
                  <a:srgbClr val="004982"/>
                </a:solidFill>
                <a:effectLst/>
                <a:latin typeface="Noto Sans" panose="020B0502040504020204" pitchFamily="34" charset="0"/>
              </a:rPr>
              <a:t> 11 </a:t>
            </a:r>
            <a:r>
              <a:rPr lang="fi-FI" sz="1400" b="0" i="0" dirty="0" err="1">
                <a:solidFill>
                  <a:srgbClr val="004982"/>
                </a:solidFill>
                <a:effectLst/>
                <a:latin typeface="Noto Sans" panose="020B0502040504020204" pitchFamily="34" charset="0"/>
              </a:rPr>
              <a:t>new</a:t>
            </a:r>
            <a:r>
              <a:rPr lang="fi-FI" sz="1400" b="0" i="0" dirty="0">
                <a:solidFill>
                  <a:srgbClr val="004982"/>
                </a:solidFill>
                <a:effectLst/>
                <a:latin typeface="Noto Sans" panose="020B0502040504020204" pitchFamily="34" charset="0"/>
              </a:rPr>
              <a:t> </a:t>
            </a:r>
            <a:r>
              <a:rPr lang="fi-FI" sz="1400" b="0" i="0" dirty="0" err="1">
                <a:solidFill>
                  <a:srgbClr val="004982"/>
                </a:solidFill>
                <a:effectLst/>
                <a:latin typeface="Noto Sans" panose="020B0502040504020204" pitchFamily="34" charset="0"/>
              </a:rPr>
              <a:t>members</a:t>
            </a:r>
            <a:r>
              <a:rPr lang="fi-FI" sz="1400" b="0" i="0" dirty="0">
                <a:solidFill>
                  <a:srgbClr val="004982"/>
                </a:solidFill>
                <a:effectLst/>
                <a:latin typeface="Noto Sans" panose="020B0502040504020204" pitchFamily="34" charset="0"/>
              </a:rPr>
              <a:t> to the </a:t>
            </a:r>
            <a:r>
              <a:rPr lang="fi-FI" sz="1400" b="0" i="0" dirty="0" err="1">
                <a:solidFill>
                  <a:srgbClr val="004982"/>
                </a:solidFill>
                <a:effectLst/>
                <a:latin typeface="Noto Sans" panose="020B0502040504020204" pitchFamily="34" charset="0"/>
              </a:rPr>
              <a:t>network</a:t>
            </a:r>
            <a:r>
              <a:rPr lang="fi-FI" sz="1400" b="0" i="0" dirty="0">
                <a:solidFill>
                  <a:srgbClr val="004982"/>
                </a:solidFill>
                <a:effectLst/>
                <a:latin typeface="Noto Sans" panose="020B0502040504020204" pitchFamily="34" charset="0"/>
              </a:rPr>
              <a:t>, </a:t>
            </a:r>
            <a:r>
              <a:rPr lang="fi-FI" sz="1400" b="0" i="0" dirty="0" err="1">
                <a:solidFill>
                  <a:srgbClr val="004982"/>
                </a:solidFill>
                <a:effectLst/>
                <a:latin typeface="Noto Sans" panose="020B0502040504020204" pitchFamily="34" charset="0"/>
              </a:rPr>
              <a:t>bringing</a:t>
            </a:r>
            <a:r>
              <a:rPr lang="fi-FI" sz="1400" b="0" i="0" dirty="0">
                <a:solidFill>
                  <a:srgbClr val="004982"/>
                </a:solidFill>
                <a:effectLst/>
                <a:latin typeface="Noto Sans" panose="020B0502040504020204" pitchFamily="34" charset="0"/>
              </a:rPr>
              <a:t> </a:t>
            </a:r>
            <a:r>
              <a:rPr lang="fi-FI" sz="1400" b="0" i="0" dirty="0" err="1">
                <a:solidFill>
                  <a:srgbClr val="004982"/>
                </a:solidFill>
                <a:effectLst/>
                <a:latin typeface="Noto Sans" panose="020B0502040504020204" pitchFamily="34" charset="0"/>
              </a:rPr>
              <a:t>UArctic's</a:t>
            </a:r>
            <a:r>
              <a:rPr lang="fi-FI" sz="1400" b="0" i="0" dirty="0">
                <a:solidFill>
                  <a:srgbClr val="004982"/>
                </a:solidFill>
                <a:effectLst/>
                <a:latin typeface="Noto Sans" panose="020B0502040504020204" pitchFamily="34" charset="0"/>
              </a:rPr>
              <a:t> </a:t>
            </a:r>
            <a:r>
              <a:rPr lang="fi-FI" sz="1400" b="0" i="0" dirty="0" err="1">
                <a:solidFill>
                  <a:srgbClr val="004982"/>
                </a:solidFill>
                <a:effectLst/>
                <a:latin typeface="Noto Sans" panose="020B0502040504020204" pitchFamily="34" charset="0"/>
              </a:rPr>
              <a:t>total</a:t>
            </a:r>
            <a:r>
              <a:rPr lang="fi-FI" sz="1400" b="0" i="0" dirty="0">
                <a:solidFill>
                  <a:srgbClr val="004982"/>
                </a:solidFill>
                <a:effectLst/>
                <a:latin typeface="Noto Sans" panose="020B0502040504020204" pitchFamily="34" charset="0"/>
              </a:rPr>
              <a:t> </a:t>
            </a:r>
            <a:r>
              <a:rPr lang="fi-FI" sz="1400" b="0" i="0" dirty="0" err="1">
                <a:solidFill>
                  <a:srgbClr val="004982"/>
                </a:solidFill>
                <a:effectLst/>
                <a:latin typeface="Noto Sans" panose="020B0502040504020204" pitchFamily="34" charset="0"/>
              </a:rPr>
              <a:t>membership</a:t>
            </a:r>
            <a:r>
              <a:rPr lang="fi-FI" sz="1400" b="0" i="0" dirty="0">
                <a:solidFill>
                  <a:srgbClr val="004982"/>
                </a:solidFill>
                <a:effectLst/>
                <a:latin typeface="Noto Sans" panose="020B0502040504020204" pitchFamily="34" charset="0"/>
              </a:rPr>
              <a:t> to 176:</a:t>
            </a:r>
          </a:p>
          <a:p>
            <a:pPr algn="l">
              <a:buFont typeface="+mj-lt"/>
              <a:buAutoNum type="arabicPeriod"/>
            </a:pPr>
            <a:r>
              <a:rPr lang="fi-FI" sz="1400" b="0" i="0" dirty="0">
                <a:solidFill>
                  <a:schemeClr val="tx1"/>
                </a:solidFill>
                <a:effectLst/>
                <a:latin typeface="Noto Sans" panose="020B0502040504020204" pitchFamily="34" charset="0"/>
              </a:rPr>
              <a:t>Mount Royal University</a:t>
            </a:r>
          </a:p>
          <a:p>
            <a:pPr algn="l">
              <a:buFont typeface="+mj-lt"/>
              <a:buAutoNum type="arabicPeriod"/>
            </a:pPr>
            <a:r>
              <a:rPr lang="fi-FI" sz="1400" b="0" i="0" dirty="0" err="1">
                <a:solidFill>
                  <a:schemeClr val="tx1"/>
                </a:solidFill>
                <a:effectLst/>
                <a:latin typeface="Noto Sans" panose="020B0502040504020204" pitchFamily="34" charset="0"/>
              </a:rPr>
              <a:t>Université</a:t>
            </a:r>
            <a:r>
              <a:rPr lang="fi-FI" sz="1400" b="0" i="0" dirty="0">
                <a:solidFill>
                  <a:schemeClr val="tx1"/>
                </a:solidFill>
                <a:effectLst/>
                <a:latin typeface="Noto Sans" panose="020B0502040504020204" pitchFamily="34" charset="0"/>
              </a:rPr>
              <a:t> de </a:t>
            </a:r>
            <a:r>
              <a:rPr lang="fi-FI" sz="1400" b="0" i="0" dirty="0" err="1">
                <a:solidFill>
                  <a:schemeClr val="tx1"/>
                </a:solidFill>
                <a:effectLst/>
                <a:latin typeface="Noto Sans" panose="020B0502040504020204" pitchFamily="34" charset="0"/>
              </a:rPr>
              <a:t>Sherbrooke</a:t>
            </a:r>
            <a:endParaRPr lang="fi-FI" sz="1400" b="0" i="0" dirty="0">
              <a:solidFill>
                <a:schemeClr val="tx1"/>
              </a:solidFill>
              <a:effectLst/>
              <a:latin typeface="Noto Sans" panose="020B050204050402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fi-FI" sz="1400" b="0" i="0" dirty="0">
                <a:solidFill>
                  <a:schemeClr val="tx1"/>
                </a:solidFill>
                <a:effectLst/>
                <a:latin typeface="Noto Sans" panose="020B0502040504020204" pitchFamily="34" charset="0"/>
              </a:rPr>
              <a:t>University of Jyväskylä</a:t>
            </a:r>
          </a:p>
          <a:p>
            <a:pPr algn="l">
              <a:buFont typeface="+mj-lt"/>
              <a:buAutoNum type="arabicPeriod"/>
            </a:pPr>
            <a:r>
              <a:rPr lang="fi-FI" sz="1400" b="0" i="0" dirty="0">
                <a:solidFill>
                  <a:schemeClr val="tx1"/>
                </a:solidFill>
                <a:effectLst/>
                <a:latin typeface="Noto Sans" panose="020B0502040504020204" pitchFamily="34" charset="0"/>
              </a:rPr>
              <a:t>University of Maine at Fort Kent</a:t>
            </a:r>
          </a:p>
          <a:p>
            <a:pPr algn="l">
              <a:buFont typeface="+mj-lt"/>
              <a:buAutoNum type="arabicPeriod"/>
            </a:pPr>
            <a:r>
              <a:rPr lang="fi-FI" sz="1400" b="0" i="0" dirty="0">
                <a:solidFill>
                  <a:schemeClr val="tx1"/>
                </a:solidFill>
                <a:effectLst/>
                <a:latin typeface="Noto Sans" panose="020B0502040504020204" pitchFamily="34" charset="0"/>
              </a:rPr>
              <a:t>University of Southern </a:t>
            </a:r>
            <a:r>
              <a:rPr lang="fi-FI" sz="1400" b="0" i="0" dirty="0" err="1">
                <a:solidFill>
                  <a:schemeClr val="tx1"/>
                </a:solidFill>
                <a:effectLst/>
                <a:latin typeface="Noto Sans" panose="020B0502040504020204" pitchFamily="34" charset="0"/>
              </a:rPr>
              <a:t>Denmark</a:t>
            </a:r>
            <a:endParaRPr lang="fi-FI" sz="1400" b="0" i="0" dirty="0">
              <a:solidFill>
                <a:schemeClr val="tx1"/>
              </a:solidFill>
              <a:effectLst/>
              <a:latin typeface="Noto Sans" panose="020B050204050402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fi-FI" sz="1400" b="0" i="0" dirty="0" err="1">
                <a:solidFill>
                  <a:schemeClr val="tx1"/>
                </a:solidFill>
                <a:effectLst/>
                <a:latin typeface="Noto Sans" panose="020B0502040504020204" pitchFamily="34" charset="0"/>
              </a:rPr>
              <a:t>SmartICE</a:t>
            </a:r>
            <a:endParaRPr lang="fi-FI" sz="1400" b="0" i="0" dirty="0">
              <a:solidFill>
                <a:schemeClr val="tx1"/>
              </a:solidFill>
              <a:effectLst/>
              <a:latin typeface="Noto Sans" panose="020B050204050402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fi-FI" sz="1400" b="0" i="0" dirty="0">
                <a:solidFill>
                  <a:schemeClr val="tx1"/>
                </a:solidFill>
                <a:effectLst/>
                <a:latin typeface="Noto Sans" panose="020B0502040504020204" pitchFamily="34" charset="0"/>
              </a:rPr>
              <a:t>Nansen </a:t>
            </a:r>
            <a:r>
              <a:rPr lang="fi-FI" sz="1400" b="0" i="0" dirty="0" err="1">
                <a:solidFill>
                  <a:schemeClr val="tx1"/>
                </a:solidFill>
                <a:effectLst/>
                <a:latin typeface="Noto Sans" panose="020B0502040504020204" pitchFamily="34" charset="0"/>
              </a:rPr>
              <a:t>Environmental</a:t>
            </a:r>
            <a:r>
              <a:rPr lang="fi-FI" sz="1400" b="0" i="0" dirty="0">
                <a:solidFill>
                  <a:schemeClr val="tx1"/>
                </a:solidFill>
                <a:effectLst/>
                <a:latin typeface="Noto Sans" panose="020B0502040504020204" pitchFamily="34" charset="0"/>
              </a:rPr>
              <a:t> and Remote </a:t>
            </a:r>
            <a:r>
              <a:rPr lang="fi-FI" sz="1400" b="0" i="0" dirty="0" err="1">
                <a:solidFill>
                  <a:schemeClr val="tx1"/>
                </a:solidFill>
                <a:effectLst/>
                <a:latin typeface="Noto Sans" panose="020B0502040504020204" pitchFamily="34" charset="0"/>
              </a:rPr>
              <a:t>Sensing</a:t>
            </a:r>
            <a:r>
              <a:rPr lang="fi-FI" sz="1400" b="0" i="0" dirty="0">
                <a:solidFill>
                  <a:schemeClr val="tx1"/>
                </a:solidFill>
                <a:effectLst/>
                <a:latin typeface="Noto Sans" panose="020B0502040504020204" pitchFamily="34" charset="0"/>
              </a:rPr>
              <a:t> Center</a:t>
            </a:r>
          </a:p>
          <a:p>
            <a:pPr algn="l">
              <a:buFont typeface="+mj-lt"/>
              <a:buAutoNum type="arabicPeriod"/>
            </a:pPr>
            <a:r>
              <a:rPr lang="fi-FI" sz="1400" b="0" i="0" dirty="0" err="1">
                <a:solidFill>
                  <a:schemeClr val="tx1"/>
                </a:solidFill>
                <a:effectLst/>
                <a:latin typeface="Noto Sans" panose="020B0502040504020204" pitchFamily="34" charset="0"/>
              </a:rPr>
              <a:t>Aix</a:t>
            </a:r>
            <a:r>
              <a:rPr lang="fi-FI" sz="1400" b="0" i="0" dirty="0">
                <a:solidFill>
                  <a:schemeClr val="tx1"/>
                </a:solidFill>
                <a:effectLst/>
                <a:latin typeface="Noto Sans" panose="020B0502040504020204" pitchFamily="34" charset="0"/>
              </a:rPr>
              <a:t>-Marseille </a:t>
            </a:r>
            <a:r>
              <a:rPr lang="fi-FI" sz="1400" b="0" i="0" dirty="0" err="1">
                <a:solidFill>
                  <a:schemeClr val="tx1"/>
                </a:solidFill>
                <a:effectLst/>
                <a:latin typeface="Noto Sans" panose="020B0502040504020204" pitchFamily="34" charset="0"/>
              </a:rPr>
              <a:t>Université</a:t>
            </a:r>
            <a:endParaRPr lang="fi-FI" sz="1400" b="0" i="0" dirty="0">
              <a:solidFill>
                <a:schemeClr val="tx1"/>
              </a:solidFill>
              <a:effectLst/>
              <a:latin typeface="Noto Sans" panose="020B050204050402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fi-FI" sz="1400" b="0" i="0" dirty="0" err="1">
                <a:solidFill>
                  <a:schemeClr val="tx1"/>
                </a:solidFill>
                <a:effectLst/>
                <a:latin typeface="Noto Sans" panose="020B0502040504020204" pitchFamily="34" charset="0"/>
              </a:rPr>
              <a:t>Heriot</a:t>
            </a:r>
            <a:r>
              <a:rPr lang="fi-FI" sz="1400" b="0" i="0" dirty="0">
                <a:solidFill>
                  <a:schemeClr val="tx1"/>
                </a:solidFill>
                <a:effectLst/>
                <a:latin typeface="Noto Sans" panose="020B0502040504020204" pitchFamily="34" charset="0"/>
              </a:rPr>
              <a:t>-Watt University</a:t>
            </a:r>
          </a:p>
          <a:p>
            <a:pPr algn="l">
              <a:buFont typeface="+mj-lt"/>
              <a:buAutoNum type="arabicPeriod"/>
            </a:pPr>
            <a:r>
              <a:rPr lang="fi-FI" sz="1400" b="0" i="0" dirty="0">
                <a:solidFill>
                  <a:schemeClr val="tx1"/>
                </a:solidFill>
                <a:effectLst/>
                <a:latin typeface="Noto Sans" panose="020B0502040504020204" pitchFamily="34" charset="0"/>
              </a:rPr>
              <a:t>Glasgow School of </a:t>
            </a:r>
            <a:r>
              <a:rPr lang="fi-FI" sz="1400" b="0" i="0" dirty="0" err="1">
                <a:solidFill>
                  <a:schemeClr val="tx1"/>
                </a:solidFill>
                <a:effectLst/>
                <a:latin typeface="Noto Sans" panose="020B0502040504020204" pitchFamily="34" charset="0"/>
              </a:rPr>
              <a:t>Art</a:t>
            </a:r>
            <a:endParaRPr lang="fi-FI" sz="1400" b="0" i="0" dirty="0">
              <a:solidFill>
                <a:schemeClr val="tx1"/>
              </a:solidFill>
              <a:effectLst/>
              <a:latin typeface="Noto Sans" panose="020B050204050402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fi-FI" sz="1400" b="0" i="0" dirty="0" err="1">
                <a:solidFill>
                  <a:schemeClr val="tx1"/>
                </a:solidFill>
                <a:effectLst/>
                <a:latin typeface="Noto Sans" panose="020B0502040504020204" pitchFamily="34" charset="0"/>
              </a:rPr>
              <a:t>Université</a:t>
            </a:r>
            <a:r>
              <a:rPr lang="fi-FI" sz="1400" b="0" i="0" dirty="0">
                <a:solidFill>
                  <a:schemeClr val="tx1"/>
                </a:solidFill>
                <a:effectLst/>
                <a:latin typeface="Noto Sans" panose="020B0502040504020204" pitchFamily="34" charset="0"/>
              </a:rPr>
              <a:t> de Bretagne </a:t>
            </a:r>
            <a:r>
              <a:rPr lang="fi-FI" sz="1400" b="0" i="0" dirty="0" err="1">
                <a:solidFill>
                  <a:schemeClr val="tx1"/>
                </a:solidFill>
                <a:effectLst/>
                <a:latin typeface="Noto Sans" panose="020B0502040504020204" pitchFamily="34" charset="0"/>
              </a:rPr>
              <a:t>Occidentale</a:t>
            </a:r>
            <a:endParaRPr lang="fi-FI" sz="1400" b="0" i="0" dirty="0">
              <a:solidFill>
                <a:schemeClr val="tx1"/>
              </a:solidFill>
              <a:effectLst/>
              <a:latin typeface="Noto Sans" panose="020B0502040504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200" dirty="0"/>
          </a:p>
        </p:txBody>
      </p:sp>
      <p:pic>
        <p:nvPicPr>
          <p:cNvPr id="308" name="Google Shape;30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0851" y="4703050"/>
            <a:ext cx="820577" cy="21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DC0027B-F3E3-661D-F34A-EE13D6498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671" y="-2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308;p36">
            <a:extLst>
              <a:ext uri="{FF2B5EF4-FFF2-40B4-BE49-F238E27FC236}">
                <a16:creationId xmlns:a16="http://schemas.microsoft.com/office/drawing/2014/main" id="{2C329250-EA91-5B1F-322F-1B6692DA17B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93251" y="4855450"/>
            <a:ext cx="820577" cy="21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17;p37">
            <a:extLst>
              <a:ext uri="{FF2B5EF4-FFF2-40B4-BE49-F238E27FC236}">
                <a16:creationId xmlns:a16="http://schemas.microsoft.com/office/drawing/2014/main" id="{E33A72A8-5CD9-3208-2CD0-FB09DEB5E99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1478" r="11486"/>
          <a:stretch/>
        </p:blipFill>
        <p:spPr>
          <a:xfrm>
            <a:off x="3933265" y="-410138"/>
            <a:ext cx="5318312" cy="5963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08;p36">
            <a:extLst>
              <a:ext uri="{FF2B5EF4-FFF2-40B4-BE49-F238E27FC236}">
                <a16:creationId xmlns:a16="http://schemas.microsoft.com/office/drawing/2014/main" id="{06C32F79-DB05-51EB-69E0-2A41222908A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45651" y="5007850"/>
            <a:ext cx="820577" cy="21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8F927179-2633-389B-DA8B-F624BD676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16604"/>
            <a:ext cx="4568419" cy="3089512"/>
          </a:xfrm>
          <a:prstGeom prst="rect">
            <a:avLst/>
          </a:prstGeom>
        </p:spPr>
      </p:pic>
      <p:pic>
        <p:nvPicPr>
          <p:cNvPr id="305" name="Google Shape;305;p36"/>
          <p:cNvPicPr preferRelativeResize="0"/>
          <p:nvPr/>
        </p:nvPicPr>
        <p:blipFill rotWithShape="1">
          <a:blip r:embed="rId4">
            <a:alphaModFix/>
          </a:blip>
          <a:srcRect l="22958"/>
          <a:stretch/>
        </p:blipFill>
        <p:spPr>
          <a:xfrm>
            <a:off x="3809597" y="-2"/>
            <a:ext cx="5366649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6"/>
          <p:cNvSpPr txBox="1">
            <a:spLocks noGrp="1"/>
          </p:cNvSpPr>
          <p:nvPr>
            <p:ph type="title"/>
          </p:nvPr>
        </p:nvSpPr>
        <p:spPr>
          <a:xfrm>
            <a:off x="353276" y="144847"/>
            <a:ext cx="5958813" cy="11729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3200" dirty="0"/>
              <a:t>New </a:t>
            </a:r>
            <a:r>
              <a:rPr lang="fi-FI" sz="3200" dirty="0" err="1"/>
              <a:t>Thematic</a:t>
            </a:r>
            <a:r>
              <a:rPr lang="fi-FI" sz="3200" dirty="0"/>
              <a:t> Networks</a:t>
            </a:r>
            <a:endParaRPr sz="3200" dirty="0"/>
          </a:p>
        </p:txBody>
      </p:sp>
      <p:sp>
        <p:nvSpPr>
          <p:cNvPr id="307" name="Google Shape;307;p36"/>
          <p:cNvSpPr txBox="1">
            <a:spLocks noGrp="1"/>
          </p:cNvSpPr>
          <p:nvPr>
            <p:ph type="body" idx="1"/>
          </p:nvPr>
        </p:nvSpPr>
        <p:spPr>
          <a:xfrm>
            <a:off x="84703" y="1018757"/>
            <a:ext cx="4487297" cy="22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indent="0" algn="l">
              <a:buNone/>
            </a:pPr>
            <a:r>
              <a:rPr lang="en-US" sz="1400" b="0" i="0" dirty="0">
                <a:solidFill>
                  <a:srgbClr val="004982"/>
                </a:solidFill>
                <a:effectLst/>
                <a:latin typeface="Noto Sans" panose="020B0502040504020204" pitchFamily="34" charset="0"/>
              </a:rPr>
              <a:t>The Assembly welcomed four new Thematic Networks:</a:t>
            </a:r>
          </a:p>
          <a:p>
            <a:pPr marL="127000" indent="0" algn="l">
              <a:buNone/>
            </a:pPr>
            <a:endParaRPr lang="en-US" sz="1400" b="0" i="0" dirty="0">
              <a:solidFill>
                <a:srgbClr val="004982"/>
              </a:solidFill>
              <a:effectLst/>
              <a:latin typeface="Noto Sans" panose="020B0502040504020204" pitchFamily="34" charset="0"/>
            </a:endParaRPr>
          </a:p>
          <a:p>
            <a:r>
              <a:rPr lang="en-US" sz="1400" b="0" i="0" dirty="0">
                <a:solidFill>
                  <a:srgbClr val="004982"/>
                </a:solidFill>
                <a:effectLst/>
                <a:latin typeface="Noto Sans" panose="020B0502040504020204" pitchFamily="34" charset="0"/>
              </a:rPr>
              <a:t>Thematic Network on Decolonization of Arctic Library and Archives Metadata (DALAM), hosted by Polar Libraries Colloquy</a:t>
            </a:r>
          </a:p>
          <a:p>
            <a:r>
              <a:rPr lang="en-US" sz="1400" b="0" i="0" dirty="0">
                <a:solidFill>
                  <a:srgbClr val="004982"/>
                </a:solidFill>
                <a:effectLst/>
                <a:latin typeface="Noto Sans" panose="020B0502040504020204" pitchFamily="34" charset="0"/>
              </a:rPr>
              <a:t>Thematic Network on Digital North: Three-Dimensional Technologies and Arctic Education, hosted by </a:t>
            </a:r>
            <a:r>
              <a:rPr lang="en-US" sz="1400" b="0" i="0" dirty="0" err="1">
                <a:solidFill>
                  <a:srgbClr val="004982"/>
                </a:solidFill>
                <a:effectLst/>
                <a:latin typeface="Noto Sans" panose="020B0502040504020204" pitchFamily="34" charset="0"/>
              </a:rPr>
              <a:t>UiT</a:t>
            </a:r>
            <a:r>
              <a:rPr lang="en-US" sz="1400" b="0" i="0" dirty="0">
                <a:solidFill>
                  <a:srgbClr val="004982"/>
                </a:solidFill>
                <a:effectLst/>
                <a:latin typeface="Noto Sans" panose="020B0502040504020204" pitchFamily="34" charset="0"/>
              </a:rPr>
              <a:t> The Arctic University of Norway, Norway</a:t>
            </a:r>
          </a:p>
          <a:p>
            <a:r>
              <a:rPr lang="en-US" sz="1400" b="0" i="0" dirty="0">
                <a:solidFill>
                  <a:srgbClr val="004982"/>
                </a:solidFill>
                <a:effectLst/>
                <a:latin typeface="Noto Sans" panose="020B0502040504020204" pitchFamily="34" charset="0"/>
              </a:rPr>
              <a:t>Thematic Network on Frozen Arctic Conservation, hosted by University of Lapland, Finland</a:t>
            </a:r>
          </a:p>
          <a:p>
            <a:r>
              <a:rPr lang="en-US" sz="1400" b="0" i="0" dirty="0">
                <a:solidFill>
                  <a:srgbClr val="004982"/>
                </a:solidFill>
                <a:effectLst/>
                <a:latin typeface="Noto Sans" panose="020B0502040504020204" pitchFamily="34" charset="0"/>
              </a:rPr>
              <a:t>Thematic Network on Northern and Arctic Island Studies Research, hosted by University of the Highlands and Islands, Scotland</a:t>
            </a:r>
            <a:endParaRPr sz="1200" dirty="0"/>
          </a:p>
        </p:txBody>
      </p:sp>
      <p:pic>
        <p:nvPicPr>
          <p:cNvPr id="308" name="Google Shape;30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55185" y="4864122"/>
            <a:ext cx="820577" cy="21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D2B90A-FC75-2164-0AFD-B3EA2056E6AC}"/>
              </a:ext>
            </a:extLst>
          </p:cNvPr>
          <p:cNvSpPr txBox="1"/>
          <p:nvPr/>
        </p:nvSpPr>
        <p:spPr>
          <a:xfrm>
            <a:off x="4572000" y="1159473"/>
            <a:ext cx="3841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solidFill>
                  <a:schemeClr val="tx1"/>
                </a:solidFill>
              </a:rPr>
              <a:t>Thematic</a:t>
            </a:r>
            <a:r>
              <a:rPr lang="fi-FI" dirty="0">
                <a:solidFill>
                  <a:schemeClr val="tx1"/>
                </a:solidFill>
              </a:rPr>
              <a:t> Networks </a:t>
            </a:r>
            <a:r>
              <a:rPr lang="fi-FI" dirty="0" err="1">
                <a:solidFill>
                  <a:schemeClr val="tx1"/>
                </a:solidFill>
              </a:rPr>
              <a:t>leaders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meeting</a:t>
            </a:r>
            <a:r>
              <a:rPr lang="fi-FI" dirty="0">
                <a:solidFill>
                  <a:schemeClr val="tx1"/>
                </a:solidFill>
              </a:rPr>
              <a:t> in St. Andrews, Scotland, </a:t>
            </a:r>
            <a:r>
              <a:rPr lang="fi-FI" dirty="0" err="1">
                <a:solidFill>
                  <a:schemeClr val="tx1"/>
                </a:solidFill>
              </a:rPr>
              <a:t>May</a:t>
            </a:r>
            <a:r>
              <a:rPr lang="fi-FI" dirty="0">
                <a:solidFill>
                  <a:schemeClr val="tx1"/>
                </a:solidFill>
              </a:rPr>
              <a:t> 2022 </a:t>
            </a:r>
          </a:p>
        </p:txBody>
      </p:sp>
    </p:spTree>
    <p:extLst>
      <p:ext uri="{BB962C8B-B14F-4D97-AF65-F5344CB8AC3E}">
        <p14:creationId xmlns:p14="http://schemas.microsoft.com/office/powerpoint/2010/main" val="1227446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elephant, outdoor, rock, stone&#10;&#10;Description automatically generated">
            <a:extLst>
              <a:ext uri="{FF2B5EF4-FFF2-40B4-BE49-F238E27FC236}">
                <a16:creationId xmlns:a16="http://schemas.microsoft.com/office/drawing/2014/main" id="{78FCA97F-32F6-9B77-8628-B2600CA18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91034" y="356951"/>
            <a:ext cx="4426993" cy="4429596"/>
          </a:xfrm>
          <a:prstGeom prst="rect">
            <a:avLst/>
          </a:prstGeom>
        </p:spPr>
      </p:pic>
      <p:sp>
        <p:nvSpPr>
          <p:cNvPr id="323" name="Google Shape;323;p38"/>
          <p:cNvSpPr txBox="1">
            <a:spLocks noGrp="1"/>
          </p:cNvSpPr>
          <p:nvPr>
            <p:ph type="title"/>
          </p:nvPr>
        </p:nvSpPr>
        <p:spPr>
          <a:xfrm>
            <a:off x="270684" y="105658"/>
            <a:ext cx="4061171" cy="9786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3600" dirty="0"/>
              <a:t>UArctic </a:t>
            </a:r>
            <a:r>
              <a:rPr lang="fi-FI" sz="3600" dirty="0" err="1"/>
              <a:t>Chairs</a:t>
            </a:r>
            <a:endParaRPr sz="3600" dirty="0"/>
          </a:p>
        </p:txBody>
      </p:sp>
      <p:pic>
        <p:nvPicPr>
          <p:cNvPr id="325" name="Google Shape;32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0851" y="4703050"/>
            <a:ext cx="820577" cy="21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8"/>
          <p:cNvPicPr preferRelativeResize="0"/>
          <p:nvPr/>
        </p:nvPicPr>
        <p:blipFill rotWithShape="1">
          <a:blip r:embed="rId5">
            <a:alphaModFix/>
          </a:blip>
          <a:srcRect l="11479" r="11479"/>
          <a:stretch/>
        </p:blipFill>
        <p:spPr>
          <a:xfrm>
            <a:off x="4571999" y="-2"/>
            <a:ext cx="457200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49477-E7A3-3C69-4D5B-FAAC4B517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671" y="893412"/>
            <a:ext cx="4353199" cy="2508659"/>
          </a:xfrm>
        </p:spPr>
        <p:txBody>
          <a:bodyPr/>
          <a:lstStyle/>
          <a:p>
            <a:pPr marL="171450" indent="-171450">
              <a:lnSpc>
                <a:spcPct val="100000"/>
              </a:lnSpc>
            </a:pPr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David Anderson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- UArctic Chair in Anthropology of the Arctic, University of Aberdeen</a:t>
            </a:r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lnSpc>
                <a:spcPct val="100000"/>
              </a:lnSpc>
            </a:pPr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Odd Jarl Borch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- UArctic Chair in Societal Safety and Security, Nord University</a:t>
            </a:r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lnSpc>
                <a:spcPct val="100000"/>
              </a:lnSpc>
            </a:pPr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Jan Borm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- UArctic Chair in Arctic Humanities, University of Versailles Saint-Quentin-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-Yvelines</a:t>
            </a:r>
          </a:p>
          <a:p>
            <a:pPr marL="171450" indent="-171450">
              <a:lnSpc>
                <a:spcPct val="100000"/>
              </a:lnSpc>
            </a:pPr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Melody Brown Burkins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- UArctic Chair in Science Diplomacy and Inclusion, Dartmouth</a:t>
            </a:r>
          </a:p>
          <a:p>
            <a:pPr marL="171450" indent="-171450">
              <a:lnSpc>
                <a:spcPct val="100000"/>
              </a:lnSpc>
            </a:pPr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Bing Chen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- UArctic Chair in Marine and Coastal Environmental Engineering (Arctic-MCEE), Memorial University of Newfoundland</a:t>
            </a:r>
          </a:p>
          <a:p>
            <a:pPr marL="171450" indent="-171450">
              <a:lnSpc>
                <a:spcPct val="100000"/>
              </a:lnSpc>
            </a:pPr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Hanne Christiansen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- UArctic Chair in Permafrost Physical Processes, University Centre in Svalbard</a:t>
            </a:r>
          </a:p>
          <a:p>
            <a:pPr marL="171450" indent="-171450">
              <a:lnSpc>
                <a:spcPct val="100000"/>
              </a:lnSpc>
            </a:pPr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Kamrul Hossain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- UArctic Chair in Arctic Legal Research and Education, University of Lapland</a:t>
            </a:r>
          </a:p>
          <a:p>
            <a:pPr marL="171450" indent="-171450">
              <a:lnSpc>
                <a:spcPct val="100000"/>
              </a:lnSpc>
            </a:pPr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Timo Jokela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- UArctic Chair in Arctic Art, Design and Culture, University of Lapland</a:t>
            </a:r>
          </a:p>
          <a:p>
            <a:pPr marL="171450" indent="-171450">
              <a:lnSpc>
                <a:spcPct val="100000"/>
              </a:lnSpc>
            </a:pPr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Roland Kallenborn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- UArctic Chair in Arctic Environmental Pollution Research, Norwegian University of Life Sciences</a:t>
            </a:r>
          </a:p>
          <a:p>
            <a:pPr marL="171450" indent="-171450">
              <a:lnSpc>
                <a:spcPct val="100000"/>
              </a:lnSpc>
            </a:pPr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Karl Kreutz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- UArctic Chair in Arctic Ice, Climate and Environmental History, Climate Change Institute - University of Maine</a:t>
            </a:r>
          </a:p>
          <a:p>
            <a:pPr marL="171450" indent="-171450">
              <a:lnSpc>
                <a:spcPct val="100000"/>
              </a:lnSpc>
            </a:pPr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David </a:t>
            </a:r>
            <a:r>
              <a:rPr lang="en-US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Natcher</a:t>
            </a:r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- UArctic Chair in Water, Energy and Food (WEF) Security in the Arctic, University of Saskatchewan</a:t>
            </a:r>
          </a:p>
          <a:p>
            <a:pPr marL="171450" indent="-171450">
              <a:lnSpc>
                <a:spcPct val="100000"/>
              </a:lnSpc>
            </a:pPr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Philip Steinberg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- UArctic Chair in Political Geography, Durham University</a:t>
            </a:r>
          </a:p>
          <a:p>
            <a:pPr marL="171450" indent="-171450">
              <a:lnSpc>
                <a:spcPct val="100000"/>
              </a:lnSpc>
            </a:pPr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Tuija Turunen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- UArctic Chair in Education for Social Justice and Diversity, University of Lapland</a:t>
            </a:r>
          </a:p>
          <a:p>
            <a:pPr marL="0" indent="0">
              <a:lnSpc>
                <a:spcPct val="100000"/>
              </a:lnSpc>
              <a:buNone/>
            </a:pPr>
            <a:endParaRPr lang="en-US" sz="9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900" i="0" dirty="0">
                <a:solidFill>
                  <a:srgbClr val="002036"/>
                </a:solidFill>
                <a:effectLst/>
                <a:latin typeface="myriad-pro"/>
              </a:rPr>
              <a:t>https://www.uarctic.org/activities/chairs/</a:t>
            </a:r>
          </a:p>
          <a:p>
            <a:pPr marL="0" indent="0">
              <a:buNone/>
            </a:pPr>
            <a:endParaRPr lang="en-US" sz="900" dirty="0">
              <a:solidFill>
                <a:srgbClr val="002036"/>
              </a:solidFill>
              <a:latin typeface="myriad-pro"/>
            </a:endParaRPr>
          </a:p>
          <a:p>
            <a:pPr marL="0" indent="0">
              <a:buNone/>
            </a:pPr>
            <a:endParaRPr lang="en-US" sz="900" i="0" dirty="0">
              <a:solidFill>
                <a:srgbClr val="002036"/>
              </a:solidFill>
              <a:effectLst/>
              <a:latin typeface="myriad-pro"/>
            </a:endParaRPr>
          </a:p>
          <a:p>
            <a:pPr marL="0" indent="0">
              <a:buNone/>
            </a:pPr>
            <a:endParaRPr lang="en-US" sz="900" i="0" dirty="0">
              <a:solidFill>
                <a:srgbClr val="002036"/>
              </a:solidFill>
              <a:effectLst/>
              <a:latin typeface="myriad-pro"/>
            </a:endParaRPr>
          </a:p>
          <a:p>
            <a:endParaRPr lang="fi-FI" sz="900" dirty="0"/>
          </a:p>
        </p:txBody>
      </p:sp>
      <p:pic>
        <p:nvPicPr>
          <p:cNvPr id="9" name="Google Shape;299;p35">
            <a:extLst>
              <a:ext uri="{FF2B5EF4-FFF2-40B4-BE49-F238E27FC236}">
                <a16:creationId xmlns:a16="http://schemas.microsoft.com/office/drawing/2014/main" id="{4D92FB74-4FFC-B5E2-FFDB-B75E83E5D33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6653" y="4812037"/>
            <a:ext cx="820577" cy="21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7"/>
          <p:cNvSpPr txBox="1">
            <a:spLocks noGrp="1"/>
          </p:cNvSpPr>
          <p:nvPr>
            <p:ph type="body" idx="1"/>
          </p:nvPr>
        </p:nvSpPr>
        <p:spPr>
          <a:xfrm>
            <a:off x="336176" y="285751"/>
            <a:ext cx="4706470" cy="22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spcAft>
                <a:spcPts val="1200"/>
              </a:spcAft>
            </a:pPr>
            <a:r>
              <a:rPr lang="fi-FI" sz="1200" dirty="0"/>
              <a:t>47 </a:t>
            </a:r>
            <a:r>
              <a:rPr lang="fi-FI" sz="1200" dirty="0" err="1"/>
              <a:t>thematic</a:t>
            </a:r>
            <a:r>
              <a:rPr lang="fi-FI" sz="1200" dirty="0"/>
              <a:t> </a:t>
            </a:r>
            <a:r>
              <a:rPr lang="fi-FI" sz="1200" dirty="0" err="1"/>
              <a:t>networks</a:t>
            </a:r>
            <a:r>
              <a:rPr lang="fi-FI" sz="1200" dirty="0"/>
              <a:t> &amp; UArctic </a:t>
            </a:r>
            <a:r>
              <a:rPr lang="fi-FI" sz="1200" dirty="0" err="1"/>
              <a:t>Institutes</a:t>
            </a:r>
            <a:endParaRPr lang="fi-FI" sz="1200" dirty="0"/>
          </a:p>
          <a:p>
            <a:pPr marL="171450" indent="-171450">
              <a:spcAft>
                <a:spcPts val="1200"/>
              </a:spcAft>
            </a:pPr>
            <a:r>
              <a:rPr lang="fi-FI" sz="1200" dirty="0"/>
              <a:t>474 </a:t>
            </a:r>
            <a:r>
              <a:rPr lang="fi-FI" sz="1200" dirty="0" err="1"/>
              <a:t>graduate</a:t>
            </a:r>
            <a:r>
              <a:rPr lang="fi-FI" sz="1200" dirty="0"/>
              <a:t> </a:t>
            </a:r>
            <a:r>
              <a:rPr lang="fi-FI" sz="1200" dirty="0" err="1"/>
              <a:t>courses</a:t>
            </a:r>
            <a:r>
              <a:rPr lang="fi-FI" sz="1200" dirty="0"/>
              <a:t> (Masters, </a:t>
            </a:r>
            <a:r>
              <a:rPr lang="fi-FI" sz="1200" dirty="0" err="1"/>
              <a:t>PhD</a:t>
            </a:r>
            <a:r>
              <a:rPr lang="fi-FI" sz="1200" dirty="0"/>
              <a:t>, </a:t>
            </a:r>
            <a:r>
              <a:rPr lang="fi-FI" sz="1200" dirty="0" err="1"/>
              <a:t>field</a:t>
            </a:r>
            <a:r>
              <a:rPr lang="fi-FI" sz="1200" dirty="0"/>
              <a:t>, </a:t>
            </a:r>
            <a:r>
              <a:rPr lang="fi-FI" sz="1200" dirty="0" err="1"/>
              <a:t>onsite</a:t>
            </a:r>
            <a:r>
              <a:rPr lang="fi-FI" sz="1200" dirty="0"/>
              <a:t>, </a:t>
            </a:r>
            <a:r>
              <a:rPr lang="fi-FI" sz="1200" dirty="0" err="1"/>
              <a:t>online</a:t>
            </a:r>
            <a:r>
              <a:rPr lang="fi-FI" sz="1200" dirty="0"/>
              <a:t>…)</a:t>
            </a:r>
          </a:p>
          <a:p>
            <a:pPr marL="171450" indent="-171450">
              <a:spcAft>
                <a:spcPts val="1200"/>
              </a:spcAft>
            </a:pPr>
            <a:r>
              <a:rPr lang="fi-FI" sz="1200" dirty="0" err="1"/>
              <a:t>Approx</a:t>
            </a:r>
            <a:r>
              <a:rPr lang="fi-FI" sz="1200" dirty="0"/>
              <a:t> 11 000 </a:t>
            </a:r>
            <a:r>
              <a:rPr lang="fi-FI" sz="1200" dirty="0" err="1"/>
              <a:t>students</a:t>
            </a:r>
            <a:r>
              <a:rPr lang="fi-FI" sz="1200" dirty="0"/>
              <a:t> </a:t>
            </a:r>
            <a:r>
              <a:rPr lang="fi-FI" sz="1200" dirty="0" err="1"/>
              <a:t>from</a:t>
            </a:r>
            <a:r>
              <a:rPr lang="fi-FI" sz="1200" dirty="0"/>
              <a:t> 67 </a:t>
            </a:r>
            <a:r>
              <a:rPr lang="fi-FI" sz="1200" dirty="0" err="1"/>
              <a:t>nations</a:t>
            </a:r>
            <a:endParaRPr lang="fi-FI" sz="1200" dirty="0"/>
          </a:p>
          <a:p>
            <a:pPr marL="171450" indent="-171450">
              <a:spcAft>
                <a:spcPts val="1200"/>
              </a:spcAft>
            </a:pPr>
            <a:r>
              <a:rPr lang="fi-FI" sz="1200" dirty="0" err="1"/>
              <a:t>Impact</a:t>
            </a:r>
            <a:r>
              <a:rPr lang="fi-FI" sz="1200" dirty="0"/>
              <a:t> </a:t>
            </a:r>
            <a:r>
              <a:rPr lang="fi-FI" sz="1200" dirty="0" err="1"/>
              <a:t>assessment</a:t>
            </a:r>
            <a:r>
              <a:rPr lang="fi-FI" sz="1200" dirty="0"/>
              <a:t>, SWOT </a:t>
            </a:r>
            <a:r>
              <a:rPr lang="fi-FI" sz="1200" dirty="0" err="1"/>
              <a:t>analysis</a:t>
            </a:r>
            <a:r>
              <a:rPr lang="fi-FI" sz="1200" dirty="0"/>
              <a:t> and </a:t>
            </a:r>
            <a:r>
              <a:rPr lang="fi-FI" sz="1200" dirty="0" err="1"/>
              <a:t>recommendations</a:t>
            </a:r>
            <a:endParaRPr lang="fi-FI" sz="1200" dirty="0"/>
          </a:p>
        </p:txBody>
      </p:sp>
      <p:pic>
        <p:nvPicPr>
          <p:cNvPr id="316" name="Google Shape;31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0851" y="4703050"/>
            <a:ext cx="820577" cy="21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FEC1EC7-B57E-5D20-1104-0803DACA6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1191" y="0"/>
            <a:ext cx="3652809" cy="5143500"/>
          </a:xfrm>
          <a:prstGeom prst="rect">
            <a:avLst/>
          </a:prstGeom>
        </p:spPr>
      </p:pic>
      <p:pic>
        <p:nvPicPr>
          <p:cNvPr id="8" name="image13.jpg">
            <a:extLst>
              <a:ext uri="{FF2B5EF4-FFF2-40B4-BE49-F238E27FC236}">
                <a16:creationId xmlns:a16="http://schemas.microsoft.com/office/drawing/2014/main" id="{39A14528-CA60-A46B-23B5-A9D1DE0D3728}"/>
              </a:ext>
            </a:extLst>
          </p:cNvPr>
          <p:cNvPicPr/>
          <p:nvPr/>
        </p:nvPicPr>
        <p:blipFill>
          <a:blip r:embed="rId5"/>
          <a:srcRect t="5382" b="5084"/>
          <a:stretch>
            <a:fillRect/>
          </a:stretch>
        </p:blipFill>
        <p:spPr>
          <a:xfrm>
            <a:off x="336175" y="1828800"/>
            <a:ext cx="4706471" cy="318282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" name="Google Shape;299;p35">
            <a:extLst>
              <a:ext uri="{FF2B5EF4-FFF2-40B4-BE49-F238E27FC236}">
                <a16:creationId xmlns:a16="http://schemas.microsoft.com/office/drawing/2014/main" id="{6AFD032F-A8C9-4256-72EF-E9A8D499FD7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2137" y="4812037"/>
            <a:ext cx="820577" cy="21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ord, website&#10;&#10;Description automatically generated">
            <a:extLst>
              <a:ext uri="{FF2B5EF4-FFF2-40B4-BE49-F238E27FC236}">
                <a16:creationId xmlns:a16="http://schemas.microsoft.com/office/drawing/2014/main" id="{F116C102-4C3C-7A63-18ED-6D9C01081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664" y="1816688"/>
            <a:ext cx="3712492" cy="3219166"/>
          </a:xfrm>
          <a:prstGeom prst="rect">
            <a:avLst/>
          </a:prstGeom>
        </p:spPr>
      </p:pic>
      <p:pic>
        <p:nvPicPr>
          <p:cNvPr id="296" name="Google Shape;296;p35"/>
          <p:cNvPicPr preferRelativeResize="0"/>
          <p:nvPr/>
        </p:nvPicPr>
        <p:blipFill rotWithShape="1">
          <a:blip r:embed="rId4">
            <a:alphaModFix/>
          </a:blip>
          <a:srcRect l="22958"/>
          <a:stretch/>
        </p:blipFill>
        <p:spPr>
          <a:xfrm>
            <a:off x="4422972" y="-2"/>
            <a:ext cx="4721028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5"/>
          <p:cNvSpPr txBox="1">
            <a:spLocks noGrp="1"/>
          </p:cNvSpPr>
          <p:nvPr>
            <p:ph type="title"/>
          </p:nvPr>
        </p:nvSpPr>
        <p:spPr>
          <a:xfrm>
            <a:off x="149027" y="80298"/>
            <a:ext cx="4820029" cy="13814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3600" dirty="0" err="1"/>
              <a:t>Arctic</a:t>
            </a:r>
            <a:r>
              <a:rPr lang="fi-FI" sz="3200" dirty="0"/>
              <a:t> </a:t>
            </a:r>
            <a:r>
              <a:rPr lang="fi-FI" sz="3200" dirty="0" err="1"/>
              <a:t>Academic</a:t>
            </a:r>
            <a:r>
              <a:rPr lang="fi-FI" sz="3200" dirty="0"/>
              <a:t> Action </a:t>
            </a:r>
            <a:r>
              <a:rPr lang="fi-FI" sz="3200" dirty="0" err="1"/>
              <a:t>Award</a:t>
            </a:r>
            <a:endParaRPr sz="3200" dirty="0"/>
          </a:p>
        </p:txBody>
      </p:sp>
      <p:sp>
        <p:nvSpPr>
          <p:cNvPr id="298" name="Google Shape;298;p35"/>
          <p:cNvSpPr txBox="1">
            <a:spLocks noGrp="1"/>
          </p:cNvSpPr>
          <p:nvPr>
            <p:ph type="body" idx="1"/>
          </p:nvPr>
        </p:nvSpPr>
        <p:spPr>
          <a:xfrm>
            <a:off x="178151" y="1360908"/>
            <a:ext cx="4079172" cy="22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0" i="0" dirty="0">
                <a:solidFill>
                  <a:srgbClr val="004982"/>
                </a:solidFill>
                <a:effectLst/>
                <a:latin typeface="Noto Sans" panose="020B0502040504020204" pitchFamily="34" charset="0"/>
              </a:rPr>
              <a:t>The Frederik Paulsen Arctic Academic Action Award serves to promote and raise awareness of promising projects which address climate change through concrete actions and plans. 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1" dirty="0">
                <a:solidFill>
                  <a:srgbClr val="004982"/>
                </a:solidFill>
                <a:latin typeface="Noto Sans" panose="020B0502040504020204" pitchFamily="34" charset="0"/>
              </a:rPr>
              <a:t>2021 Award Winner</a:t>
            </a:r>
            <a:r>
              <a:rPr lang="en-US" sz="1400" dirty="0">
                <a:solidFill>
                  <a:srgbClr val="004982"/>
                </a:solidFill>
                <a:latin typeface="Noto Sans" panose="020B0502040504020204" pitchFamily="34" charset="0"/>
              </a:rPr>
              <a:t>: Trevor Bell, the </a:t>
            </a:r>
            <a:r>
              <a:rPr lang="en-US" sz="1400" dirty="0" err="1">
                <a:solidFill>
                  <a:srgbClr val="004982"/>
                </a:solidFill>
                <a:latin typeface="Noto Sans" panose="020B0502040504020204" pitchFamily="34" charset="0"/>
              </a:rPr>
              <a:t>SmartICE</a:t>
            </a:r>
            <a:r>
              <a:rPr lang="en-US" sz="1400" dirty="0">
                <a:solidFill>
                  <a:srgbClr val="004982"/>
                </a:solidFill>
                <a:latin typeface="Noto Sans" panose="020B0502040504020204" pitchFamily="34" charset="0"/>
              </a:rPr>
              <a:t> project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1" dirty="0">
                <a:solidFill>
                  <a:srgbClr val="004982"/>
                </a:solidFill>
                <a:latin typeface="Noto Sans" panose="020B0502040504020204" pitchFamily="34" charset="0"/>
              </a:rPr>
              <a:t>2022 Award Winner</a:t>
            </a:r>
            <a:r>
              <a:rPr lang="en-US" sz="1400" dirty="0">
                <a:solidFill>
                  <a:srgbClr val="004982"/>
                </a:solidFill>
                <a:latin typeface="Noto Sans" panose="020B0502040504020204" pitchFamily="34" charset="0"/>
              </a:rPr>
              <a:t>: Marius O. Jonassen and Hanne H. Christiansen, The </a:t>
            </a:r>
            <a:r>
              <a:rPr lang="en-US" sz="1400" dirty="0" err="1">
                <a:solidFill>
                  <a:srgbClr val="004982"/>
                </a:solidFill>
                <a:latin typeface="Noto Sans" panose="020B0502040504020204" pitchFamily="34" charset="0"/>
              </a:rPr>
              <a:t>PermaMeteoCommunity</a:t>
            </a:r>
            <a:r>
              <a:rPr lang="en-US" sz="1400" dirty="0">
                <a:solidFill>
                  <a:srgbClr val="004982"/>
                </a:solidFill>
                <a:latin typeface="Noto Sans" panose="020B0502040504020204" pitchFamily="34" charset="0"/>
              </a:rPr>
              <a:t> project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solidFill>
                <a:srgbClr val="004982"/>
              </a:solidFill>
              <a:latin typeface="Noto Sans" panose="020B0502040504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004982"/>
                </a:solidFill>
                <a:latin typeface="Noto Sans" panose="020B0502040504020204" pitchFamily="34" charset="0"/>
              </a:rPr>
              <a:t>Prize 100 000 </a:t>
            </a:r>
            <a:r>
              <a:rPr lang="en-US" sz="1400" dirty="0" err="1">
                <a:solidFill>
                  <a:srgbClr val="004982"/>
                </a:solidFill>
                <a:latin typeface="Noto Sans" panose="020B0502040504020204" pitchFamily="34" charset="0"/>
              </a:rPr>
              <a:t>eur</a:t>
            </a:r>
            <a:r>
              <a:rPr lang="en-US" sz="1400" dirty="0">
                <a:solidFill>
                  <a:srgbClr val="004982"/>
                </a:solidFill>
                <a:latin typeface="Noto Sans" panose="020B0502040504020204" pitchFamily="34" charset="0"/>
              </a:rPr>
              <a:t>, a joint Award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004982"/>
                </a:solidFill>
                <a:latin typeface="Noto Sans" panose="020B0502040504020204" pitchFamily="34" charset="0"/>
              </a:rPr>
              <a:t>by Arctic Circle and UArctic.</a:t>
            </a:r>
            <a:endParaRPr sz="1200" dirty="0"/>
          </a:p>
        </p:txBody>
      </p:sp>
      <p:pic>
        <p:nvPicPr>
          <p:cNvPr id="299" name="Google Shape;29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96383" y="4900842"/>
            <a:ext cx="820577" cy="21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Arctic Academic Action Award Logo Blue">
            <a:extLst>
              <a:ext uri="{FF2B5EF4-FFF2-40B4-BE49-F238E27FC236}">
                <a16:creationId xmlns:a16="http://schemas.microsoft.com/office/drawing/2014/main" id="{11A64C38-497C-9E3E-234C-1622178A4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318" y="4026171"/>
            <a:ext cx="1266682" cy="101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F9087C9-DEB4-E990-86F3-40BE746FC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468" y="4027195"/>
            <a:ext cx="1062482" cy="106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outdoor, nature, orange&#10;&#10;Description automatically generated">
            <a:extLst>
              <a:ext uri="{FF2B5EF4-FFF2-40B4-BE49-F238E27FC236}">
                <a16:creationId xmlns:a16="http://schemas.microsoft.com/office/drawing/2014/main" id="{22247BA9-D3D5-88C1-97F7-375DB0A37C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2773" y="133670"/>
            <a:ext cx="3509533" cy="166374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7;p35">
            <a:extLst>
              <a:ext uri="{FF2B5EF4-FFF2-40B4-BE49-F238E27FC236}">
                <a16:creationId xmlns:a16="http://schemas.microsoft.com/office/drawing/2014/main" id="{348CBA6B-8166-27E0-0516-38C919A3DC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5098" y="513332"/>
            <a:ext cx="5173804" cy="841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90000"/>
              </a:lnSpc>
            </a:pPr>
            <a:r>
              <a:rPr lang="fi-FI" dirty="0" err="1"/>
              <a:t>Arctic</a:t>
            </a:r>
            <a:r>
              <a:rPr lang="fi-FI" sz="3200" dirty="0"/>
              <a:t> Congress 2024</a:t>
            </a:r>
          </a:p>
        </p:txBody>
      </p:sp>
      <p:sp>
        <p:nvSpPr>
          <p:cNvPr id="3" name="Google Shape;298;p35">
            <a:extLst>
              <a:ext uri="{FF2B5EF4-FFF2-40B4-BE49-F238E27FC236}">
                <a16:creationId xmlns:a16="http://schemas.microsoft.com/office/drawing/2014/main" id="{2126B95B-FDD5-63D2-F9C4-C8AC86F4A3C6}"/>
              </a:ext>
            </a:extLst>
          </p:cNvPr>
          <p:cNvSpPr txBox="1">
            <a:spLocks/>
          </p:cNvSpPr>
          <p:nvPr/>
        </p:nvSpPr>
        <p:spPr>
          <a:xfrm>
            <a:off x="754403" y="1465800"/>
            <a:ext cx="5318851" cy="22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4982"/>
                </a:solidFill>
                <a:latin typeface="Noto Sans" panose="020B0502040504020204" pitchFamily="34" charset="0"/>
              </a:rPr>
              <a:t>Save the date!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4982"/>
                </a:solidFill>
                <a:latin typeface="Noto Sans" panose="020B0502040504020204" pitchFamily="34" charset="0"/>
              </a:rPr>
              <a:t>Arctic Congress 2024 will take place May 29 - June 2, 2024 in </a:t>
            </a:r>
            <a:r>
              <a:rPr lang="en-US" dirty="0" err="1">
                <a:solidFill>
                  <a:srgbClr val="004982"/>
                </a:solidFill>
                <a:latin typeface="Noto Sans" panose="020B0502040504020204" pitchFamily="34" charset="0"/>
              </a:rPr>
              <a:t>Bodø</a:t>
            </a:r>
            <a:r>
              <a:rPr lang="en-US" dirty="0">
                <a:solidFill>
                  <a:srgbClr val="004982"/>
                </a:solidFill>
                <a:latin typeface="Noto Sans" panose="020B0502040504020204" pitchFamily="34" charset="0"/>
              </a:rPr>
              <a:t>, Norway hosted by Nord University.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4982"/>
                </a:solidFill>
                <a:latin typeface="Noto Sans" panose="020B0502040504020204" pitchFamily="34" charset="0"/>
              </a:rPr>
              <a:t>The Congress will a joint together three events: UArctic Congress, the International Congress of Arctic Social Sciences (ICASS 2024) and the High North Dialogue 2024. Bringing these events together in </a:t>
            </a:r>
            <a:r>
              <a:rPr lang="en-US" dirty="0" err="1">
                <a:solidFill>
                  <a:srgbClr val="004982"/>
                </a:solidFill>
                <a:latin typeface="Noto Sans" panose="020B0502040504020204" pitchFamily="34" charset="0"/>
              </a:rPr>
              <a:t>Bodø</a:t>
            </a:r>
            <a:r>
              <a:rPr lang="en-US" dirty="0">
                <a:solidFill>
                  <a:srgbClr val="004982"/>
                </a:solidFill>
                <a:latin typeface="Noto Sans" panose="020B0502040504020204" pitchFamily="34" charset="0"/>
              </a:rPr>
              <a:t> - a 2024 European Cultural Capital - will be a showcase of Arctic cooperation, and provide excellent opportunities to meet and exchange without extra travel.</a:t>
            </a:r>
          </a:p>
        </p:txBody>
      </p:sp>
      <p:pic>
        <p:nvPicPr>
          <p:cNvPr id="4" name="Picture 4" descr="Logo IASSA International Arctic Social Sciences Association">
            <a:extLst>
              <a:ext uri="{FF2B5EF4-FFF2-40B4-BE49-F238E27FC236}">
                <a16:creationId xmlns:a16="http://schemas.microsoft.com/office/drawing/2014/main" id="{1683F97B-4260-A343-08B8-36177CB78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906" y="4301699"/>
            <a:ext cx="1346881" cy="84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D6659C-234E-9EF6-75A6-5E0F1AC14D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157" y="4367025"/>
            <a:ext cx="657858" cy="526286"/>
          </a:xfrm>
          <a:prstGeom prst="rect">
            <a:avLst/>
          </a:prstGeom>
          <a:noFill/>
        </p:spPr>
      </p:pic>
      <p:pic>
        <p:nvPicPr>
          <p:cNvPr id="6" name="Bilde 1">
            <a:extLst>
              <a:ext uri="{FF2B5EF4-FFF2-40B4-BE49-F238E27FC236}">
                <a16:creationId xmlns:a16="http://schemas.microsoft.com/office/drawing/2014/main" id="{EA79F0D9-4BB4-6EE8-1F31-90A54948DE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420" y="4421745"/>
            <a:ext cx="1237314" cy="416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0E5BC1EA-FD60-8454-6516-DF757648B7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271" y="1465800"/>
            <a:ext cx="2201326" cy="1468469"/>
          </a:xfrm>
          <a:prstGeom prst="rect">
            <a:avLst/>
          </a:prstGeom>
        </p:spPr>
      </p:pic>
      <p:pic>
        <p:nvPicPr>
          <p:cNvPr id="8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0BDDA10-2E4C-F4C2-C1C6-BDEDC19CAC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312" y="3045362"/>
            <a:ext cx="2206285" cy="1468469"/>
          </a:xfrm>
          <a:prstGeom prst="rect">
            <a:avLst/>
          </a:prstGeom>
        </p:spPr>
      </p:pic>
      <p:pic>
        <p:nvPicPr>
          <p:cNvPr id="9" name="Google Shape;296;p35">
            <a:extLst>
              <a:ext uri="{FF2B5EF4-FFF2-40B4-BE49-F238E27FC236}">
                <a16:creationId xmlns:a16="http://schemas.microsoft.com/office/drawing/2014/main" id="{F46FD6AD-D1D8-0736-B8AC-9CF08DC40A8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2958"/>
          <a:stretch/>
        </p:blipFill>
        <p:spPr>
          <a:xfrm>
            <a:off x="4571999" y="-2"/>
            <a:ext cx="4572001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99;p35">
            <a:extLst>
              <a:ext uri="{FF2B5EF4-FFF2-40B4-BE49-F238E27FC236}">
                <a16:creationId xmlns:a16="http://schemas.microsoft.com/office/drawing/2014/main" id="{24E791F2-6C44-0441-06A5-C62E70E3B45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96383" y="4900842"/>
            <a:ext cx="820577" cy="217975"/>
          </a:xfrm>
          <a:prstGeom prst="rect">
            <a:avLst/>
          </a:prstGeom>
          <a:noFill/>
          <a:ln>
            <a:noFill/>
          </a:ln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5"/>
          <p:cNvSpPr txBox="1">
            <a:spLocks noGrp="1"/>
          </p:cNvSpPr>
          <p:nvPr>
            <p:ph type="ctrTitle"/>
          </p:nvPr>
        </p:nvSpPr>
        <p:spPr>
          <a:xfrm>
            <a:off x="360000" y="744575"/>
            <a:ext cx="8424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Thank you!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2" name="Google Shape;192;p25"/>
          <p:cNvSpPr txBox="1">
            <a:spLocks noGrp="1"/>
          </p:cNvSpPr>
          <p:nvPr>
            <p:ph type="subTitle" idx="1"/>
          </p:nvPr>
        </p:nvSpPr>
        <p:spPr>
          <a:xfrm>
            <a:off x="360000" y="2834125"/>
            <a:ext cx="842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Want to know more?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chemeClr val="hlink"/>
                </a:solidFill>
                <a:uFill>
                  <a:noFill/>
                </a:uFill>
                <a:hlinkClick r:id="rId3"/>
              </a:rPr>
              <a:t>uarctic.org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4982"/>
      </a:dk1>
      <a:lt1>
        <a:srgbClr val="FFFFFF"/>
      </a:lt1>
      <a:dk2>
        <a:srgbClr val="B2B8D0"/>
      </a:dk2>
      <a:lt2>
        <a:srgbClr val="004982"/>
      </a:lt2>
      <a:accent1>
        <a:srgbClr val="004982"/>
      </a:accent1>
      <a:accent2>
        <a:srgbClr val="FD6624"/>
      </a:accent2>
      <a:accent3>
        <a:srgbClr val="F9CFD1"/>
      </a:accent3>
      <a:accent4>
        <a:srgbClr val="3C5256"/>
      </a:accent4>
      <a:accent5>
        <a:srgbClr val="45B384"/>
      </a:accent5>
      <a:accent6>
        <a:srgbClr val="E6C941"/>
      </a:accent6>
      <a:hlink>
        <a:srgbClr val="49BED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ple Light">
    <a:dk1>
      <a:srgbClr val="004982"/>
    </a:dk1>
    <a:lt1>
      <a:srgbClr val="FFFFFF"/>
    </a:lt1>
    <a:dk2>
      <a:srgbClr val="B2B8D0"/>
    </a:dk2>
    <a:lt2>
      <a:srgbClr val="004982"/>
    </a:lt2>
    <a:accent1>
      <a:srgbClr val="004982"/>
    </a:accent1>
    <a:accent2>
      <a:srgbClr val="FD6624"/>
    </a:accent2>
    <a:accent3>
      <a:srgbClr val="F9CFD1"/>
    </a:accent3>
    <a:accent4>
      <a:srgbClr val="3C5256"/>
    </a:accent4>
    <a:accent5>
      <a:srgbClr val="45B384"/>
    </a:accent5>
    <a:accent6>
      <a:srgbClr val="E6C941"/>
    </a:accent6>
    <a:hlink>
      <a:srgbClr val="49BED8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</TotalTime>
  <Words>590</Words>
  <Application>Microsoft Macintosh PowerPoint</Application>
  <PresentationFormat>On-screen Show (16:9)</PresentationFormat>
  <Paragraphs>59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Open Sans ExtraBold</vt:lpstr>
      <vt:lpstr>Arial</vt:lpstr>
      <vt:lpstr>Open Sans</vt:lpstr>
      <vt:lpstr>myriad-pro</vt:lpstr>
      <vt:lpstr>Roboto Mono</vt:lpstr>
      <vt:lpstr>Noto Sans</vt:lpstr>
      <vt:lpstr>Calibri</vt:lpstr>
      <vt:lpstr>Simple Light</vt:lpstr>
      <vt:lpstr>UArctic 2022 </vt:lpstr>
      <vt:lpstr>New UArctic members</vt:lpstr>
      <vt:lpstr>New Thematic Networks</vt:lpstr>
      <vt:lpstr>UArctic Chairs</vt:lpstr>
      <vt:lpstr>PowerPoint Presentation</vt:lpstr>
      <vt:lpstr>Arctic Academic Action Award</vt:lpstr>
      <vt:lpstr>Arctic Congress 2024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UArctic</dc:title>
  <dc:creator>Kirsi Latola</dc:creator>
  <cp:lastModifiedBy>Brit Myers</cp:lastModifiedBy>
  <cp:revision>25</cp:revision>
  <dcterms:modified xsi:type="dcterms:W3CDTF">2022-10-24T17:48:31Z</dcterms:modified>
</cp:coreProperties>
</file>