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2" r:id="rId7"/>
    <p:sldId id="261" r:id="rId8"/>
    <p:sldId id="260"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8A63D1-427D-4AD2-BDBF-C53F8204DE76}"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303427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63D1-427D-4AD2-BDBF-C53F8204DE76}"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9644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63D1-427D-4AD2-BDBF-C53F8204DE76}"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1202637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63D1-427D-4AD2-BDBF-C53F8204DE76}"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3579070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8A63D1-427D-4AD2-BDBF-C53F8204DE76}"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185260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8A63D1-427D-4AD2-BDBF-C53F8204DE76}"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370203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8A63D1-427D-4AD2-BDBF-C53F8204DE76}" type="datetimeFigureOut">
              <a:rPr lang="en-US" smtClean="0"/>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425447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A63D1-427D-4AD2-BDBF-C53F8204DE76}" type="datetimeFigureOut">
              <a:rPr lang="en-US" smtClean="0"/>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262062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A63D1-427D-4AD2-BDBF-C53F8204DE76}" type="datetimeFigureOut">
              <a:rPr lang="en-US" smtClean="0"/>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76366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A63D1-427D-4AD2-BDBF-C53F8204DE76}"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357884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A63D1-427D-4AD2-BDBF-C53F8204DE76}"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63441-0E76-419D-A06D-19A45F237D62}" type="slidenum">
              <a:rPr lang="en-US" smtClean="0"/>
              <a:t>‹#›</a:t>
            </a:fld>
            <a:endParaRPr lang="en-US"/>
          </a:p>
        </p:txBody>
      </p:sp>
    </p:spTree>
    <p:extLst>
      <p:ext uri="{BB962C8B-B14F-4D97-AF65-F5344CB8AC3E}">
        <p14:creationId xmlns:p14="http://schemas.microsoft.com/office/powerpoint/2010/main" val="91665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A63D1-427D-4AD2-BDBF-C53F8204DE76}" type="datetimeFigureOut">
              <a:rPr lang="en-US" smtClean="0"/>
              <a:t>4/25/2014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63441-0E76-419D-A06D-19A45F237D62}" type="slidenum">
              <a:rPr lang="en-US" smtClean="0"/>
              <a:t>‹#›</a:t>
            </a:fld>
            <a:endParaRPr lang="en-US"/>
          </a:p>
        </p:txBody>
      </p:sp>
    </p:spTree>
    <p:extLst>
      <p:ext uri="{BB962C8B-B14F-4D97-AF65-F5344CB8AC3E}">
        <p14:creationId xmlns:p14="http://schemas.microsoft.com/office/powerpoint/2010/main" val="2882288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567" y="152400"/>
            <a:ext cx="7597593" cy="892552"/>
          </a:xfrm>
          <a:prstGeom prst="rect">
            <a:avLst/>
          </a:prstGeom>
          <a:noFill/>
        </p:spPr>
        <p:txBody>
          <a:bodyPr wrap="none" rtlCol="0">
            <a:spAutoFit/>
          </a:bodyPr>
          <a:lstStyle/>
          <a:p>
            <a:pPr algn="ctr"/>
            <a:r>
              <a:rPr lang="en-US" sz="2800" dirty="0" smtClean="0">
                <a:latin typeface="Arial" panose="020B0604020202020204" pitchFamily="34" charset="0"/>
                <a:cs typeface="Arial" panose="020B0604020202020204" pitchFamily="34" charset="0"/>
              </a:rPr>
              <a:t>IARPC Sea Ice Collaboration Team:</a:t>
            </a:r>
          </a:p>
          <a:p>
            <a:pPr algn="ctr"/>
            <a:r>
              <a:rPr lang="en-US" sz="2400" dirty="0" smtClean="0">
                <a:latin typeface="Arial" panose="020B0604020202020204" pitchFamily="34" charset="0"/>
                <a:cs typeface="Arial" panose="020B0604020202020204" pitchFamily="34" charset="0"/>
              </a:rPr>
              <a:t>Organizing, Tracking, Modifying &amp; Creating </a:t>
            </a:r>
            <a:r>
              <a:rPr lang="en-US" sz="2400" dirty="0">
                <a:latin typeface="Arial" panose="020B0604020202020204" pitchFamily="34" charset="0"/>
                <a:cs typeface="Arial" panose="020B0604020202020204" pitchFamily="34" charset="0"/>
              </a:rPr>
              <a:t>M</a:t>
            </a:r>
            <a:r>
              <a:rPr lang="en-US" sz="2400" dirty="0" smtClean="0">
                <a:latin typeface="Arial" panose="020B0604020202020204" pitchFamily="34" charset="0"/>
                <a:cs typeface="Arial" panose="020B0604020202020204" pitchFamily="34" charset="0"/>
              </a:rPr>
              <a:t>ilestones</a:t>
            </a:r>
            <a:endParaRPr lang="en-US" sz="2400" dirty="0">
              <a:latin typeface="Arial" panose="020B0604020202020204" pitchFamily="34" charset="0"/>
              <a:cs typeface="Arial" panose="020B0604020202020204" pitchFamily="34" charset="0"/>
            </a:endParaRPr>
          </a:p>
        </p:txBody>
      </p:sp>
      <p:sp>
        <p:nvSpPr>
          <p:cNvPr id="2" name="TextBox 1"/>
          <p:cNvSpPr txBox="1"/>
          <p:nvPr/>
        </p:nvSpPr>
        <p:spPr>
          <a:xfrm>
            <a:off x="407078" y="1093887"/>
            <a:ext cx="7933082" cy="5078313"/>
          </a:xfrm>
          <a:prstGeom prst="rect">
            <a:avLst/>
          </a:prstGeom>
          <a:noFill/>
        </p:spPr>
        <p:txBody>
          <a:bodyPr wrap="square" rtlCol="0">
            <a:spAutoFit/>
          </a:bodyPr>
          <a:lstStyle/>
          <a:p>
            <a:r>
              <a:rPr lang="en-US" dirty="0" smtClean="0"/>
              <a:t>There is a large number IARPC Sea Ice milestones and at first glance they appear somewhat confusing. In attempt to make our efforts look more coherent and organized, I propose that we assign our milestones to one of three categories (let’s call them </a:t>
            </a:r>
            <a:r>
              <a:rPr lang="en-US" i="1" dirty="0" smtClean="0"/>
              <a:t>thrust</a:t>
            </a:r>
            <a:r>
              <a:rPr lang="en-US" dirty="0" smtClean="0"/>
              <a:t>s): “Observing”, “Understanding” &amp; “Predicting” (see slide 3). Each thrust has a list of topics that I think belong there and which the Sea Ice team  would consider for future research and thus milestones.</a:t>
            </a:r>
          </a:p>
          <a:p>
            <a:endParaRPr lang="en-US" dirty="0" smtClean="0"/>
          </a:p>
          <a:p>
            <a:r>
              <a:rPr lang="en-US" dirty="0" smtClean="0"/>
              <a:t>I then summarize the status of the current milestones according to each thrust. Having eliminated the completed milestones, I then take the remaining milestones in each thrust and do four things: (1) rewrite some milestones to make the meaning clearer without changing the original intent; (2) </a:t>
            </a:r>
            <a:r>
              <a:rPr lang="en-US" dirty="0"/>
              <a:t>rationalize </a:t>
            </a:r>
            <a:r>
              <a:rPr lang="en-US" dirty="0" smtClean="0"/>
              <a:t>some milestones </a:t>
            </a:r>
            <a:r>
              <a:rPr lang="en-US" dirty="0"/>
              <a:t>by consolidating them under a single </a:t>
            </a:r>
            <a:r>
              <a:rPr lang="en-US" dirty="0" smtClean="0"/>
              <a:t>heading; (3) change some completion dates to allow more time; and (4) leave some milestones unchanged.</a:t>
            </a:r>
          </a:p>
          <a:p>
            <a:endParaRPr lang="en-US" dirty="0" smtClean="0"/>
          </a:p>
          <a:p>
            <a:r>
              <a:rPr lang="en-US" dirty="0" smtClean="0"/>
              <a:t>We don’t want to be slaves to milestones, but we do have an obligation to report regularly on milestone progress and completion, and to develop new milestones. I hope this straw man organization by three thrusts, and modification of current milestones, will help us do better at both.</a:t>
            </a:r>
            <a:endParaRPr lang="en-US" dirty="0"/>
          </a:p>
        </p:txBody>
      </p:sp>
    </p:spTree>
    <p:extLst>
      <p:ext uri="{BB962C8B-B14F-4D97-AF65-F5344CB8AC3E}">
        <p14:creationId xmlns:p14="http://schemas.microsoft.com/office/powerpoint/2010/main" val="1991192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838200"/>
            <a:ext cx="7848600" cy="5416868"/>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Our milestones are found in two activities in the IARPC 5-year Research Plan (officially the </a:t>
            </a:r>
            <a:r>
              <a:rPr lang="en-US" i="1" dirty="0" smtClean="0">
                <a:latin typeface="Arial" panose="020B0604020202020204" pitchFamily="34" charset="0"/>
                <a:cs typeface="Arial" panose="020B0604020202020204" pitchFamily="34" charset="0"/>
              </a:rPr>
              <a:t>Arctic Research Plan</a:t>
            </a:r>
            <a:r>
              <a:rPr lang="en-US" dirty="0" smtClean="0">
                <a:latin typeface="Arial" panose="020B0604020202020204" pitchFamily="34" charset="0"/>
                <a:cs typeface="Arial" panose="020B0604020202020204" pitchFamily="34" charset="0"/>
              </a:rPr>
              <a:t>). Below, in black, is the original activity title, and, in blue, a proposed modification of each to better describe what we’re doing. Between them, the two activities cover Observing, Understanding, and Predicting, the proposed categories and organizational structure in the next slide (3).</a:t>
            </a:r>
          </a:p>
          <a:p>
            <a:endParaRPr lang="en-US" sz="12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IARPC Sea Ice Activities</a:t>
            </a:r>
          </a:p>
          <a:p>
            <a:endParaRPr lang="en-US" sz="800" b="1" dirty="0" smtClean="0">
              <a:latin typeface="Arial" panose="020B0604020202020204" pitchFamily="34" charset="0"/>
              <a:cs typeface="Arial" panose="020B0604020202020204" pitchFamily="34" charset="0"/>
            </a:endParaRPr>
          </a:p>
          <a:p>
            <a:r>
              <a:rPr lang="en-US" u="sng" dirty="0" smtClean="0">
                <a:latin typeface="Arial" panose="020B0604020202020204" pitchFamily="34" charset="0"/>
                <a:cs typeface="Arial" panose="020B0604020202020204" pitchFamily="34" charset="0"/>
              </a:rPr>
              <a:t>Original:</a:t>
            </a:r>
            <a:r>
              <a:rPr lang="en-US" dirty="0" smtClean="0">
                <a:latin typeface="Arial" panose="020B0604020202020204" pitchFamily="34" charset="0"/>
                <a:cs typeface="Arial" panose="020B0604020202020204" pitchFamily="34" charset="0"/>
              </a:rPr>
              <a:t> Develop a framework of observations and modelling to support forecasting of sea-ice extent on seasonal to annual timescales for operational and research needs.</a:t>
            </a:r>
          </a:p>
          <a:p>
            <a:pPr marL="228600"/>
            <a:r>
              <a:rPr lang="en-US" b="1" u="sng" dirty="0" smtClean="0">
                <a:solidFill>
                  <a:srgbClr val="002060"/>
                </a:solidFill>
                <a:latin typeface="Arial" panose="020B0604020202020204" pitchFamily="34" charset="0"/>
                <a:cs typeface="Arial" panose="020B0604020202020204" pitchFamily="34" charset="0"/>
              </a:rPr>
              <a:t>Modified:</a:t>
            </a:r>
            <a:r>
              <a:rPr lang="en-US" b="1" dirty="0" smtClean="0">
                <a:solidFill>
                  <a:srgbClr val="002060"/>
                </a:solidFill>
                <a:latin typeface="Arial" panose="020B0604020202020204" pitchFamily="34" charset="0"/>
                <a:cs typeface="Arial" panose="020B0604020202020204" pitchFamily="34" charset="0"/>
              </a:rPr>
              <a:t> Develop a program of sustained observations and modelling to support sea ice forecasting on seasonal to annual timescales for operational and research needs</a:t>
            </a:r>
            <a:r>
              <a:rPr lang="en-US" dirty="0" smtClean="0">
                <a:solidFill>
                  <a:srgbClr val="002060"/>
                </a:solidFill>
                <a:latin typeface="Arial" panose="020B0604020202020204" pitchFamily="34" charset="0"/>
                <a:cs typeface="Arial" panose="020B0604020202020204" pitchFamily="34" charset="0"/>
              </a:rPr>
              <a:t>.</a:t>
            </a:r>
          </a:p>
          <a:p>
            <a:endParaRPr lang="en-US" dirty="0" smtClean="0">
              <a:latin typeface="Arial" panose="020B0604020202020204" pitchFamily="34" charset="0"/>
              <a:cs typeface="Arial" panose="020B0604020202020204" pitchFamily="34" charset="0"/>
            </a:endParaRPr>
          </a:p>
          <a:p>
            <a:r>
              <a:rPr lang="en-US" u="sng" dirty="0">
                <a:latin typeface="Arial" panose="020B0604020202020204" pitchFamily="34" charset="0"/>
                <a:cs typeface="Arial" panose="020B0604020202020204" pitchFamily="34" charset="0"/>
              </a:rPr>
              <a:t>Original: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Identify and study sites in the Beaufort and Chukchi seas and contiguous Arctic Ocean where climate feedbacks are active.</a:t>
            </a:r>
          </a:p>
          <a:p>
            <a:pPr marL="228600"/>
            <a:r>
              <a:rPr lang="en-US" b="1" u="sng" dirty="0">
                <a:solidFill>
                  <a:srgbClr val="002060"/>
                </a:solidFill>
                <a:latin typeface="Arial" panose="020B0604020202020204" pitchFamily="34" charset="0"/>
                <a:cs typeface="Arial" panose="020B0604020202020204" pitchFamily="34" charset="0"/>
              </a:rPr>
              <a:t>Modified:</a:t>
            </a:r>
            <a:r>
              <a:rPr lang="en-US" b="1" dirty="0">
                <a:solidFill>
                  <a:srgbClr val="002060"/>
                </a:solidFill>
                <a:latin typeface="Arial" panose="020B0604020202020204" pitchFamily="34" charset="0"/>
                <a:cs typeface="Arial" panose="020B0604020202020204" pitchFamily="34" charset="0"/>
              </a:rPr>
              <a:t> </a:t>
            </a:r>
            <a:r>
              <a:rPr lang="en-US" b="1" dirty="0" smtClean="0">
                <a:solidFill>
                  <a:srgbClr val="002060"/>
                </a:solidFill>
                <a:latin typeface="Arial" panose="020B0604020202020204" pitchFamily="34" charset="0"/>
                <a:cs typeface="Arial" panose="020B0604020202020204" pitchFamily="34" charset="0"/>
              </a:rPr>
              <a:t>Understand climate feedback processes in the Beaufort and Chukchi seas and the contiguous Arctic Ocean.</a:t>
            </a:r>
            <a:endParaRPr lang="en-US"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533983" y="228600"/>
            <a:ext cx="4095417" cy="523220"/>
          </a:xfrm>
          <a:prstGeom prst="rect">
            <a:avLst/>
          </a:prstGeom>
          <a:noFill/>
        </p:spPr>
        <p:txBody>
          <a:bodyPr wrap="none" rtlCol="0">
            <a:spAutoFit/>
          </a:bodyPr>
          <a:lstStyle/>
          <a:p>
            <a:pPr algn="ctr"/>
            <a:r>
              <a:rPr lang="en-US" sz="2800" dirty="0" smtClean="0">
                <a:latin typeface="Arial" panose="020B0604020202020204" pitchFamily="34" charset="0"/>
                <a:cs typeface="Arial" panose="020B0604020202020204" pitchFamily="34" charset="0"/>
              </a:rPr>
              <a:t>IARPC Sea Ice Activities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486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94788" y="228600"/>
            <a:ext cx="5893152" cy="892552"/>
          </a:xfrm>
          <a:prstGeom prst="rect">
            <a:avLst/>
          </a:prstGeom>
          <a:noFill/>
        </p:spPr>
        <p:txBody>
          <a:bodyPr wrap="none" rtlCol="0">
            <a:spAutoFit/>
          </a:bodyPr>
          <a:lstStyle/>
          <a:p>
            <a:pPr algn="ctr"/>
            <a:r>
              <a:rPr lang="en-US" sz="2800" dirty="0" smtClean="0">
                <a:latin typeface="Arial" panose="020B0604020202020204" pitchFamily="34" charset="0"/>
                <a:cs typeface="Arial" panose="020B0604020202020204" pitchFamily="34" charset="0"/>
              </a:rPr>
              <a:t>IARPC Sea Ice Collaboration Team:</a:t>
            </a:r>
          </a:p>
          <a:p>
            <a:pPr algn="ctr"/>
            <a:r>
              <a:rPr lang="en-US" sz="2400" dirty="0" smtClean="0">
                <a:latin typeface="Arial" panose="020B0604020202020204" pitchFamily="34" charset="0"/>
                <a:cs typeface="Arial" panose="020B0604020202020204" pitchFamily="34" charset="0"/>
              </a:rPr>
              <a:t>Three Thrusts for Organizing Milestones</a:t>
            </a:r>
          </a:p>
        </p:txBody>
      </p:sp>
      <p:sp>
        <p:nvSpPr>
          <p:cNvPr id="6" name="Rectangle 5"/>
          <p:cNvSpPr/>
          <p:nvPr/>
        </p:nvSpPr>
        <p:spPr>
          <a:xfrm>
            <a:off x="838200" y="3733800"/>
            <a:ext cx="198661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Observing</a:t>
            </a:r>
          </a:p>
          <a:p>
            <a:pPr algn="ctr"/>
            <a:endParaRPr lang="en-US" dirty="0" smtClean="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Sustained Observations</a:t>
            </a:r>
          </a:p>
          <a:p>
            <a:pPr algn="ctr"/>
            <a:endParaRPr lang="en-US" dirty="0" smtClean="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Observing System Design</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Sensors &amp; Sensor Systems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Platforms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Data Relay and Transfer </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Products and Services</a:t>
            </a:r>
          </a:p>
          <a:p>
            <a:pPr algn="ctr"/>
            <a:endParaRPr lang="en-US" dirty="0" smtClean="0">
              <a:solidFill>
                <a:schemeClr val="tx1"/>
              </a:solidFill>
              <a:latin typeface="Arial" panose="020B0604020202020204" pitchFamily="34" charset="0"/>
              <a:cs typeface="Arial" panose="020B0604020202020204" pitchFamily="34" charset="0"/>
            </a:endParaRP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7" name="Rectangle 6"/>
          <p:cNvSpPr/>
          <p:nvPr/>
        </p:nvSpPr>
        <p:spPr>
          <a:xfrm>
            <a:off x="3434412" y="2667000"/>
            <a:ext cx="1981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Understanding</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Field Investigations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Process Models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Analysis and Synthesis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Products and Services</a:t>
            </a:r>
          </a:p>
          <a:p>
            <a:pPr algn="ctr"/>
            <a:r>
              <a:rPr lang="en-US" dirty="0" smtClean="0">
                <a:solidFill>
                  <a:schemeClr val="tx1"/>
                </a:solidFill>
                <a:latin typeface="Arial" panose="020B0604020202020204" pitchFamily="34" charset="0"/>
                <a:cs typeface="Arial" panose="020B0604020202020204" pitchFamily="34" charset="0"/>
              </a:rPr>
              <a:t>(Publications)</a:t>
            </a:r>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6025212" y="3429000"/>
            <a:ext cx="1981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Predicting</a:t>
            </a:r>
          </a:p>
          <a:p>
            <a:pPr algn="ctr"/>
            <a:endParaRPr lang="en-US" dirty="0" smtClean="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Fully Coupled Models</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Data Assimilation</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Simulate or Parameterize?</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Performance Evaluation</a:t>
            </a:r>
          </a:p>
          <a:p>
            <a:pPr algn="ctr"/>
            <a:endParaRPr lang="en-US" dirty="0">
              <a:solidFill>
                <a:schemeClr val="tx1"/>
              </a:solidFill>
              <a:latin typeface="Arial" panose="020B0604020202020204" pitchFamily="34" charset="0"/>
              <a:cs typeface="Arial" panose="020B0604020202020204" pitchFamily="34" charset="0"/>
            </a:endParaRPr>
          </a:p>
          <a:p>
            <a:pPr algn="ctr"/>
            <a:r>
              <a:rPr lang="en-US" dirty="0" smtClean="0">
                <a:solidFill>
                  <a:schemeClr val="tx1"/>
                </a:solidFill>
                <a:latin typeface="Arial" panose="020B0604020202020204" pitchFamily="34" charset="0"/>
                <a:cs typeface="Arial" panose="020B0604020202020204" pitchFamily="34" charset="0"/>
              </a:rPr>
              <a:t>Products and Services</a:t>
            </a:r>
          </a:p>
          <a:p>
            <a:pPr algn="ctr"/>
            <a:endParaRPr lang="en-US" sz="2000" dirty="0" smtClean="0">
              <a:solidFill>
                <a:schemeClr val="tx1"/>
              </a:solidFill>
              <a:latin typeface="Arial" panose="020B0604020202020204" pitchFamily="34" charset="0"/>
              <a:cs typeface="Arial" panose="020B0604020202020204" pitchFamily="34" charset="0"/>
            </a:endParaRPr>
          </a:p>
          <a:p>
            <a:pPr algn="ctr"/>
            <a:endParaRPr lang="en-US" sz="2000" dirty="0">
              <a:solidFill>
                <a:schemeClr val="tx1"/>
              </a:solidFill>
              <a:latin typeface="Arial" panose="020B0604020202020204" pitchFamily="34" charset="0"/>
              <a:cs typeface="Arial" panose="020B0604020202020204" pitchFamily="34" charset="0"/>
            </a:endParaRPr>
          </a:p>
          <a:p>
            <a:pPr algn="ctr"/>
            <a:r>
              <a:rPr lang="en-US" sz="2000" dirty="0" smtClean="0">
                <a:solidFill>
                  <a:schemeClr val="tx1"/>
                </a:solidFill>
                <a:latin typeface="Arial" panose="020B0604020202020204" pitchFamily="34" charset="0"/>
                <a:cs typeface="Arial" panose="020B0604020202020204" pitchFamily="34" charset="0"/>
              </a:rPr>
              <a:t> </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511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83651" y="228600"/>
            <a:ext cx="5043368" cy="523220"/>
          </a:xfrm>
          <a:prstGeom prst="rect">
            <a:avLst/>
          </a:prstGeom>
          <a:noFill/>
        </p:spPr>
        <p:txBody>
          <a:bodyPr wrap="none" rtlCol="0">
            <a:spAutoFit/>
          </a:bodyPr>
          <a:lstStyle/>
          <a:p>
            <a:pPr algn="ctr"/>
            <a:r>
              <a:rPr lang="en-US" sz="2800" dirty="0" smtClean="0">
                <a:latin typeface="Arial" panose="020B0604020202020204" pitchFamily="34" charset="0"/>
                <a:cs typeface="Arial" panose="020B0604020202020204" pitchFamily="34" charset="0"/>
              </a:rPr>
              <a:t>Current Milestones: Observing</a:t>
            </a:r>
          </a:p>
        </p:txBody>
      </p:sp>
      <p:sp>
        <p:nvSpPr>
          <p:cNvPr id="5" name="TextBox 4"/>
          <p:cNvSpPr txBox="1"/>
          <p:nvPr/>
        </p:nvSpPr>
        <p:spPr>
          <a:xfrm>
            <a:off x="609600" y="900291"/>
            <a:ext cx="8153400" cy="5078313"/>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3.1.1.d --- Launch </a:t>
            </a:r>
            <a:r>
              <a:rPr lang="en-US" dirty="0">
                <a:latin typeface="Arial" panose="020B0604020202020204" pitchFamily="34" charset="0"/>
                <a:cs typeface="Arial" panose="020B0604020202020204" pitchFamily="34" charset="0"/>
              </a:rPr>
              <a:t>Ice, Cloud, and land Elevation Satellite (</a:t>
            </a:r>
            <a:r>
              <a:rPr lang="en-US" dirty="0" err="1">
                <a:latin typeface="Arial" panose="020B0604020202020204" pitchFamily="34" charset="0"/>
                <a:cs typeface="Arial" panose="020B0604020202020204" pitchFamily="34" charset="0"/>
              </a:rPr>
              <a:t>ICESat</a:t>
            </a:r>
            <a:r>
              <a:rPr lang="en-US" dirty="0">
                <a:latin typeface="Arial" panose="020B0604020202020204" pitchFamily="34" charset="0"/>
                <a:cs typeface="Arial" panose="020B0604020202020204" pitchFamily="34" charset="0"/>
              </a:rPr>
              <a:t>) 2 satellite altimetry mission to </a:t>
            </a:r>
            <a:r>
              <a:rPr lang="en-US" dirty="0" smtClean="0">
                <a:latin typeface="Arial" panose="020B0604020202020204" pitchFamily="34" charset="0"/>
                <a:cs typeface="Arial" panose="020B0604020202020204" pitchFamily="34" charset="0"/>
              </a:rPr>
              <a:t>continue the </a:t>
            </a:r>
            <a:r>
              <a:rPr lang="en-US" dirty="0">
                <a:latin typeface="Arial" panose="020B0604020202020204" pitchFamily="34" charset="0"/>
                <a:cs typeface="Arial" panose="020B0604020202020204" pitchFamily="34" charset="0"/>
              </a:rPr>
              <a:t>record of sea-ice thickness measurements and land ice elevation </a:t>
            </a:r>
            <a:r>
              <a:rPr lang="en-US" dirty="0" smtClean="0">
                <a:latin typeface="Arial" panose="020B0604020202020204" pitchFamily="34" charset="0"/>
                <a:cs typeface="Arial" panose="020B0604020202020204" pitchFamily="34" charset="0"/>
              </a:rPr>
              <a:t>change. 2016.	</a:t>
            </a:r>
            <a:r>
              <a:rPr lang="en-US" b="1" dirty="0" smtClean="0">
                <a:solidFill>
                  <a:srgbClr val="FF0000"/>
                </a:solidFill>
                <a:latin typeface="Arial" panose="020B0604020202020204" pitchFamily="34" charset="0"/>
                <a:cs typeface="Arial" panose="020B0604020202020204" pitchFamily="34" charset="0"/>
              </a:rPr>
              <a:t>In progress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3.1.1.d --- Launch </a:t>
            </a:r>
            <a:r>
              <a:rPr lang="en-US" dirty="0">
                <a:latin typeface="Arial" panose="020B0604020202020204" pitchFamily="34" charset="0"/>
                <a:cs typeface="Arial" panose="020B0604020202020204" pitchFamily="34" charset="0"/>
              </a:rPr>
              <a:t>Gravity Recovery and Climate Experiment (GRACE) Follow-On satellite mission </a:t>
            </a:r>
            <a:r>
              <a:rPr lang="en-US" dirty="0" smtClean="0">
                <a:latin typeface="Arial" panose="020B0604020202020204" pitchFamily="34" charset="0"/>
                <a:cs typeface="Arial" panose="020B0604020202020204" pitchFamily="34" charset="0"/>
              </a:rPr>
              <a:t>to continue </a:t>
            </a:r>
            <a:r>
              <a:rPr lang="en-US" dirty="0">
                <a:latin typeface="Arial" panose="020B0604020202020204" pitchFamily="34" charset="0"/>
                <a:cs typeface="Arial" panose="020B0604020202020204" pitchFamily="34" charset="0"/>
              </a:rPr>
              <a:t>the record of changes in Arctic Ocean circulation and land ice mass </a:t>
            </a:r>
            <a:r>
              <a:rPr lang="en-US" dirty="0" smtClean="0">
                <a:latin typeface="Arial" panose="020B0604020202020204" pitchFamily="34" charset="0"/>
                <a:cs typeface="Arial" panose="020B0604020202020204" pitchFamily="34" charset="0"/>
              </a:rPr>
              <a:t>loss. 2017.	</a:t>
            </a:r>
            <a:r>
              <a:rPr lang="en-US" b="1" dirty="0" smtClean="0">
                <a:solidFill>
                  <a:srgbClr val="FF0000"/>
                </a:solidFill>
                <a:latin typeface="Arial" panose="020B0604020202020204" pitchFamily="34" charset="0"/>
                <a:cs typeface="Arial" panose="020B0604020202020204" pitchFamily="34" charset="0"/>
              </a:rPr>
              <a:t>In progress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3.1.1.f --- Develop </a:t>
            </a:r>
            <a:r>
              <a:rPr lang="en-US" dirty="0">
                <a:latin typeface="Arial" panose="020B0604020202020204" pitchFamily="34" charset="0"/>
                <a:cs typeface="Arial" panose="020B0604020202020204" pitchFamily="34" charset="0"/>
              </a:rPr>
              <a:t>algorithms for the Advanced Microwave Scanning Radiometer 2 (AMSR2), </a:t>
            </a:r>
            <a:r>
              <a:rPr lang="en-US" dirty="0" smtClean="0">
                <a:latin typeface="Arial" panose="020B0604020202020204" pitchFamily="34" charset="0"/>
                <a:cs typeface="Arial" panose="020B0604020202020204" pitchFamily="34" charset="0"/>
              </a:rPr>
              <a:t>recently launched </a:t>
            </a:r>
            <a:r>
              <a:rPr lang="en-US" dirty="0">
                <a:latin typeface="Arial" panose="020B0604020202020204" pitchFamily="34" charset="0"/>
                <a:cs typeface="Arial" panose="020B0604020202020204" pitchFamily="34" charset="0"/>
              </a:rPr>
              <a:t>on Japan’s GCOM-W, to continue and enhance passive microwave record of </a:t>
            </a:r>
            <a:r>
              <a:rPr lang="en-US" dirty="0" smtClean="0">
                <a:latin typeface="Arial" panose="020B0604020202020204" pitchFamily="34" charset="0"/>
                <a:cs typeface="Arial" panose="020B0604020202020204" pitchFamily="34" charset="0"/>
              </a:rPr>
              <a:t>sea-ice extent. 2014.        </a:t>
            </a:r>
            <a:r>
              <a:rPr lang="en-US" b="1" dirty="0" smtClean="0">
                <a:solidFill>
                  <a:srgbClr val="FF0000"/>
                </a:solidFill>
                <a:latin typeface="Arial" panose="020B0604020202020204" pitchFamily="34" charset="0"/>
                <a:cs typeface="Arial" panose="020B0604020202020204" pitchFamily="34" charset="0"/>
              </a:rPr>
              <a:t>Status?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3.1.2.j --- Continue </a:t>
            </a:r>
            <a:r>
              <a:rPr lang="en-US" dirty="0">
                <a:latin typeface="Arial" panose="020B0604020202020204" pitchFamily="34" charset="0"/>
                <a:cs typeface="Arial" panose="020B0604020202020204" pitchFamily="34" charset="0"/>
              </a:rPr>
              <a:t>operation </a:t>
            </a:r>
            <a:r>
              <a:rPr lang="en-US" dirty="0" err="1">
                <a:latin typeface="Arial" panose="020B0604020202020204" pitchFamily="34" charset="0"/>
                <a:cs typeface="Arial" panose="020B0604020202020204" pitchFamily="34" charset="0"/>
              </a:rPr>
              <a:t>IceBridge</a:t>
            </a:r>
            <a:r>
              <a:rPr lang="en-US" dirty="0">
                <a:latin typeface="Arial" panose="020B0604020202020204" pitchFamily="34" charset="0"/>
                <a:cs typeface="Arial" panose="020B0604020202020204" pitchFamily="34" charset="0"/>
              </a:rPr>
              <a:t> acquisition of sea-ice surface elevation and supporting data, </a:t>
            </a:r>
            <a:r>
              <a:rPr lang="en-US" dirty="0" smtClean="0">
                <a:latin typeface="Arial" panose="020B0604020202020204" pitchFamily="34" charset="0"/>
                <a:cs typeface="Arial" panose="020B0604020202020204" pitchFamily="34" charset="0"/>
              </a:rPr>
              <a:t>and expand </a:t>
            </a:r>
            <a:r>
              <a:rPr lang="en-US" dirty="0">
                <a:latin typeface="Arial" panose="020B0604020202020204" pitchFamily="34" charset="0"/>
                <a:cs typeface="Arial" panose="020B0604020202020204" pitchFamily="34" charset="0"/>
              </a:rPr>
              <a:t>Arctic sea-ice observations to constrain melting </a:t>
            </a:r>
            <a:r>
              <a:rPr lang="en-US" dirty="0" smtClean="0">
                <a:latin typeface="Arial" panose="020B0604020202020204" pitchFamily="34" charset="0"/>
                <a:cs typeface="Arial" panose="020B0604020202020204" pitchFamily="34" charset="0"/>
              </a:rPr>
              <a:t>processes. 2017.</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In progress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3.1.2.f --- Develop and test large-class, heavy payload unpiloted aerial systems (UAS) for sea-ice characterization. 2014.		</a:t>
            </a:r>
          </a:p>
        </p:txBody>
      </p:sp>
      <p:cxnSp>
        <p:nvCxnSpPr>
          <p:cNvPr id="7" name="Straight Connector 6"/>
          <p:cNvCxnSpPr/>
          <p:nvPr/>
        </p:nvCxnSpPr>
        <p:spPr>
          <a:xfrm>
            <a:off x="3505200" y="5105400"/>
            <a:ext cx="990600" cy="1066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95800" y="6031468"/>
            <a:ext cx="2656496" cy="338554"/>
          </a:xfrm>
          <a:prstGeom prst="rect">
            <a:avLst/>
          </a:prstGeom>
          <a:noFill/>
        </p:spPr>
        <p:txBody>
          <a:bodyPr wrap="none" rtlCol="0">
            <a:spAutoFit/>
          </a:bodyPr>
          <a:lstStyle/>
          <a:p>
            <a:r>
              <a:rPr lang="en-US" sz="1600" b="1" dirty="0" smtClean="0">
                <a:solidFill>
                  <a:srgbClr val="FF0000"/>
                </a:solidFill>
                <a:latin typeface="Arial" panose="020B0604020202020204" pitchFamily="34" charset="0"/>
                <a:cs typeface="Arial" panose="020B0604020202020204" pitchFamily="34" charset="0"/>
              </a:rPr>
              <a:t>Cancelled or Postponed?</a:t>
            </a:r>
            <a:endParaRPr lang="en-US" sz="1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678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408087"/>
            <a:ext cx="7239000"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Current Milestones: Understanding – Part 1</a:t>
            </a:r>
          </a:p>
        </p:txBody>
      </p:sp>
      <p:sp>
        <p:nvSpPr>
          <p:cNvPr id="5" name="TextBox 4"/>
          <p:cNvSpPr txBox="1"/>
          <p:nvPr/>
        </p:nvSpPr>
        <p:spPr>
          <a:xfrm>
            <a:off x="685800" y="1170087"/>
            <a:ext cx="7805058" cy="535531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3.1.2.c --- Work </a:t>
            </a:r>
            <a:r>
              <a:rPr lang="en-US" dirty="0">
                <a:latin typeface="Arial" panose="020B0604020202020204" pitchFamily="34" charset="0"/>
                <a:cs typeface="Arial" panose="020B0604020202020204" pitchFamily="34" charset="0"/>
              </a:rPr>
              <a:t>through the Oil Spill Recovery Institute </a:t>
            </a:r>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conjunction with State of Alaska </a:t>
            </a:r>
            <a:r>
              <a:rPr lang="en-US" dirty="0" smtClean="0">
                <a:latin typeface="Arial" panose="020B0604020202020204" pitchFamily="34" charset="0"/>
                <a:cs typeface="Arial" panose="020B0604020202020204" pitchFamily="34" charset="0"/>
              </a:rPr>
              <a:t>and response </a:t>
            </a:r>
            <a:r>
              <a:rPr lang="en-US" dirty="0">
                <a:latin typeface="Arial" panose="020B0604020202020204" pitchFamily="34" charset="0"/>
                <a:cs typeface="Arial" panose="020B0604020202020204" pitchFamily="34" charset="0"/>
              </a:rPr>
              <a:t>organizations to apply research results to oil spill response </a:t>
            </a:r>
            <a:r>
              <a:rPr lang="en-US" dirty="0" smtClean="0">
                <a:latin typeface="Arial" panose="020B0604020202020204" pitchFamily="34" charset="0"/>
                <a:cs typeface="Arial" panose="020B0604020202020204" pitchFamily="34" charset="0"/>
              </a:rPr>
              <a:t>planning. 2013.  	</a:t>
            </a:r>
            <a:r>
              <a:rPr lang="en-US" b="1" dirty="0" smtClean="0">
                <a:solidFill>
                  <a:srgbClr val="FF0000"/>
                </a:solidFill>
                <a:latin typeface="Arial" panose="020B0604020202020204" pitchFamily="34" charset="0"/>
                <a:cs typeface="Arial" panose="020B0604020202020204" pitchFamily="34" charset="0"/>
              </a:rPr>
              <a:t>No action taken</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3.1.1.g --- Improve </a:t>
            </a:r>
            <a:r>
              <a:rPr lang="en-US" dirty="0">
                <a:latin typeface="Arial" panose="020B0604020202020204" pitchFamily="34" charset="0"/>
                <a:cs typeface="Arial" panose="020B0604020202020204" pitchFamily="34" charset="0"/>
              </a:rPr>
              <a:t>knowledge of sea-ice melting through various activities such as ONR’s marginal </a:t>
            </a:r>
            <a:r>
              <a:rPr lang="en-US" dirty="0" smtClean="0">
                <a:latin typeface="Arial" panose="020B0604020202020204" pitchFamily="34" charset="0"/>
                <a:cs typeface="Arial" panose="020B0604020202020204" pitchFamily="34" charset="0"/>
              </a:rPr>
              <a:t>ice zone </a:t>
            </a:r>
            <a:r>
              <a:rPr lang="en-US" dirty="0">
                <a:latin typeface="Arial" panose="020B0604020202020204" pitchFamily="34" charset="0"/>
                <a:cs typeface="Arial" panose="020B0604020202020204" pitchFamily="34" charset="0"/>
              </a:rPr>
              <a:t>program and NASA’s Operation </a:t>
            </a:r>
            <a:r>
              <a:rPr lang="en-US" dirty="0" err="1">
                <a:latin typeface="Arial" panose="020B0604020202020204" pitchFamily="34" charset="0"/>
                <a:cs typeface="Arial" panose="020B0604020202020204" pitchFamily="34" charset="0"/>
              </a:rPr>
              <a:t>IceBridge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mission. 2017.	</a:t>
            </a:r>
            <a:r>
              <a:rPr lang="en-US" dirty="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In progress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3.1.2.d --- Investigate the marginal ice zone. </a:t>
            </a:r>
          </a:p>
          <a:p>
            <a:endParaRPr lang="en-US" sz="800"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ONR, Emerging Dynamics of the Marginal Ice Zone DRI. 2016.</a:t>
            </a:r>
          </a:p>
          <a:p>
            <a:pPr marL="228600" indent="-228600"/>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In progress</a:t>
            </a:r>
            <a:endParaRPr lang="en-US" dirty="0" smtClean="0">
              <a:latin typeface="Arial" panose="020B0604020202020204" pitchFamily="34" charset="0"/>
              <a:cs typeface="Arial" panose="020B0604020202020204" pitchFamily="34" charset="0"/>
            </a:endParaRPr>
          </a:p>
          <a:p>
            <a:pPr marL="228600" indent="-228600"/>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3.1.2.e --- NASA/NOAA, Marginal Ice Zone Observations and 		Processes Experiment – MIZOPEX. 2013. </a:t>
            </a:r>
            <a:endParaRPr lang="en-US" dirty="0">
              <a:latin typeface="Arial" panose="020B0604020202020204" pitchFamily="34" charset="0"/>
              <a:cs typeface="Arial" panose="020B0604020202020204" pitchFamily="34" charset="0"/>
            </a:endParaRPr>
          </a:p>
          <a:p>
            <a:pPr marL="228600" indent="-228600"/>
            <a:r>
              <a:rPr lang="en-US" b="1" dirty="0" smtClean="0">
                <a:solidFill>
                  <a:srgbClr val="FF0000"/>
                </a:solidFill>
                <a:latin typeface="Arial" panose="020B0604020202020204" pitchFamily="34" charset="0"/>
                <a:cs typeface="Arial" panose="020B0604020202020204" pitchFamily="34" charset="0"/>
              </a:rPr>
              <a:t>		Completed?</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3.1.2.g --- Investigate </a:t>
            </a:r>
            <a:r>
              <a:rPr lang="en-US" dirty="0">
                <a:latin typeface="Arial" panose="020B0604020202020204" pitchFamily="34" charset="0"/>
                <a:cs typeface="Arial" panose="020B0604020202020204" pitchFamily="34" charset="0"/>
              </a:rPr>
              <a:t>sea-state and boundary layer physics in the emerging Arctic </a:t>
            </a:r>
            <a:r>
              <a:rPr lang="en-US" dirty="0" smtClean="0">
                <a:latin typeface="Arial" panose="020B0604020202020204" pitchFamily="34" charset="0"/>
                <a:cs typeface="Arial" panose="020B0604020202020204" pitchFamily="34" charset="0"/>
              </a:rPr>
              <a:t>Ocean. 2017.</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In progress </a:t>
            </a:r>
            <a:r>
              <a:rPr lang="en-US" dirty="0" smtClean="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488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324682"/>
            <a:ext cx="7239000"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Current Milestones: Understanding – Part 2</a:t>
            </a:r>
          </a:p>
        </p:txBody>
      </p:sp>
      <p:sp>
        <p:nvSpPr>
          <p:cNvPr id="5" name="TextBox 4"/>
          <p:cNvSpPr txBox="1"/>
          <p:nvPr/>
        </p:nvSpPr>
        <p:spPr>
          <a:xfrm>
            <a:off x="424542" y="1066800"/>
            <a:ext cx="8567058" cy="4247317"/>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3.1.2.i --- Investigate </a:t>
            </a:r>
            <a:r>
              <a:rPr lang="en-US" dirty="0">
                <a:latin typeface="Arial" panose="020B0604020202020204" pitchFamily="34" charset="0"/>
                <a:cs typeface="Arial" panose="020B0604020202020204" pitchFamily="34" charset="0"/>
              </a:rPr>
              <a:t>characterization of the circulation on the continental shelf areas of the </a:t>
            </a:r>
            <a:r>
              <a:rPr lang="en-US" dirty="0" smtClean="0">
                <a:latin typeface="Arial" panose="020B0604020202020204" pitchFamily="34" charset="0"/>
                <a:cs typeface="Arial" panose="020B0604020202020204" pitchFamily="34" charset="0"/>
              </a:rPr>
              <a:t>Northeast Chukchi </a:t>
            </a:r>
            <a:r>
              <a:rPr lang="en-US" dirty="0">
                <a:latin typeface="Arial" panose="020B0604020202020204" pitchFamily="34" charset="0"/>
                <a:cs typeface="Arial" panose="020B0604020202020204" pitchFamily="34" charset="0"/>
              </a:rPr>
              <a:t>and Western Beaufort </a:t>
            </a:r>
            <a:r>
              <a:rPr lang="en-US" dirty="0" smtClean="0">
                <a:latin typeface="Arial" panose="020B0604020202020204" pitchFamily="34" charset="0"/>
                <a:cs typeface="Arial" panose="020B0604020202020204" pitchFamily="34" charset="0"/>
              </a:rPr>
              <a:t>seas. 2012.</a:t>
            </a:r>
            <a:r>
              <a:rPr lang="en-US" dirty="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Status?</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3.1.2.n --- Identify </a:t>
            </a:r>
            <a:r>
              <a:rPr lang="en-US" dirty="0">
                <a:latin typeface="Arial" panose="020B0604020202020204" pitchFamily="34" charset="0"/>
                <a:cs typeface="Arial" panose="020B0604020202020204" pitchFamily="34" charset="0"/>
              </a:rPr>
              <a:t>optimal sites for short-term process studies underpinned by long-term </a:t>
            </a:r>
            <a:r>
              <a:rPr lang="en-US" dirty="0" smtClean="0">
                <a:latin typeface="Arial" panose="020B0604020202020204" pitchFamily="34" charset="0"/>
                <a:cs typeface="Arial" panose="020B0604020202020204" pitchFamily="34" charset="0"/>
              </a:rPr>
              <a:t>observations. 2014.	 </a:t>
            </a:r>
            <a:r>
              <a:rPr lang="en-US" b="1" dirty="0" smtClean="0">
                <a:solidFill>
                  <a:srgbClr val="FF0000"/>
                </a:solidFill>
                <a:latin typeface="Arial" panose="020B0604020202020204" pitchFamily="34" charset="0"/>
                <a:cs typeface="Arial" panose="020B0604020202020204" pitchFamily="34" charset="0"/>
              </a:rPr>
              <a:t>What does this mean?</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3.1.2.k --- Initiate </a:t>
            </a:r>
            <a:r>
              <a:rPr lang="en-US" dirty="0">
                <a:latin typeface="Arial" panose="020B0604020202020204" pitchFamily="34" charset="0"/>
                <a:cs typeface="Arial" panose="020B0604020202020204" pitchFamily="34" charset="0"/>
              </a:rPr>
              <a:t>interagency evaluation of trends and significance of methane flux to the </a:t>
            </a:r>
            <a:r>
              <a:rPr lang="en-US" dirty="0" smtClean="0">
                <a:latin typeface="Arial" panose="020B0604020202020204" pitchFamily="34" charset="0"/>
                <a:cs typeface="Arial" panose="020B0604020202020204" pitchFamily="34" charset="0"/>
              </a:rPr>
              <a:t>atmosphere in </a:t>
            </a:r>
            <a:r>
              <a:rPr lang="en-US" dirty="0">
                <a:latin typeface="Arial" panose="020B0604020202020204" pitchFamily="34" charset="0"/>
                <a:cs typeface="Arial" panose="020B0604020202020204" pitchFamily="34" charset="0"/>
              </a:rPr>
              <a:t>Arctic </a:t>
            </a:r>
            <a:r>
              <a:rPr lang="en-US" dirty="0" smtClean="0">
                <a:latin typeface="Arial" panose="020B0604020202020204" pitchFamily="34" charset="0"/>
                <a:cs typeface="Arial" panose="020B0604020202020204" pitchFamily="34" charset="0"/>
              </a:rPr>
              <a:t>regions. 2015.	</a:t>
            </a:r>
            <a:r>
              <a:rPr lang="en-US" b="1" dirty="0" smtClean="0">
                <a:solidFill>
                  <a:srgbClr val="FF0000"/>
                </a:solidFill>
                <a:latin typeface="Arial" panose="020B0604020202020204" pitchFamily="34" charset="0"/>
                <a:cs typeface="Arial" panose="020B0604020202020204" pitchFamily="34" charset="0"/>
              </a:rPr>
              <a:t>Status?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3.1.2.l --- Initiate a dialogue with </a:t>
            </a:r>
            <a:r>
              <a:rPr lang="en-US" dirty="0" err="1" smtClean="0">
                <a:latin typeface="Arial" panose="020B0604020202020204" pitchFamily="34" charset="0"/>
                <a:cs typeface="Arial" panose="020B0604020202020204" pitchFamily="34" charset="0"/>
              </a:rPr>
              <a:t>Roshydromet</a:t>
            </a:r>
            <a:r>
              <a:rPr lang="en-US" dirty="0" smtClean="0">
                <a:latin typeface="Arial" panose="020B0604020202020204" pitchFamily="34" charset="0"/>
                <a:cs typeface="Arial" panose="020B0604020202020204" pitchFamily="34" charset="0"/>
              </a:rPr>
              <a:t> and Russian Academy of Science on a potential investigation of the current rate of methane release from the shallow shelves off northern Siberia. 2013.		</a:t>
            </a:r>
            <a:r>
              <a:rPr lang="en-US" b="1" dirty="0" smtClean="0">
                <a:solidFill>
                  <a:srgbClr val="FF0000"/>
                </a:solidFill>
                <a:latin typeface="Arial" panose="020B0604020202020204" pitchFamily="34" charset="0"/>
                <a:cs typeface="Arial" panose="020B0604020202020204" pitchFamily="34" charset="0"/>
              </a:rPr>
              <a:t> Status?</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3.1.2.m --- Initiate </a:t>
            </a:r>
            <a:r>
              <a:rPr lang="en-US" dirty="0">
                <a:latin typeface="Arial" panose="020B0604020202020204" pitchFamily="34" charset="0"/>
                <a:cs typeface="Arial" panose="020B0604020202020204" pitchFamily="34" charset="0"/>
              </a:rPr>
              <a:t>a dialogue with Canadian agencies on collaborative methane research along </a:t>
            </a:r>
            <a:r>
              <a:rPr lang="en-US" dirty="0" smtClean="0">
                <a:latin typeface="Arial" panose="020B0604020202020204" pitchFamily="34" charset="0"/>
                <a:cs typeface="Arial" panose="020B0604020202020204" pitchFamily="34" charset="0"/>
              </a:rPr>
              <a:t>the Beaufort </a:t>
            </a:r>
            <a:r>
              <a:rPr lang="en-US" dirty="0">
                <a:latin typeface="Arial" panose="020B0604020202020204" pitchFamily="34" charset="0"/>
                <a:cs typeface="Arial" panose="020B0604020202020204" pitchFamily="34" charset="0"/>
              </a:rPr>
              <a:t>Sea </a:t>
            </a:r>
            <a:r>
              <a:rPr lang="en-US" dirty="0" smtClean="0">
                <a:latin typeface="Arial" panose="020B0604020202020204" pitchFamily="34" charset="0"/>
                <a:cs typeface="Arial" panose="020B0604020202020204" pitchFamily="34" charset="0"/>
              </a:rPr>
              <a:t>coast. 2013.	</a:t>
            </a:r>
            <a:r>
              <a:rPr lang="en-US" b="1" dirty="0" smtClean="0">
                <a:solidFill>
                  <a:srgbClr val="FF0000"/>
                </a:solidFill>
                <a:latin typeface="Arial" panose="020B0604020202020204" pitchFamily="34" charset="0"/>
                <a:cs typeface="Arial" panose="020B0604020202020204" pitchFamily="34" charset="0"/>
              </a:rPr>
              <a:t>Status?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9088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228600"/>
            <a:ext cx="6248400"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Modified Milestones: Understanding</a:t>
            </a:r>
          </a:p>
        </p:txBody>
      </p:sp>
      <p:sp>
        <p:nvSpPr>
          <p:cNvPr id="5" name="TextBox 4"/>
          <p:cNvSpPr txBox="1"/>
          <p:nvPr/>
        </p:nvSpPr>
        <p:spPr>
          <a:xfrm>
            <a:off x="424543" y="838200"/>
            <a:ext cx="8153400" cy="5078313"/>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Investigate marginal ice zone processes in summer in the Arctic Ocean. 2017.</a:t>
            </a:r>
          </a:p>
          <a:p>
            <a:r>
              <a:rPr lang="en-US" dirty="0" smtClean="0">
                <a:latin typeface="Arial" panose="020B0604020202020204" pitchFamily="34" charset="0"/>
                <a:cs typeface="Arial" panose="020B0604020202020204" pitchFamily="34" charset="0"/>
              </a:rPr>
              <a:t>	 Consolidation of 3.1.1.g, 3.1.2.d &amp; 3.1.2.e</a:t>
            </a:r>
          </a:p>
          <a:p>
            <a:pPr marL="228600" indent="-228600"/>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Investigate sea-state and boundary layer physics in the emerging Arctic </a:t>
            </a:r>
            <a:r>
              <a:rPr lang="en-US" dirty="0" smtClean="0">
                <a:latin typeface="Arial" panose="020B0604020202020204" pitchFamily="34" charset="0"/>
                <a:cs typeface="Arial" panose="020B0604020202020204" pitchFamily="34" charset="0"/>
              </a:rPr>
              <a:t>Ocean. 2017.	3.1.2.g</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Investigate methane release from the continental shelf, and evaluate of trends and significance of methane flux to the atmosphere. 2017.</a:t>
            </a:r>
          </a:p>
          <a:p>
            <a:r>
              <a:rPr lang="en-US" dirty="0" smtClean="0">
                <a:latin typeface="Arial" panose="020B0604020202020204" pitchFamily="34" charset="0"/>
                <a:cs typeface="Arial" panose="020B0604020202020204" pitchFamily="34" charset="0"/>
              </a:rPr>
              <a:t>	Consolidation of 3.1.2.k, 3.1.2.l &amp; 3.1.2.m</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Apply sea ice research and forecasting results to oil spill response planning. 2017.	3.1.2.c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Re-written</a:t>
            </a:r>
            <a:r>
              <a:rPr lang="en-US" dirty="0" smtClean="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Identify optimal sites for short-term process studies underpinned by long-term </a:t>
            </a:r>
            <a:r>
              <a:rPr lang="en-US" dirty="0" smtClean="0">
                <a:latin typeface="Arial" panose="020B0604020202020204" pitchFamily="34" charset="0"/>
                <a:cs typeface="Arial" panose="020B0604020202020204" pitchFamily="34" charset="0"/>
              </a:rPr>
              <a:t>observations. 2014.	3.1.2.n</a:t>
            </a:r>
            <a:r>
              <a:rPr lang="en-US" dirty="0">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Re-word for something useful?</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Investigate characterization of the circulation on the continental shelf areas of the Northeast Chukchi and Western Beaufort seas. 2012.   3.1.2.i   </a:t>
            </a:r>
            <a:r>
              <a:rPr lang="en-US" b="1" dirty="0" smtClean="0">
                <a:solidFill>
                  <a:srgbClr val="FF0000"/>
                </a:solidFill>
                <a:latin typeface="Arial" panose="020B0604020202020204" pitchFamily="34" charset="0"/>
                <a:cs typeface="Arial" panose="020B0604020202020204" pitchFamily="34" charset="0"/>
              </a:rPr>
              <a:t>Status?</a:t>
            </a:r>
          </a:p>
        </p:txBody>
      </p:sp>
    </p:spTree>
    <p:extLst>
      <p:ext uri="{BB962C8B-B14F-4D97-AF65-F5344CB8AC3E}">
        <p14:creationId xmlns:p14="http://schemas.microsoft.com/office/powerpoint/2010/main" val="203838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88980" y="228600"/>
            <a:ext cx="5003293" cy="523220"/>
          </a:xfrm>
          <a:prstGeom prst="rect">
            <a:avLst/>
          </a:prstGeom>
          <a:noFill/>
        </p:spPr>
        <p:txBody>
          <a:bodyPr wrap="none" rtlCol="0">
            <a:spAutoFit/>
          </a:bodyPr>
          <a:lstStyle/>
          <a:p>
            <a:pPr algn="ctr"/>
            <a:r>
              <a:rPr lang="en-US" sz="2800" dirty="0" smtClean="0">
                <a:latin typeface="Arial" panose="020B0604020202020204" pitchFamily="34" charset="0"/>
                <a:cs typeface="Arial" panose="020B0604020202020204" pitchFamily="34" charset="0"/>
              </a:rPr>
              <a:t>Current Milestones: Predicting</a:t>
            </a:r>
          </a:p>
        </p:txBody>
      </p:sp>
      <p:sp>
        <p:nvSpPr>
          <p:cNvPr id="5" name="TextBox 4"/>
          <p:cNvSpPr txBox="1"/>
          <p:nvPr/>
        </p:nvSpPr>
        <p:spPr>
          <a:xfrm>
            <a:off x="228600" y="815400"/>
            <a:ext cx="8763000" cy="5262979"/>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3.1.1a --- Convene </a:t>
            </a:r>
            <a:r>
              <a:rPr lang="en-US" sz="1600" dirty="0">
                <a:latin typeface="Arial" panose="020B0604020202020204" pitchFamily="34" charset="0"/>
                <a:cs typeface="Arial" panose="020B0604020202020204" pitchFamily="34" charset="0"/>
              </a:rPr>
              <a:t>interagency expert group on sea-ice forecasting to develop multi-year </a:t>
            </a:r>
            <a:r>
              <a:rPr lang="en-US" sz="1600" dirty="0" smtClean="0">
                <a:latin typeface="Arial" panose="020B0604020202020204" pitchFamily="34" charset="0"/>
                <a:cs typeface="Arial" panose="020B0604020202020204" pitchFamily="34" charset="0"/>
              </a:rPr>
              <a:t>implementation plan</a:t>
            </a:r>
            <a:r>
              <a:rPr lang="en-US" sz="1600" dirty="0">
                <a:latin typeface="Arial" panose="020B0604020202020204" pitchFamily="34" charset="0"/>
                <a:cs typeface="Arial" panose="020B0604020202020204" pitchFamily="34" charset="0"/>
              </a:rPr>
              <a:t>, coordinate </a:t>
            </a:r>
            <a:r>
              <a:rPr lang="en-US" sz="1600" dirty="0" smtClean="0">
                <a:latin typeface="Arial" panose="020B0604020202020204" pitchFamily="34" charset="0"/>
                <a:cs typeface="Arial" panose="020B0604020202020204" pitchFamily="34" charset="0"/>
              </a:rPr>
              <a:t>ongoing </a:t>
            </a:r>
            <a:r>
              <a:rPr lang="en-US" sz="1600" dirty="0">
                <a:latin typeface="Arial" panose="020B0604020202020204" pitchFamily="34" charset="0"/>
                <a:cs typeface="Arial" panose="020B0604020202020204" pitchFamily="34" charset="0"/>
              </a:rPr>
              <a:t>observation and </a:t>
            </a:r>
            <a:r>
              <a:rPr lang="en-US" sz="1600" dirty="0" smtClean="0">
                <a:latin typeface="Arial" panose="020B0604020202020204" pitchFamily="34" charset="0"/>
                <a:cs typeface="Arial" panose="020B0604020202020204" pitchFamily="34" charset="0"/>
              </a:rPr>
              <a:t>modeling, and </a:t>
            </a:r>
            <a:r>
              <a:rPr lang="en-US" sz="1600" dirty="0">
                <a:latin typeface="Arial" panose="020B0604020202020204" pitchFamily="34" charset="0"/>
                <a:cs typeface="Arial" panose="020B0604020202020204" pitchFamily="34" charset="0"/>
              </a:rPr>
              <a:t>determine needed </a:t>
            </a:r>
            <a:r>
              <a:rPr lang="en-US" sz="1600" dirty="0" smtClean="0">
                <a:latin typeface="Arial" panose="020B0604020202020204" pitchFamily="34" charset="0"/>
                <a:cs typeface="Arial" panose="020B0604020202020204" pitchFamily="34" charset="0"/>
              </a:rPr>
              <a:t>improvements to </a:t>
            </a:r>
            <a:r>
              <a:rPr lang="en-US" sz="1600" dirty="0">
                <a:latin typeface="Arial" panose="020B0604020202020204" pitchFamily="34" charset="0"/>
                <a:cs typeface="Arial" panose="020B0604020202020204" pitchFamily="34" charset="0"/>
              </a:rPr>
              <a:t>reduce uncertainty in </a:t>
            </a:r>
            <a:r>
              <a:rPr lang="en-US" sz="1600" dirty="0" smtClean="0">
                <a:latin typeface="Arial" panose="020B0604020202020204" pitchFamily="34" charset="0"/>
                <a:cs typeface="Arial" panose="020B0604020202020204" pitchFamily="34" charset="0"/>
              </a:rPr>
              <a:t>forecasts. 2013.	</a:t>
            </a:r>
            <a:r>
              <a:rPr lang="en-US" sz="1600" b="1" dirty="0" smtClean="0">
                <a:solidFill>
                  <a:srgbClr val="FF0000"/>
                </a:solidFill>
                <a:latin typeface="Arial" panose="020B0604020202020204" pitchFamily="34" charset="0"/>
                <a:cs typeface="Arial" panose="020B0604020202020204" pitchFamily="34" charset="0"/>
              </a:rPr>
              <a:t>Completed or in progress?</a:t>
            </a: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3.1.1.b --- Engage </a:t>
            </a:r>
            <a:r>
              <a:rPr lang="en-US" sz="1600" dirty="0">
                <a:latin typeface="Arial" panose="020B0604020202020204" pitchFamily="34" charset="0"/>
                <a:cs typeface="Arial" panose="020B0604020202020204" pitchFamily="34" charset="0"/>
              </a:rPr>
              <a:t>with stakeholders and users to determine needs for sea-ice forecasts and </a:t>
            </a:r>
            <a:r>
              <a:rPr lang="en-US" sz="1600" dirty="0" smtClean="0">
                <a:latin typeface="Arial" panose="020B0604020202020204" pitchFamily="34" charset="0"/>
                <a:cs typeface="Arial" panose="020B0604020202020204" pitchFamily="34" charset="0"/>
              </a:rPr>
              <a:t>products through </a:t>
            </a:r>
            <a:r>
              <a:rPr lang="en-US" sz="1600" dirty="0">
                <a:latin typeface="Arial" panose="020B0604020202020204" pitchFamily="34" charset="0"/>
                <a:cs typeface="Arial" panose="020B0604020202020204" pitchFamily="34" charset="0"/>
              </a:rPr>
              <a:t>venues such as the Alaska Marine Science Symposium and Alaska Forum on </a:t>
            </a:r>
            <a:r>
              <a:rPr lang="en-US" sz="1600" dirty="0" smtClean="0">
                <a:latin typeface="Arial" panose="020B0604020202020204" pitchFamily="34" charset="0"/>
                <a:cs typeface="Arial" panose="020B0604020202020204" pitchFamily="34" charset="0"/>
              </a:rPr>
              <a:t>the Environment. 2013.	       </a:t>
            </a:r>
            <a:r>
              <a:rPr lang="en-US" sz="1600" b="1" dirty="0" smtClean="0">
                <a:solidFill>
                  <a:srgbClr val="FF0000"/>
                </a:solidFill>
                <a:latin typeface="Arial" panose="020B0604020202020204" pitchFamily="34" charset="0"/>
                <a:cs typeface="Arial" panose="020B0604020202020204" pitchFamily="34" charset="0"/>
              </a:rPr>
              <a:t>Completed?</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3.1.1.c --- Continue </a:t>
            </a:r>
            <a:r>
              <a:rPr lang="en-US" sz="1600" dirty="0">
                <a:latin typeface="Arial" panose="020B0604020202020204" pitchFamily="34" charset="0"/>
                <a:cs typeface="Arial" panose="020B0604020202020204" pitchFamily="34" charset="0"/>
              </a:rPr>
              <a:t>the Sea Ice Outlook and Sea Ice for Walrus Outlook to evaluate diverse sea-ice </a:t>
            </a:r>
            <a:r>
              <a:rPr lang="en-US" sz="1600" dirty="0" smtClean="0">
                <a:latin typeface="Arial" panose="020B0604020202020204" pitchFamily="34" charset="0"/>
                <a:cs typeface="Arial" panose="020B0604020202020204" pitchFamily="34" charset="0"/>
              </a:rPr>
              <a:t>forecasting approaches </a:t>
            </a:r>
            <a:r>
              <a:rPr lang="en-US" sz="1600" dirty="0">
                <a:latin typeface="Arial" panose="020B0604020202020204" pitchFamily="34" charset="0"/>
                <a:cs typeface="Arial" panose="020B0604020202020204" pitchFamily="34" charset="0"/>
              </a:rPr>
              <a:t>and fill a valuable user </a:t>
            </a:r>
            <a:r>
              <a:rPr lang="en-US" sz="1600" dirty="0" smtClean="0">
                <a:latin typeface="Arial" panose="020B0604020202020204" pitchFamily="34" charset="0"/>
                <a:cs typeface="Arial" panose="020B0604020202020204" pitchFamily="34" charset="0"/>
              </a:rPr>
              <a:t>need. 2013.</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r>
              <a:rPr lang="en-US" sz="1600" b="1" dirty="0" smtClean="0">
                <a:solidFill>
                  <a:srgbClr val="FF0000"/>
                </a:solidFill>
                <a:latin typeface="Arial" panose="020B0604020202020204" pitchFamily="34" charset="0"/>
                <a:cs typeface="Arial" panose="020B0604020202020204" pitchFamily="34" charset="0"/>
              </a:rPr>
              <a:t>Completed.</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3.1.2.a --- Report </a:t>
            </a:r>
            <a:r>
              <a:rPr lang="en-US" sz="1600" dirty="0">
                <a:latin typeface="Arial" panose="020B0604020202020204" pitchFamily="34" charset="0"/>
                <a:cs typeface="Arial" panose="020B0604020202020204" pitchFamily="34" charset="0"/>
              </a:rPr>
              <a:t>of a workshop on sea-ice </a:t>
            </a:r>
            <a:r>
              <a:rPr lang="en-US" sz="1600" dirty="0" smtClean="0">
                <a:latin typeface="Arial" panose="020B0604020202020204" pitchFamily="34" charset="0"/>
                <a:cs typeface="Arial" panose="020B0604020202020204" pitchFamily="34" charset="0"/>
              </a:rPr>
              <a:t>forecasting. 2012.	</a:t>
            </a:r>
            <a:r>
              <a:rPr lang="en-US" sz="1600" b="1" dirty="0" smtClean="0">
                <a:solidFill>
                  <a:srgbClr val="FF0000"/>
                </a:solidFill>
                <a:latin typeface="Arial" panose="020B0604020202020204" pitchFamily="34" charset="0"/>
                <a:cs typeface="Arial" panose="020B0604020202020204" pitchFamily="34" charset="0"/>
              </a:rPr>
              <a:t>Completed.</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3.1.2.b --- Report </a:t>
            </a:r>
            <a:r>
              <a:rPr lang="en-US" sz="1600" dirty="0">
                <a:latin typeface="Arial" panose="020B0604020202020204" pitchFamily="34" charset="0"/>
                <a:cs typeface="Arial" panose="020B0604020202020204" pitchFamily="34" charset="0"/>
              </a:rPr>
              <a:t>of a workshop on the future of Arctic sea-ice research and forecasting, National </a:t>
            </a:r>
            <a:r>
              <a:rPr lang="en-US" sz="1600" dirty="0" smtClean="0">
                <a:latin typeface="Arial" panose="020B0604020202020204" pitchFamily="34" charset="0"/>
                <a:cs typeface="Arial" panose="020B0604020202020204" pitchFamily="34" charset="0"/>
              </a:rPr>
              <a:t>Academy Polar </a:t>
            </a:r>
            <a:r>
              <a:rPr lang="en-US" sz="1600" dirty="0">
                <a:latin typeface="Arial" panose="020B0604020202020204" pitchFamily="34" charset="0"/>
                <a:cs typeface="Arial" panose="020B0604020202020204" pitchFamily="34" charset="0"/>
              </a:rPr>
              <a:t>Research </a:t>
            </a:r>
            <a:r>
              <a:rPr lang="en-US" sz="1600" dirty="0" smtClean="0">
                <a:latin typeface="Arial" panose="020B0604020202020204" pitchFamily="34" charset="0"/>
                <a:cs typeface="Arial" panose="020B0604020202020204" pitchFamily="34" charset="0"/>
              </a:rPr>
              <a:t>Board. 2013.</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r>
              <a:rPr lang="en-US" sz="1600" b="1" dirty="0" smtClean="0">
                <a:solidFill>
                  <a:srgbClr val="FF0000"/>
                </a:solidFill>
                <a:latin typeface="Arial" panose="020B0604020202020204" pitchFamily="34" charset="0"/>
                <a:cs typeface="Arial" panose="020B0604020202020204" pitchFamily="34" charset="0"/>
              </a:rPr>
              <a:t>Completed</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3.1.2.h --- Initiate </a:t>
            </a:r>
            <a:r>
              <a:rPr lang="en-US" sz="1600" dirty="0">
                <a:latin typeface="Arial" panose="020B0604020202020204" pitchFamily="34" charset="0"/>
                <a:cs typeface="Arial" panose="020B0604020202020204" pitchFamily="34" charset="0"/>
              </a:rPr>
              <a:t>interagency activity to improve application of remote sensing and buoy/mooring </a:t>
            </a:r>
            <a:r>
              <a:rPr lang="en-US" sz="1600" dirty="0" smtClean="0">
                <a:latin typeface="Arial" panose="020B0604020202020204" pitchFamily="34" charset="0"/>
                <a:cs typeface="Arial" panose="020B0604020202020204" pitchFamily="34" charset="0"/>
              </a:rPr>
              <a:t>data to </a:t>
            </a:r>
            <a:r>
              <a:rPr lang="en-US" sz="1600" dirty="0">
                <a:latin typeface="Arial" panose="020B0604020202020204" pitchFamily="34" charset="0"/>
                <a:cs typeface="Arial" panose="020B0604020202020204" pitchFamily="34" charset="0"/>
              </a:rPr>
              <a:t>sea-ice </a:t>
            </a:r>
            <a:r>
              <a:rPr lang="en-US" sz="1600" dirty="0" smtClean="0">
                <a:latin typeface="Arial" panose="020B0604020202020204" pitchFamily="34" charset="0"/>
                <a:cs typeface="Arial" panose="020B0604020202020204" pitchFamily="34" charset="0"/>
              </a:rPr>
              <a:t>forecasting. 2012.	</a:t>
            </a:r>
            <a:r>
              <a:rPr lang="en-US" sz="1600" b="1" dirty="0" smtClean="0">
                <a:solidFill>
                  <a:srgbClr val="FF0000"/>
                </a:solidFill>
                <a:latin typeface="Arial" panose="020B0604020202020204" pitchFamily="34" charset="0"/>
                <a:cs typeface="Arial" panose="020B0604020202020204" pitchFamily="34" charset="0"/>
              </a:rPr>
              <a:t>Status? Postponed or Cancelled?</a:t>
            </a:r>
          </a:p>
          <a:p>
            <a:endParaRPr lang="en-US" sz="1600" b="1" dirty="0">
              <a:solidFill>
                <a:srgbClr val="FF0000"/>
              </a:solidFill>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3.1.2.o ---- Undertake </a:t>
            </a:r>
            <a:r>
              <a:rPr lang="en-US" sz="1600" dirty="0">
                <a:latin typeface="Arial" panose="020B0604020202020204" pitchFamily="34" charset="0"/>
                <a:cs typeface="Arial" panose="020B0604020202020204" pitchFamily="34" charset="0"/>
              </a:rPr>
              <a:t>a sea ice model </a:t>
            </a:r>
            <a:r>
              <a:rPr lang="en-US" sz="1600" dirty="0" err="1">
                <a:latin typeface="Arial" panose="020B0604020202020204" pitchFamily="34" charset="0"/>
                <a:cs typeface="Arial" panose="020B0604020202020204" pitchFamily="34" charset="0"/>
              </a:rPr>
              <a:t>intercomparison</a:t>
            </a:r>
            <a:r>
              <a:rPr lang="en-US" sz="1600" dirty="0">
                <a:latin typeface="Arial" panose="020B0604020202020204" pitchFamily="34" charset="0"/>
                <a:cs typeface="Arial" panose="020B0604020202020204" pitchFamily="34" charset="0"/>
              </a:rPr>
              <a:t> project in order to improve sea ice prediction at a variety of time and space </a:t>
            </a:r>
            <a:r>
              <a:rPr lang="en-US" sz="1600" dirty="0" smtClean="0">
                <a:latin typeface="Arial" panose="020B0604020202020204" pitchFamily="34" charset="0"/>
                <a:cs typeface="Arial" panose="020B0604020202020204" pitchFamily="34" charset="0"/>
              </a:rPr>
              <a:t>scales. 2017.	</a:t>
            </a:r>
            <a:r>
              <a:rPr lang="en-US" sz="1600" b="1" dirty="0" smtClean="0">
                <a:solidFill>
                  <a:srgbClr val="FF0000"/>
                </a:solidFill>
                <a:latin typeface="Arial" panose="020B0604020202020204" pitchFamily="34" charset="0"/>
                <a:cs typeface="Arial" panose="020B0604020202020204" pitchFamily="34" charset="0"/>
              </a:rPr>
              <a:t>In progress</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526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381000"/>
            <a:ext cx="6934200"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Modified Milestones</a:t>
            </a:r>
            <a:r>
              <a:rPr lang="en-US" sz="2800" smtClean="0">
                <a:latin typeface="Arial" panose="020B0604020202020204" pitchFamily="34" charset="0"/>
                <a:cs typeface="Arial" panose="020B0604020202020204" pitchFamily="34" charset="0"/>
              </a:rPr>
              <a:t>: Predicting</a:t>
            </a:r>
            <a:endParaRPr lang="en-US" sz="2800" dirty="0" smtClean="0">
              <a:latin typeface="Arial" panose="020B0604020202020204" pitchFamily="34" charset="0"/>
              <a:cs typeface="Arial" panose="020B0604020202020204" pitchFamily="34" charset="0"/>
            </a:endParaRPr>
          </a:p>
        </p:txBody>
      </p:sp>
      <p:sp>
        <p:nvSpPr>
          <p:cNvPr id="5" name="TextBox 4"/>
          <p:cNvSpPr txBox="1"/>
          <p:nvPr/>
        </p:nvSpPr>
        <p:spPr>
          <a:xfrm>
            <a:off x="228600" y="1126390"/>
            <a:ext cx="8763000" cy="5293757"/>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3.1.1a --- Convene </a:t>
            </a:r>
            <a:r>
              <a:rPr lang="en-US" sz="1600" dirty="0">
                <a:latin typeface="Arial" panose="020B0604020202020204" pitchFamily="34" charset="0"/>
                <a:cs typeface="Arial" panose="020B0604020202020204" pitchFamily="34" charset="0"/>
              </a:rPr>
              <a:t>interagency expert group on sea-ice forecasting to develop multi-year </a:t>
            </a:r>
            <a:r>
              <a:rPr lang="en-US" sz="1600" dirty="0" smtClean="0">
                <a:latin typeface="Arial" panose="020B0604020202020204" pitchFamily="34" charset="0"/>
                <a:cs typeface="Arial" panose="020B0604020202020204" pitchFamily="34" charset="0"/>
              </a:rPr>
              <a:t>implementation plan</a:t>
            </a:r>
            <a:r>
              <a:rPr lang="en-US" sz="1600" dirty="0">
                <a:latin typeface="Arial" panose="020B0604020202020204" pitchFamily="34" charset="0"/>
                <a:cs typeface="Arial" panose="020B0604020202020204" pitchFamily="34" charset="0"/>
              </a:rPr>
              <a:t>, coordinate </a:t>
            </a:r>
            <a:r>
              <a:rPr lang="en-US" sz="1600" dirty="0" smtClean="0">
                <a:latin typeface="Arial" panose="020B0604020202020204" pitchFamily="34" charset="0"/>
                <a:cs typeface="Arial" panose="020B0604020202020204" pitchFamily="34" charset="0"/>
              </a:rPr>
              <a:t>ongoing </a:t>
            </a:r>
            <a:r>
              <a:rPr lang="en-US" sz="1600" dirty="0">
                <a:latin typeface="Arial" panose="020B0604020202020204" pitchFamily="34" charset="0"/>
                <a:cs typeface="Arial" panose="020B0604020202020204" pitchFamily="34" charset="0"/>
              </a:rPr>
              <a:t>observation and </a:t>
            </a:r>
            <a:r>
              <a:rPr lang="en-US" sz="1600" dirty="0" smtClean="0">
                <a:latin typeface="Arial" panose="020B0604020202020204" pitchFamily="34" charset="0"/>
                <a:cs typeface="Arial" panose="020B0604020202020204" pitchFamily="34" charset="0"/>
              </a:rPr>
              <a:t>modeling, and </a:t>
            </a:r>
            <a:r>
              <a:rPr lang="en-US" sz="1600" dirty="0">
                <a:latin typeface="Arial" panose="020B0604020202020204" pitchFamily="34" charset="0"/>
                <a:cs typeface="Arial" panose="020B0604020202020204" pitchFamily="34" charset="0"/>
              </a:rPr>
              <a:t>determine needed </a:t>
            </a:r>
            <a:r>
              <a:rPr lang="en-US" sz="1600" dirty="0" smtClean="0">
                <a:latin typeface="Arial" panose="020B0604020202020204" pitchFamily="34" charset="0"/>
                <a:cs typeface="Arial" panose="020B0604020202020204" pitchFamily="34" charset="0"/>
              </a:rPr>
              <a:t>improvements to </a:t>
            </a:r>
            <a:r>
              <a:rPr lang="en-US" sz="1600" dirty="0">
                <a:latin typeface="Arial" panose="020B0604020202020204" pitchFamily="34" charset="0"/>
                <a:cs typeface="Arial" panose="020B0604020202020204" pitchFamily="34" charset="0"/>
              </a:rPr>
              <a:t>reduce uncertainty in </a:t>
            </a:r>
            <a:r>
              <a:rPr lang="en-US" sz="1600" dirty="0" smtClean="0">
                <a:latin typeface="Arial" panose="020B0604020202020204" pitchFamily="34" charset="0"/>
                <a:cs typeface="Arial" panose="020B0604020202020204" pitchFamily="34" charset="0"/>
              </a:rPr>
              <a:t>forecasts. 2013.	</a:t>
            </a:r>
            <a:r>
              <a:rPr lang="en-US" sz="1600" b="1" dirty="0" smtClean="0">
                <a:solidFill>
                  <a:srgbClr val="FF0000"/>
                </a:solidFill>
                <a:latin typeface="Arial" panose="020B0604020202020204" pitchFamily="34" charset="0"/>
                <a:cs typeface="Arial" panose="020B0604020202020204" pitchFamily="34" charset="0"/>
              </a:rPr>
              <a:t> In progress? </a:t>
            </a:r>
            <a:r>
              <a:rPr lang="en-US" sz="1600" dirty="0" smtClean="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3.1.2.h --- Improve </a:t>
            </a:r>
            <a:r>
              <a:rPr lang="en-US" sz="1600" dirty="0">
                <a:latin typeface="Arial" panose="020B0604020202020204" pitchFamily="34" charset="0"/>
                <a:cs typeface="Arial" panose="020B0604020202020204" pitchFamily="34" charset="0"/>
              </a:rPr>
              <a:t>application of remote sensing and buoy/mooring </a:t>
            </a:r>
            <a:r>
              <a:rPr lang="en-US" sz="1600" dirty="0" smtClean="0">
                <a:latin typeface="Arial" panose="020B0604020202020204" pitchFamily="34" charset="0"/>
                <a:cs typeface="Arial" panose="020B0604020202020204" pitchFamily="34" charset="0"/>
              </a:rPr>
              <a:t>data to </a:t>
            </a:r>
            <a:r>
              <a:rPr lang="en-US" sz="1600" dirty="0">
                <a:latin typeface="Arial" panose="020B0604020202020204" pitchFamily="34" charset="0"/>
                <a:cs typeface="Arial" panose="020B0604020202020204" pitchFamily="34" charset="0"/>
              </a:rPr>
              <a:t>sea-ice </a:t>
            </a:r>
            <a:r>
              <a:rPr lang="en-US" sz="1600" dirty="0" smtClean="0">
                <a:latin typeface="Arial" panose="020B0604020202020204" pitchFamily="34" charset="0"/>
                <a:cs typeface="Arial" panose="020B0604020202020204" pitchFamily="34" charset="0"/>
              </a:rPr>
              <a:t>forecasting</a:t>
            </a:r>
          </a:p>
          <a:p>
            <a:r>
              <a:rPr lang="en-US" sz="1600" dirty="0" smtClean="0">
                <a:latin typeface="Arial" panose="020B0604020202020204" pitchFamily="34" charset="0"/>
                <a:cs typeface="Arial" panose="020B0604020202020204" pitchFamily="34" charset="0"/>
              </a:rPr>
              <a:t>i.e., data assimilation. </a:t>
            </a:r>
            <a:r>
              <a:rPr lang="en-US" sz="1600" b="1" dirty="0" smtClean="0">
                <a:solidFill>
                  <a:srgbClr val="FF0000"/>
                </a:solidFill>
                <a:latin typeface="Arial" panose="020B0604020202020204" pitchFamily="34" charset="0"/>
                <a:cs typeface="Arial" panose="020B0604020202020204" pitchFamily="34" charset="0"/>
              </a:rPr>
              <a:t>2017.	Re-written and new completion date.</a:t>
            </a:r>
            <a:r>
              <a:rPr lang="en-US" sz="1600" dirty="0" smtClean="0">
                <a:latin typeface="Arial" panose="020B0604020202020204" pitchFamily="34" charset="0"/>
                <a:cs typeface="Arial" panose="020B0604020202020204" pitchFamily="34" charset="0"/>
              </a:rPr>
              <a:t>	</a:t>
            </a:r>
          </a:p>
          <a:p>
            <a:endParaRPr lang="en-US" sz="1600" b="1" dirty="0">
              <a:solidFill>
                <a:srgbClr val="FF0000"/>
              </a:solidFill>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3.1.2.o --- Undertake </a:t>
            </a:r>
            <a:r>
              <a:rPr lang="en-US" sz="1600" dirty="0">
                <a:latin typeface="Arial" panose="020B0604020202020204" pitchFamily="34" charset="0"/>
                <a:cs typeface="Arial" panose="020B0604020202020204" pitchFamily="34" charset="0"/>
              </a:rPr>
              <a:t>a sea ice model </a:t>
            </a:r>
            <a:r>
              <a:rPr lang="en-US" sz="1600" dirty="0" err="1">
                <a:latin typeface="Arial" panose="020B0604020202020204" pitchFamily="34" charset="0"/>
                <a:cs typeface="Arial" panose="020B0604020202020204" pitchFamily="34" charset="0"/>
              </a:rPr>
              <a:t>intercomparison</a:t>
            </a:r>
            <a:r>
              <a:rPr lang="en-US" sz="1600" dirty="0">
                <a:latin typeface="Arial" panose="020B0604020202020204" pitchFamily="34" charset="0"/>
                <a:cs typeface="Arial" panose="020B0604020202020204" pitchFamily="34" charset="0"/>
              </a:rPr>
              <a:t> project in order to improve sea ice prediction at a variety of time and space </a:t>
            </a:r>
            <a:r>
              <a:rPr lang="en-US" sz="1600" dirty="0" smtClean="0">
                <a:latin typeface="Arial" panose="020B0604020202020204" pitchFamily="34" charset="0"/>
                <a:cs typeface="Arial" panose="020B0604020202020204" pitchFamily="34" charset="0"/>
              </a:rPr>
              <a:t>scales. 2017.</a:t>
            </a:r>
            <a:r>
              <a:rPr lang="en-US" sz="1600" b="1" dirty="0">
                <a:solidFill>
                  <a:srgbClr val="FF0000"/>
                </a:solidFill>
                <a:latin typeface="Arial" panose="020B0604020202020204" pitchFamily="34" charset="0"/>
                <a:cs typeface="Arial" panose="020B0604020202020204" pitchFamily="34" charset="0"/>
              </a:rPr>
              <a:t>	</a:t>
            </a:r>
            <a:r>
              <a:rPr lang="en-US" sz="1600" b="1" dirty="0" smtClean="0">
                <a:solidFill>
                  <a:srgbClr val="FF0000"/>
                </a:solidFill>
                <a:latin typeface="Arial" panose="020B0604020202020204" pitchFamily="34" charset="0"/>
                <a:cs typeface="Arial" panose="020B0604020202020204" pitchFamily="34" charset="0"/>
              </a:rPr>
              <a:t>In progress</a:t>
            </a:r>
          </a:p>
          <a:p>
            <a:endParaRPr lang="en-US" sz="1600" b="1" dirty="0">
              <a:solidFill>
                <a:srgbClr val="FF0000"/>
              </a:solidFill>
              <a:latin typeface="Arial" panose="020B0604020202020204" pitchFamily="34" charset="0"/>
              <a:cs typeface="Arial" panose="020B0604020202020204" pitchFamily="34" charset="0"/>
            </a:endParaRPr>
          </a:p>
          <a:p>
            <a:endParaRPr lang="en-US" sz="1600" b="1" dirty="0" smtClean="0">
              <a:solidFill>
                <a:srgbClr val="FF0000"/>
              </a:solidFill>
              <a:latin typeface="Arial" panose="020B0604020202020204" pitchFamily="34" charset="0"/>
              <a:cs typeface="Arial" panose="020B0604020202020204" pitchFamily="34" charset="0"/>
            </a:endParaRPr>
          </a:p>
          <a:p>
            <a:endParaRPr lang="en-US" sz="1600" b="1" dirty="0" smtClean="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endParaRPr lang="en-US" sz="1600" b="1" dirty="0" smtClean="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endParaRPr lang="en-US" sz="1600" b="1" dirty="0" smtClean="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r>
              <a:rPr lang="en-US" sz="1600" b="1" dirty="0" smtClean="0">
                <a:latin typeface="Arial" panose="020B0604020202020204" pitchFamily="34" charset="0"/>
                <a:cs typeface="Arial" panose="020B0604020202020204" pitchFamily="34" charset="0"/>
              </a:rPr>
              <a:t>This cupboard looks a little bare. </a:t>
            </a:r>
          </a:p>
          <a:p>
            <a:r>
              <a:rPr lang="en-US" sz="1600" b="1" dirty="0" smtClean="0">
                <a:latin typeface="Arial" panose="020B0604020202020204" pitchFamily="34" charset="0"/>
                <a:cs typeface="Arial" panose="020B0604020202020204" pitchFamily="34" charset="0"/>
              </a:rPr>
              <a:t>An opportunity for new milestones?</a:t>
            </a:r>
          </a:p>
          <a:p>
            <a:r>
              <a:rPr lang="en-US" sz="1600" b="1" dirty="0" smtClean="0">
                <a:latin typeface="Arial" panose="020B0604020202020204" pitchFamily="34" charset="0"/>
                <a:cs typeface="Arial" panose="020B0604020202020204" pitchFamily="34" charset="0"/>
              </a:rPr>
              <a:t>We should look at the IARPC Modeling Collaboration Team milestones for further synergies </a:t>
            </a:r>
            <a:r>
              <a:rPr lang="en-US" b="1" i="1" dirty="0" smtClean="0">
                <a:latin typeface="Arial" panose="020B0604020202020204" pitchFamily="34" charset="0"/>
                <a:cs typeface="Arial" panose="020B0604020202020204" pitchFamily="34" charset="0"/>
              </a:rPr>
              <a:t>à la</a:t>
            </a:r>
            <a:r>
              <a:rPr lang="en-US" b="1" dirty="0" smtClean="0">
                <a:latin typeface="Arial" panose="020B0604020202020204" pitchFamily="34" charset="0"/>
                <a:cs typeface="Arial" panose="020B0604020202020204" pitchFamily="34" charset="0"/>
              </a:rPr>
              <a:t> the Sea Ice Prediction Network.</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6252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680</Words>
  <Application>Microsoft Office PowerPoint</Application>
  <PresentationFormat>On-screen Show (4:3)</PresentationFormat>
  <Paragraphs>139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Jeffries, ONR</dc:creator>
  <cp:lastModifiedBy>Sara Bowden</cp:lastModifiedBy>
  <cp:revision>35</cp:revision>
  <dcterms:created xsi:type="dcterms:W3CDTF">2014-04-22T12:34:10Z</dcterms:created>
  <dcterms:modified xsi:type="dcterms:W3CDTF">2014-04-25T20:10:46Z</dcterms:modified>
</cp:coreProperties>
</file>