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/>
    <p:restoredTop sz="95238"/>
  </p:normalViewPr>
  <p:slideViewPr>
    <p:cSldViewPr snapToGrid="0" snapToObjects="1">
      <p:cViewPr varScale="1">
        <p:scale>
          <a:sx n="131" d="100"/>
          <a:sy n="131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62D1-8E08-F74A-BFBD-D8B5E9A016A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BD56-B777-7E41-991C-FCA04783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9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8BD56-B777-7E41-991C-FCA047834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94B752-3BA8-3247-8695-2D327E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OOS_logo_color_rgb.png">
            <a:extLst>
              <a:ext uri="{FF2B5EF4-FFF2-40B4-BE49-F238E27FC236}">
                <a16:creationId xmlns:a16="http://schemas.microsoft.com/office/drawing/2014/main" id="{79737B86-A929-0544-92F3-D9A2859FD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DF40-2075-CF4A-8BB7-E2BA99709DB8}"/>
              </a:ext>
            </a:extLst>
          </p:cNvPr>
          <p:cNvSpPr txBox="1"/>
          <p:nvPr/>
        </p:nvSpPr>
        <p:spPr>
          <a:xfrm>
            <a:off x="3007621" y="521723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10" name="Google Shape;68;p13">
            <a:extLst>
              <a:ext uri="{FF2B5EF4-FFF2-40B4-BE49-F238E27FC236}">
                <a16:creationId xmlns:a16="http://schemas.microsoft.com/office/drawing/2014/main" id="{01E431E5-8FFD-7940-86A7-62856ABC847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courtesy of Kathy </a:t>
            </a:r>
            <a:r>
              <a:rPr lang="en-US" sz="900" i="0" u="none" strike="noStrike" cap="none" dirty="0" err="1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Kuletz</a:t>
            </a:r>
            <a:endParaRPr sz="90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FC84048A-7BB6-1D40-A454-45C0BAE3220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346089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266C6B-D8F3-F84E-8E21-352672B6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655310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A3235D6-9D26-AF41-B531-9100028DA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14" y="3579237"/>
            <a:ext cx="5602287" cy="274955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lang="en-US" sz="1350" i="0" u="none" strike="noStrike" cap="none" smtClean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defRPr>
            </a:lvl1pPr>
            <a:lvl2pPr>
              <a:defRPr sz="1350">
                <a:solidFill>
                  <a:schemeClr val="tx1"/>
                </a:solidFill>
                <a:latin typeface="Calibri"/>
                <a:cs typeface="Calibri"/>
              </a:defRPr>
            </a:lvl2pPr>
            <a:lvl3pPr>
              <a:defRPr sz="1350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defRPr sz="1350">
                <a:solidFill>
                  <a:schemeClr val="tx1"/>
                </a:solidFill>
                <a:latin typeface="Calibri"/>
                <a:cs typeface="Calibri"/>
              </a:defRPr>
            </a:lvl4pPr>
            <a:lvl5pPr>
              <a:defRPr sz="135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Location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Date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Presenter Name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Presenter Title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Alaska Ocean Observing System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title and floating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ve_bar_gradient.eps">
            <a:extLst>
              <a:ext uri="{FF2B5EF4-FFF2-40B4-BE49-F238E27FC236}">
                <a16:creationId xmlns:a16="http://schemas.microsoft.com/office/drawing/2014/main" id="{7112FFEE-9229-0C4A-B77C-6F34392E8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8" y="-16714"/>
            <a:ext cx="12269975" cy="1631201"/>
          </a:xfrm>
          <a:prstGeom prst="rect">
            <a:avLst/>
          </a:prstGeom>
        </p:spPr>
      </p:pic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983523-0B36-E14A-85CC-02E1DCB74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03" y="489567"/>
            <a:ext cx="1485900" cy="40115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0382DB1-3617-F842-BC36-3487A6786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0990" y="2120768"/>
            <a:ext cx="3697839" cy="2255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9850" dist="635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lIns="182880" tIns="137160"/>
          <a:lstStyle>
            <a:lvl1pPr marL="137160" indent="-137160">
              <a:spcBef>
                <a:spcPts val="0"/>
              </a:spcBef>
              <a:defRPr sz="1350" b="0" i="0" baseline="0">
                <a:solidFill>
                  <a:schemeClr val="tx1"/>
                </a:solidFill>
              </a:defRPr>
            </a:lvl1pPr>
            <a:lvl2pPr>
              <a:defRPr sz="1200" b="0" i="0" baseline="0">
                <a:solidFill>
                  <a:schemeClr val="tx1"/>
                </a:solidFill>
              </a:defRPr>
            </a:lvl2pPr>
            <a:lvl3pPr>
              <a:defRPr sz="1200" b="0" i="0" baseline="0">
                <a:solidFill>
                  <a:schemeClr val="tx1"/>
                </a:solidFill>
              </a:defRPr>
            </a:lvl3pPr>
            <a:lvl4pPr>
              <a:defRPr sz="1200" b="0" i="0" baseline="0">
                <a:solidFill>
                  <a:schemeClr val="tx1"/>
                </a:solidFill>
              </a:defRPr>
            </a:lvl4pPr>
            <a:lvl5pPr>
              <a:defRPr sz="12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4719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ve_bar_gradient.eps">
            <a:extLst>
              <a:ext uri="{FF2B5EF4-FFF2-40B4-BE49-F238E27FC236}">
                <a16:creationId xmlns:a16="http://schemas.microsoft.com/office/drawing/2014/main" id="{7112FFEE-9229-0C4A-B77C-6F34392E8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8" y="-16714"/>
            <a:ext cx="12269975" cy="1631201"/>
          </a:xfrm>
          <a:prstGeom prst="rect">
            <a:avLst/>
          </a:prstGeom>
        </p:spPr>
      </p:pic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983523-0B36-E14A-85CC-02E1DCB74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03" y="489567"/>
            <a:ext cx="1485900" cy="401152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5275D7C-0FA3-004F-82EF-3775B6F93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158" y="1830465"/>
            <a:ext cx="10925687" cy="20557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45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8C66F6E-4E99-5448-B5DF-6375BBADF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8" y="4102176"/>
            <a:ext cx="10925687" cy="2372978"/>
          </a:xfrm>
          <a:prstGeom prst="rect">
            <a:avLst/>
          </a:prstGeom>
        </p:spPr>
        <p:txBody>
          <a:bodyPr vert="horz" lIns="0" tIns="0" rIns="0" bIns="0"/>
          <a:lstStyle>
            <a:lvl1pPr marL="137160" indent="-137160">
              <a:spcAft>
                <a:spcPts val="45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</p:spTree>
    <p:extLst>
      <p:ext uri="{BB962C8B-B14F-4D97-AF65-F5344CB8AC3E}">
        <p14:creationId xmlns:p14="http://schemas.microsoft.com/office/powerpoint/2010/main" val="263690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57627A-E022-B440-866A-D9FBF4857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58" y="1845277"/>
            <a:ext cx="10925687" cy="410387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135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 descr="wave_bar_gradient.eps">
            <a:extLst>
              <a:ext uri="{FF2B5EF4-FFF2-40B4-BE49-F238E27FC236}">
                <a16:creationId xmlns:a16="http://schemas.microsoft.com/office/drawing/2014/main" id="{7112FFEE-9229-0C4A-B77C-6F34392E8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8" y="-16714"/>
            <a:ext cx="12269975" cy="1631201"/>
          </a:xfrm>
          <a:prstGeom prst="rect">
            <a:avLst/>
          </a:prstGeom>
        </p:spPr>
      </p:pic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983523-0B36-E14A-85CC-02E1DCB74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03" y="489567"/>
            <a:ext cx="1485900" cy="401152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C784B-2237-154F-8F26-C763EF4115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158" y="5949155"/>
            <a:ext cx="10925687" cy="711008"/>
          </a:xfrm>
          <a:prstGeom prst="rect">
            <a:avLst/>
          </a:prstGeom>
          <a:ln>
            <a:noFill/>
          </a:ln>
        </p:spPr>
        <p:txBody>
          <a:bodyPr vert="horz" lIns="0" tIns="91440" rIns="0" bIns="0"/>
          <a:lstStyle>
            <a:lvl1pPr>
              <a:buNone/>
              <a:defRPr sz="135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389766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ve_bar_gradient.eps">
            <a:extLst>
              <a:ext uri="{FF2B5EF4-FFF2-40B4-BE49-F238E27FC236}">
                <a16:creationId xmlns:a16="http://schemas.microsoft.com/office/drawing/2014/main" id="{7112FFEE-9229-0C4A-B77C-6F34392E8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8" y="-16714"/>
            <a:ext cx="12269975" cy="1631201"/>
          </a:xfrm>
          <a:prstGeom prst="rect">
            <a:avLst/>
          </a:prstGeom>
        </p:spPr>
      </p:pic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983523-0B36-E14A-85CC-02E1DCB74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03" y="489567"/>
            <a:ext cx="1485900" cy="401152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5275D7C-0FA3-004F-82EF-3775B6F93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158" y="1830463"/>
            <a:ext cx="5296156" cy="46620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45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6E3DC7-BC0A-EC4F-A607-7DF80186DA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687" y="1813076"/>
            <a:ext cx="5296156" cy="4662078"/>
          </a:xfrm>
          <a:prstGeom prst="rect">
            <a:avLst/>
          </a:prstGeom>
        </p:spPr>
        <p:txBody>
          <a:bodyPr vert="horz" lIns="0" tIns="0" rIns="0" bIns="0"/>
          <a:lstStyle>
            <a:lvl1pPr marL="137160" indent="-137160">
              <a:spcAft>
                <a:spcPts val="45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</p:spTree>
    <p:extLst>
      <p:ext uri="{BB962C8B-B14F-4D97-AF65-F5344CB8AC3E}">
        <p14:creationId xmlns:p14="http://schemas.microsoft.com/office/powerpoint/2010/main" val="211003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ext Column + Pic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ve_bar_gradient.eps">
            <a:extLst>
              <a:ext uri="{FF2B5EF4-FFF2-40B4-BE49-F238E27FC236}">
                <a16:creationId xmlns:a16="http://schemas.microsoft.com/office/drawing/2014/main" id="{7112FFEE-9229-0C4A-B77C-6F34392E8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8" y="-16714"/>
            <a:ext cx="12269975" cy="1631201"/>
          </a:xfrm>
          <a:prstGeom prst="rect">
            <a:avLst/>
          </a:prstGeom>
        </p:spPr>
      </p:pic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983523-0B36-E14A-85CC-02E1DCB74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03" y="489567"/>
            <a:ext cx="1485900" cy="401152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5275D7C-0FA3-004F-82EF-3775B6F93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158" y="1830463"/>
            <a:ext cx="5296156" cy="46620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45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F5A3B2-7136-824E-9053-B50596E1BA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2687" y="1813076"/>
            <a:ext cx="5296156" cy="3916212"/>
          </a:xfrm>
          <a:prstGeom prst="rect">
            <a:avLst/>
          </a:prstGeom>
        </p:spPr>
        <p:txBody>
          <a:bodyPr vert="horz"/>
          <a:lstStyle>
            <a:lvl1pPr>
              <a:defRPr sz="135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EB5711-F2C9-0F41-9587-DB902E1398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686" y="5781533"/>
            <a:ext cx="5296157" cy="711008"/>
          </a:xfrm>
          <a:prstGeom prst="rect">
            <a:avLst/>
          </a:prstGeom>
          <a:ln>
            <a:noFill/>
          </a:ln>
        </p:spPr>
        <p:txBody>
          <a:bodyPr vert="horz" lIns="0" tIns="91440" rIns="0" bIns="0"/>
          <a:lstStyle>
            <a:lvl1pPr>
              <a:buNone/>
              <a:defRPr sz="135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288792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Green + On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 baseline="0">
                <a:solidFill>
                  <a:schemeClr val="accent2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9" name="Picture 8" descr="wave_bar_dk_green_tall.png">
            <a:extLst>
              <a:ext uri="{FF2B5EF4-FFF2-40B4-BE49-F238E27FC236}">
                <a16:creationId xmlns:a16="http://schemas.microsoft.com/office/drawing/2014/main" id="{27B35C55-A254-A246-980A-D146BAD1EB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640" y="1142853"/>
            <a:ext cx="12209640" cy="5770562"/>
          </a:xfrm>
          <a:prstGeom prst="rect">
            <a:avLst/>
          </a:prstGeom>
        </p:spPr>
      </p:pic>
      <p:pic>
        <p:nvPicPr>
          <p:cNvPr id="10" name="Picture 9" descr="AOOS_logo_color_rgb.png">
            <a:extLst>
              <a:ext uri="{FF2B5EF4-FFF2-40B4-BE49-F238E27FC236}">
                <a16:creationId xmlns:a16="http://schemas.microsoft.com/office/drawing/2014/main" id="{9ADE008B-9363-D545-989F-22E5B364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6913" y="489084"/>
            <a:ext cx="1456215" cy="378762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F62D523-4B29-BA49-B29B-CB9300FA68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158" y="1830465"/>
            <a:ext cx="10925687" cy="20557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45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D1FCFB4-249F-5F43-8E6F-C3B91E01FB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8" y="4102176"/>
            <a:ext cx="10925687" cy="2372978"/>
          </a:xfrm>
          <a:prstGeom prst="rect">
            <a:avLst/>
          </a:prstGeom>
        </p:spPr>
        <p:txBody>
          <a:bodyPr vert="horz" lIns="0" tIns="0" rIns="0" bIns="0"/>
          <a:lstStyle>
            <a:lvl1pPr marL="137160" indent="-137160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</p:spTree>
    <p:extLst>
      <p:ext uri="{BB962C8B-B14F-4D97-AF65-F5344CB8AC3E}">
        <p14:creationId xmlns:p14="http://schemas.microsoft.com/office/powerpoint/2010/main" val="2896685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Green + Pic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 baseline="0">
                <a:solidFill>
                  <a:schemeClr val="accent2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9" name="Picture 8" descr="wave_bar_dk_green_tall.png">
            <a:extLst>
              <a:ext uri="{FF2B5EF4-FFF2-40B4-BE49-F238E27FC236}">
                <a16:creationId xmlns:a16="http://schemas.microsoft.com/office/drawing/2014/main" id="{27B35C55-A254-A246-980A-D146BAD1EB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640" y="1142853"/>
            <a:ext cx="12209640" cy="5770562"/>
          </a:xfrm>
          <a:prstGeom prst="rect">
            <a:avLst/>
          </a:prstGeom>
        </p:spPr>
      </p:pic>
      <p:pic>
        <p:nvPicPr>
          <p:cNvPr id="10" name="Picture 9" descr="AOOS_logo_color_rgb.png">
            <a:extLst>
              <a:ext uri="{FF2B5EF4-FFF2-40B4-BE49-F238E27FC236}">
                <a16:creationId xmlns:a16="http://schemas.microsoft.com/office/drawing/2014/main" id="{9ADE008B-9363-D545-989F-22E5B364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6913" y="489084"/>
            <a:ext cx="1456215" cy="378762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5EC5066-A367-2141-8174-57831120BA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158" y="1830465"/>
            <a:ext cx="5296156" cy="21843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45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1690A5-A0EF-D747-85D1-253B82094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2687" y="1813076"/>
            <a:ext cx="5296156" cy="391621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/>
          <a:lstStyle>
            <a:lvl1pPr>
              <a:defRPr sz="13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0D5093-F0F4-1B44-A6AE-C022B7174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686" y="5781533"/>
            <a:ext cx="5296157" cy="711008"/>
          </a:xfrm>
          <a:prstGeom prst="rect">
            <a:avLst/>
          </a:prstGeom>
          <a:ln>
            <a:noFill/>
          </a:ln>
        </p:spPr>
        <p:txBody>
          <a:bodyPr vert="horz" lIns="0" tIns="91440" rIns="0" bIns="0"/>
          <a:lstStyle>
            <a:lvl1pPr>
              <a:buNone/>
              <a:defRPr sz="135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22A8A2-7AF5-784F-A385-3AF757746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8" y="4264688"/>
            <a:ext cx="5296156" cy="2201712"/>
          </a:xfrm>
          <a:prstGeom prst="rect">
            <a:avLst/>
          </a:prstGeom>
        </p:spPr>
        <p:txBody>
          <a:bodyPr vert="horz" lIns="0" tIns="0" rIns="0" bIns="0"/>
          <a:lstStyle>
            <a:lvl1pPr marL="137160" indent="-137160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</p:spTree>
    <p:extLst>
      <p:ext uri="{BB962C8B-B14F-4D97-AF65-F5344CB8AC3E}">
        <p14:creationId xmlns:p14="http://schemas.microsoft.com/office/powerpoint/2010/main" val="324434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OOS_logo_color_rgb.png">
            <a:extLst>
              <a:ext uri="{FF2B5EF4-FFF2-40B4-BE49-F238E27FC236}">
                <a16:creationId xmlns:a16="http://schemas.microsoft.com/office/drawing/2014/main" id="{9ADE008B-9363-D545-989F-22E5B364A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6913" y="489084"/>
            <a:ext cx="1456215" cy="378762"/>
          </a:xfrm>
          <a:prstGeom prst="rect">
            <a:avLst/>
          </a:prstGeom>
        </p:spPr>
      </p:pic>
      <p:pic>
        <p:nvPicPr>
          <p:cNvPr id="15" name="Picture 14" descr="wave_bar_gradient.eps">
            <a:extLst>
              <a:ext uri="{FF2B5EF4-FFF2-40B4-BE49-F238E27FC236}">
                <a16:creationId xmlns:a16="http://schemas.microsoft.com/office/drawing/2014/main" id="{D1446E13-E641-DF4C-9F9A-73809FB4BD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613399" y="2613400"/>
            <a:ext cx="6858001" cy="1631201"/>
          </a:xfrm>
          <a:prstGeom prst="rect">
            <a:avLst/>
          </a:prstGeom>
        </p:spPr>
      </p:pic>
      <p:sp>
        <p:nvSpPr>
          <p:cNvPr id="16" name="Google Shape;19;p4">
            <a:extLst>
              <a:ext uri="{FF2B5EF4-FFF2-40B4-BE49-F238E27FC236}">
                <a16:creationId xmlns:a16="http://schemas.microsoft.com/office/drawing/2014/main" id="{21407227-7EF4-E94A-8E8A-3DC6B7B0EC5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 rot="16200000">
            <a:off x="-2344040" y="2962121"/>
            <a:ext cx="6084287" cy="9287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1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E44D3D-68CC-1044-A558-B5B44367D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68;p13">
            <a:extLst>
              <a:ext uri="{FF2B5EF4-FFF2-40B4-BE49-F238E27FC236}">
                <a16:creationId xmlns:a16="http://schemas.microsoft.com/office/drawing/2014/main" id="{39DC0C56-71B3-424A-9ABB-0D9681CC64DA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courtesy of Kathy </a:t>
            </a:r>
            <a:r>
              <a:rPr lang="en-US" sz="900" i="0" u="none" strike="noStrike" cap="none" dirty="0" err="1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Kuletz</a:t>
            </a:r>
            <a:endParaRPr sz="90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pic>
        <p:nvPicPr>
          <p:cNvPr id="5" name="Picture 4" descr="Certification-Stamp-final-for-website-rgb.png">
            <a:extLst>
              <a:ext uri="{FF2B5EF4-FFF2-40B4-BE49-F238E27FC236}">
                <a16:creationId xmlns:a16="http://schemas.microsoft.com/office/drawing/2014/main" id="{FB8F6E42-309D-E74A-AC66-F43A5236B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97" y="4817618"/>
            <a:ext cx="1463040" cy="1463040"/>
          </a:xfrm>
          <a:prstGeom prst="rect">
            <a:avLst/>
          </a:prstGeom>
        </p:spPr>
      </p:pic>
      <p:pic>
        <p:nvPicPr>
          <p:cNvPr id="7" name="Picture 6" descr="AOOS_logo_color_rgb.png">
            <a:extLst>
              <a:ext uri="{FF2B5EF4-FFF2-40B4-BE49-F238E27FC236}">
                <a16:creationId xmlns:a16="http://schemas.microsoft.com/office/drawing/2014/main" id="{1183C2B2-0889-624B-8BA4-4CD913E01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25" y="1814316"/>
            <a:ext cx="3783784" cy="1417320"/>
          </a:xfrm>
          <a:prstGeom prst="rect">
            <a:avLst/>
          </a:prstGeom>
        </p:spPr>
      </p:pic>
      <p:sp>
        <p:nvSpPr>
          <p:cNvPr id="8" name="Google Shape;87;p15">
            <a:extLst>
              <a:ext uri="{FF2B5EF4-FFF2-40B4-BE49-F238E27FC236}">
                <a16:creationId xmlns:a16="http://schemas.microsoft.com/office/drawing/2014/main" id="{D435552A-9416-F241-8772-AAF0AF31845D}"/>
              </a:ext>
            </a:extLst>
          </p:cNvPr>
          <p:cNvSpPr txBox="1"/>
          <p:nvPr/>
        </p:nvSpPr>
        <p:spPr>
          <a:xfrm>
            <a:off x="2758232" y="3543008"/>
            <a:ext cx="6231171" cy="41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  <a:sym typeface="Arial"/>
              </a:rPr>
              <a:t>The Eye on Alaska’s Coasts and Oceans</a:t>
            </a:r>
            <a:endParaRPr sz="2100" i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99C740-DC23-E744-A0E5-E347BBB71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7240" y="348917"/>
            <a:ext cx="7793155" cy="10216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Clr>
                <a:schemeClr val="accent6"/>
              </a:buClr>
              <a:buFontTx/>
              <a:buNone/>
              <a:defRPr sz="1200" b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Place partner logos here if necessary –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68774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FB5F9F-B32B-5640-BA39-7EE825AC2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Certification-Stamp-final-for-website-rgb.png">
            <a:extLst>
              <a:ext uri="{FF2B5EF4-FFF2-40B4-BE49-F238E27FC236}">
                <a16:creationId xmlns:a16="http://schemas.microsoft.com/office/drawing/2014/main" id="{FB8F6E42-309D-E74A-AC66-F43A5236B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97" y="4817618"/>
            <a:ext cx="1463040" cy="1463040"/>
          </a:xfrm>
          <a:prstGeom prst="rect">
            <a:avLst/>
          </a:prstGeom>
        </p:spPr>
      </p:pic>
      <p:pic>
        <p:nvPicPr>
          <p:cNvPr id="7" name="Picture 6" descr="AOOS_logo_color_rgb.png">
            <a:extLst>
              <a:ext uri="{FF2B5EF4-FFF2-40B4-BE49-F238E27FC236}">
                <a16:creationId xmlns:a16="http://schemas.microsoft.com/office/drawing/2014/main" id="{1183C2B2-0889-624B-8BA4-4CD913E01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25" y="1814316"/>
            <a:ext cx="3783784" cy="1417320"/>
          </a:xfrm>
          <a:prstGeom prst="rect">
            <a:avLst/>
          </a:prstGeom>
        </p:spPr>
      </p:pic>
      <p:sp>
        <p:nvSpPr>
          <p:cNvPr id="8" name="Google Shape;87;p15">
            <a:extLst>
              <a:ext uri="{FF2B5EF4-FFF2-40B4-BE49-F238E27FC236}">
                <a16:creationId xmlns:a16="http://schemas.microsoft.com/office/drawing/2014/main" id="{D435552A-9416-F241-8772-AAF0AF31845D}"/>
              </a:ext>
            </a:extLst>
          </p:cNvPr>
          <p:cNvSpPr txBox="1"/>
          <p:nvPr/>
        </p:nvSpPr>
        <p:spPr>
          <a:xfrm>
            <a:off x="2758232" y="3543008"/>
            <a:ext cx="6231171" cy="41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  <a:sym typeface="Arial"/>
              </a:rPr>
              <a:t>The Eye on Alaska’s Coasts and Oceans</a:t>
            </a:r>
            <a:endParaRPr sz="2100" i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99C740-DC23-E744-A0E5-E347BBB71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7240" y="348917"/>
            <a:ext cx="7793155" cy="10216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Clr>
                <a:schemeClr val="accent6"/>
              </a:buClr>
              <a:buFontTx/>
              <a:buNone/>
              <a:defRPr sz="1200" b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Place partner logos here if necessary –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41986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#1 w/ logos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94B752-3BA8-3247-8695-2D327E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OOS_logo_color_rgb.png">
            <a:extLst>
              <a:ext uri="{FF2B5EF4-FFF2-40B4-BE49-F238E27FC236}">
                <a16:creationId xmlns:a16="http://schemas.microsoft.com/office/drawing/2014/main" id="{79737B86-A929-0544-92F3-D9A2859FD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DF40-2075-CF4A-8BB7-E2BA99709DB8}"/>
              </a:ext>
            </a:extLst>
          </p:cNvPr>
          <p:cNvSpPr txBox="1"/>
          <p:nvPr/>
        </p:nvSpPr>
        <p:spPr>
          <a:xfrm>
            <a:off x="3007621" y="521723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10" name="Google Shape;68;p13">
            <a:extLst>
              <a:ext uri="{FF2B5EF4-FFF2-40B4-BE49-F238E27FC236}">
                <a16:creationId xmlns:a16="http://schemas.microsoft.com/office/drawing/2014/main" id="{01E431E5-8FFD-7940-86A7-62856ABC847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courtesy of Kathy </a:t>
            </a:r>
            <a:r>
              <a:rPr lang="en-US" sz="900" i="0" u="none" strike="noStrike" cap="none" dirty="0" err="1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Kuletz</a:t>
            </a:r>
            <a:endParaRPr sz="90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FC84048A-7BB6-1D40-A454-45C0BAE3220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346089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266C6B-D8F3-F84E-8E21-352672B6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655310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A50B47-EA21-6F48-B46B-E63E3E7D7273}"/>
              </a:ext>
            </a:extLst>
          </p:cNvPr>
          <p:cNvSpPr/>
          <p:nvPr/>
        </p:nvSpPr>
        <p:spPr>
          <a:xfrm>
            <a:off x="-1" y="5534045"/>
            <a:ext cx="7315201" cy="1323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AA3DA0-D8E0-5A4C-B8FF-63AE80378D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493889"/>
            <a:ext cx="4466984" cy="145227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1425"/>
              </a:lnSpc>
              <a:defRPr sz="135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F88B74F-0678-B54D-A680-85BB1EA5D9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427" y="3493889"/>
            <a:ext cx="4466984" cy="145227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1425"/>
              </a:lnSpc>
              <a:defRPr sz="135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DC07A-FB5A-4F47-BDC1-C0C979DCF743}"/>
              </a:ext>
            </a:extLst>
          </p:cNvPr>
          <p:cNvSpPr txBox="1"/>
          <p:nvPr/>
        </p:nvSpPr>
        <p:spPr>
          <a:xfrm>
            <a:off x="493714" y="5257045"/>
            <a:ext cx="169874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+mj-lt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39201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65A3F3-2EB5-014F-AF42-77C1C5030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68;p13">
            <a:extLst>
              <a:ext uri="{FF2B5EF4-FFF2-40B4-BE49-F238E27FC236}">
                <a16:creationId xmlns:a16="http://schemas.microsoft.com/office/drawing/2014/main" id="{3F12C587-F541-E445-839C-8D907053F697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by Adobe Stock</a:t>
            </a:r>
          </a:p>
        </p:txBody>
      </p:sp>
      <p:pic>
        <p:nvPicPr>
          <p:cNvPr id="5" name="Picture 4" descr="Certification-Stamp-final-for-website-rgb.png">
            <a:extLst>
              <a:ext uri="{FF2B5EF4-FFF2-40B4-BE49-F238E27FC236}">
                <a16:creationId xmlns:a16="http://schemas.microsoft.com/office/drawing/2014/main" id="{FB8F6E42-309D-E74A-AC66-F43A5236B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97" y="4817618"/>
            <a:ext cx="1463040" cy="1463040"/>
          </a:xfrm>
          <a:prstGeom prst="rect">
            <a:avLst/>
          </a:prstGeom>
        </p:spPr>
      </p:pic>
      <p:pic>
        <p:nvPicPr>
          <p:cNvPr id="7" name="Picture 6" descr="AOOS_logo_color_rgb.png">
            <a:extLst>
              <a:ext uri="{FF2B5EF4-FFF2-40B4-BE49-F238E27FC236}">
                <a16:creationId xmlns:a16="http://schemas.microsoft.com/office/drawing/2014/main" id="{1183C2B2-0889-624B-8BA4-4CD913E01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25" y="1814316"/>
            <a:ext cx="3783784" cy="1417320"/>
          </a:xfrm>
          <a:prstGeom prst="rect">
            <a:avLst/>
          </a:prstGeom>
        </p:spPr>
      </p:pic>
      <p:sp>
        <p:nvSpPr>
          <p:cNvPr id="8" name="Google Shape;87;p15">
            <a:extLst>
              <a:ext uri="{FF2B5EF4-FFF2-40B4-BE49-F238E27FC236}">
                <a16:creationId xmlns:a16="http://schemas.microsoft.com/office/drawing/2014/main" id="{D435552A-9416-F241-8772-AAF0AF31845D}"/>
              </a:ext>
            </a:extLst>
          </p:cNvPr>
          <p:cNvSpPr txBox="1"/>
          <p:nvPr/>
        </p:nvSpPr>
        <p:spPr>
          <a:xfrm>
            <a:off x="2758232" y="3543008"/>
            <a:ext cx="6231171" cy="41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  <a:sym typeface="Arial"/>
              </a:rPr>
              <a:t>The Eye on Alaska’s Coasts and Oceans</a:t>
            </a:r>
            <a:endParaRPr sz="2100" i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99C740-DC23-E744-A0E5-E347BBB71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7240" y="348917"/>
            <a:ext cx="7793155" cy="10216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Clr>
                <a:schemeClr val="accent6"/>
              </a:buClr>
              <a:buFontTx/>
              <a:buNone/>
              <a:defRPr sz="1200" b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Place partner logos here if necessary –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6757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rtification-Stamp-final-for-website-rgb.png">
            <a:extLst>
              <a:ext uri="{FF2B5EF4-FFF2-40B4-BE49-F238E27FC236}">
                <a16:creationId xmlns:a16="http://schemas.microsoft.com/office/drawing/2014/main" id="{FB8F6E42-309D-E74A-AC66-F43A5236BA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97" y="4817618"/>
            <a:ext cx="1463040" cy="1463040"/>
          </a:xfrm>
          <a:prstGeom prst="rect">
            <a:avLst/>
          </a:prstGeom>
        </p:spPr>
      </p:pic>
      <p:pic>
        <p:nvPicPr>
          <p:cNvPr id="7" name="Picture 6" descr="AOOS_logo_color_rgb.png">
            <a:extLst>
              <a:ext uri="{FF2B5EF4-FFF2-40B4-BE49-F238E27FC236}">
                <a16:creationId xmlns:a16="http://schemas.microsoft.com/office/drawing/2014/main" id="{1183C2B2-0889-624B-8BA4-4CD913E01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25" y="1814316"/>
            <a:ext cx="3783784" cy="1417320"/>
          </a:xfrm>
          <a:prstGeom prst="rect">
            <a:avLst/>
          </a:prstGeom>
        </p:spPr>
      </p:pic>
      <p:sp>
        <p:nvSpPr>
          <p:cNvPr id="8" name="Google Shape;87;p15">
            <a:extLst>
              <a:ext uri="{FF2B5EF4-FFF2-40B4-BE49-F238E27FC236}">
                <a16:creationId xmlns:a16="http://schemas.microsoft.com/office/drawing/2014/main" id="{D435552A-9416-F241-8772-AAF0AF31845D}"/>
              </a:ext>
            </a:extLst>
          </p:cNvPr>
          <p:cNvSpPr txBox="1"/>
          <p:nvPr/>
        </p:nvSpPr>
        <p:spPr>
          <a:xfrm>
            <a:off x="2758232" y="3543008"/>
            <a:ext cx="6231171" cy="41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69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  <a:sym typeface="Arial"/>
              </a:rPr>
              <a:t>The Eye on Alaska’s Coasts and Oceans</a:t>
            </a:r>
            <a:endParaRPr sz="2100" i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99C740-DC23-E744-A0E5-E347BBB71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7240" y="348917"/>
            <a:ext cx="7793155" cy="10216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Clr>
                <a:schemeClr val="accent6"/>
              </a:buClr>
              <a:buFontTx/>
              <a:buNone/>
              <a:defRPr sz="1200" b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accent6"/>
                </a:solidFill>
                <a:latin typeface="+mn-lt"/>
              </a:defRPr>
            </a:lvl2pPr>
            <a:lvl3pPr>
              <a:defRPr sz="1200">
                <a:solidFill>
                  <a:schemeClr val="accent6"/>
                </a:solidFill>
                <a:latin typeface="+mn-lt"/>
              </a:defRPr>
            </a:lvl3pPr>
            <a:lvl4pPr>
              <a:defRPr sz="1050">
                <a:solidFill>
                  <a:schemeClr val="accent6"/>
                </a:solidFill>
                <a:latin typeface="+mn-lt"/>
              </a:defRPr>
            </a:lvl4pPr>
            <a:lvl5pPr>
              <a:defRPr sz="788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Place partner logos here if necessary –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14388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94B752-3BA8-3247-8695-2D327E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OOS_logo_color_rgb.png">
            <a:extLst>
              <a:ext uri="{FF2B5EF4-FFF2-40B4-BE49-F238E27FC236}">
                <a16:creationId xmlns:a16="http://schemas.microsoft.com/office/drawing/2014/main" id="{79737B86-A929-0544-92F3-D9A2859FD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DF40-2075-CF4A-8BB7-E2BA99709DB8}"/>
              </a:ext>
            </a:extLst>
          </p:cNvPr>
          <p:cNvSpPr txBox="1"/>
          <p:nvPr/>
        </p:nvSpPr>
        <p:spPr>
          <a:xfrm>
            <a:off x="3007621" y="521723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FC84048A-7BB6-1D40-A454-45C0BAE3220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346089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266C6B-D8F3-F84E-8E21-352672B6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655310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A3235D6-9D26-AF41-B531-9100028DA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14" y="3579237"/>
            <a:ext cx="5602287" cy="274955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lang="en-US" sz="1350" i="0" u="none" strike="noStrike" cap="none" smtClean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defRPr>
            </a:lvl1pPr>
            <a:lvl2pPr>
              <a:defRPr sz="1350">
                <a:solidFill>
                  <a:schemeClr val="tx1"/>
                </a:solidFill>
                <a:latin typeface="Calibri"/>
                <a:cs typeface="Calibri"/>
              </a:defRPr>
            </a:lvl2pPr>
            <a:lvl3pPr>
              <a:defRPr sz="1350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defRPr sz="1350">
                <a:solidFill>
                  <a:schemeClr val="tx1"/>
                </a:solidFill>
                <a:latin typeface="Calibri"/>
                <a:cs typeface="Calibri"/>
              </a:defRPr>
            </a:lvl4pPr>
            <a:lvl5pPr>
              <a:defRPr sz="135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Location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Date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Presenter Name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Presenter Title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Alaska Ocean Observing System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#2 w/ logos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94B752-3BA8-3247-8695-2D327E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OOS_logo_color_rgb.png">
            <a:extLst>
              <a:ext uri="{FF2B5EF4-FFF2-40B4-BE49-F238E27FC236}">
                <a16:creationId xmlns:a16="http://schemas.microsoft.com/office/drawing/2014/main" id="{79737B86-A929-0544-92F3-D9A2859FD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DF40-2075-CF4A-8BB7-E2BA99709DB8}"/>
              </a:ext>
            </a:extLst>
          </p:cNvPr>
          <p:cNvSpPr txBox="1"/>
          <p:nvPr/>
        </p:nvSpPr>
        <p:spPr>
          <a:xfrm>
            <a:off x="3007621" y="521723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FC84048A-7BB6-1D40-A454-45C0BAE3220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346089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266C6B-D8F3-F84E-8E21-352672B6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655310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FE4B1F-7D78-3C40-B634-CAFBEF5544F9}"/>
              </a:ext>
            </a:extLst>
          </p:cNvPr>
          <p:cNvSpPr/>
          <p:nvPr/>
        </p:nvSpPr>
        <p:spPr>
          <a:xfrm>
            <a:off x="-1" y="5534045"/>
            <a:ext cx="7315201" cy="1323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C0B9A64-4ADD-FB4C-9DC4-37CC7B261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493889"/>
            <a:ext cx="4466984" cy="145227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1425"/>
              </a:lnSpc>
              <a:defRPr sz="135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2F3A455-41C1-FB4C-BFCF-27CA0375C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427" y="3493889"/>
            <a:ext cx="4466984" cy="145227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1425"/>
              </a:lnSpc>
              <a:defRPr sz="135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CAC4F-5564-494A-8570-58DF374FE2C6}"/>
              </a:ext>
            </a:extLst>
          </p:cNvPr>
          <p:cNvSpPr txBox="1"/>
          <p:nvPr/>
        </p:nvSpPr>
        <p:spPr>
          <a:xfrm>
            <a:off x="493714" y="5257045"/>
            <a:ext cx="169874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+mj-lt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4795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94B752-3BA8-3247-8695-2D327E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OOS_logo_color_rgb.png">
            <a:extLst>
              <a:ext uri="{FF2B5EF4-FFF2-40B4-BE49-F238E27FC236}">
                <a16:creationId xmlns:a16="http://schemas.microsoft.com/office/drawing/2014/main" id="{79737B86-A929-0544-92F3-D9A2859FD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DF40-2075-CF4A-8BB7-E2BA99709DB8}"/>
              </a:ext>
            </a:extLst>
          </p:cNvPr>
          <p:cNvSpPr txBox="1"/>
          <p:nvPr/>
        </p:nvSpPr>
        <p:spPr>
          <a:xfrm>
            <a:off x="3007621" y="521723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10" name="Google Shape;68;p13">
            <a:extLst>
              <a:ext uri="{FF2B5EF4-FFF2-40B4-BE49-F238E27FC236}">
                <a16:creationId xmlns:a16="http://schemas.microsoft.com/office/drawing/2014/main" id="{01E431E5-8FFD-7940-86A7-62856ABC847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by Adobe Stock</a:t>
            </a: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FC84048A-7BB6-1D40-A454-45C0BAE3220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346089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266C6B-D8F3-F84E-8E21-352672B6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655310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A3235D6-9D26-AF41-B531-9100028DA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14" y="3579237"/>
            <a:ext cx="5602287" cy="274955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lang="en-US" sz="1350" i="0" u="none" strike="noStrike" cap="none" smtClean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defRPr>
            </a:lvl1pPr>
            <a:lvl2pPr>
              <a:defRPr sz="1350">
                <a:solidFill>
                  <a:schemeClr val="tx1"/>
                </a:solidFill>
                <a:latin typeface="Calibri"/>
                <a:cs typeface="Calibri"/>
              </a:defRPr>
            </a:lvl2pPr>
            <a:lvl3pPr>
              <a:defRPr sz="1350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defRPr sz="1350">
                <a:solidFill>
                  <a:schemeClr val="tx1"/>
                </a:solidFill>
                <a:latin typeface="Calibri"/>
                <a:cs typeface="Calibri"/>
              </a:defRPr>
            </a:lvl4pPr>
            <a:lvl5pPr>
              <a:defRPr sz="135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Details if needed</a:t>
            </a:r>
          </a:p>
          <a:p>
            <a:pPr>
              <a:buSzPts val="1800"/>
            </a:pP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Location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Date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Presenter Name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Presenter Title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  <a:p>
            <a:pPr>
              <a:buSzPts val="1800"/>
            </a:pPr>
            <a:r>
              <a:rPr lang="en-US" sz="1350" dirty="0">
                <a:solidFill>
                  <a:schemeClr val="tx1"/>
                </a:solidFill>
                <a:ea typeface="Varela"/>
                <a:cs typeface="Varela"/>
                <a:sym typeface="Varela"/>
              </a:rPr>
              <a:t>Alaska Ocean Observing System</a:t>
            </a:r>
            <a:endParaRPr lang="en-US" sz="135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#3 w/ logos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94B752-3BA8-3247-8695-2D327E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OOS_logo_color_rgb.png">
            <a:extLst>
              <a:ext uri="{FF2B5EF4-FFF2-40B4-BE49-F238E27FC236}">
                <a16:creationId xmlns:a16="http://schemas.microsoft.com/office/drawing/2014/main" id="{79737B86-A929-0544-92F3-D9A2859FD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DF40-2075-CF4A-8BB7-E2BA99709DB8}"/>
              </a:ext>
            </a:extLst>
          </p:cNvPr>
          <p:cNvSpPr txBox="1"/>
          <p:nvPr/>
        </p:nvSpPr>
        <p:spPr>
          <a:xfrm>
            <a:off x="3007621" y="521723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10" name="Google Shape;68;p13">
            <a:extLst>
              <a:ext uri="{FF2B5EF4-FFF2-40B4-BE49-F238E27FC236}">
                <a16:creationId xmlns:a16="http://schemas.microsoft.com/office/drawing/2014/main" id="{01E431E5-8FFD-7940-86A7-62856ABC847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by Adobe Stock</a:t>
            </a:r>
            <a:endParaRPr sz="90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FC84048A-7BB6-1D40-A454-45C0BAE3220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346089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266C6B-D8F3-F84E-8E21-352672B6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655310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898B67-2896-C444-88BD-69945B3498FE}"/>
              </a:ext>
            </a:extLst>
          </p:cNvPr>
          <p:cNvSpPr/>
          <p:nvPr/>
        </p:nvSpPr>
        <p:spPr>
          <a:xfrm>
            <a:off x="-1" y="5534045"/>
            <a:ext cx="7315201" cy="1323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A50168-8B11-5A41-8435-4E5DF59C93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493889"/>
            <a:ext cx="4466984" cy="145227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1425"/>
              </a:lnSpc>
              <a:defRPr sz="135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8BD44B-DC97-8143-A91B-76FF092EB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427" y="3493889"/>
            <a:ext cx="4466984" cy="145227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1425"/>
              </a:lnSpc>
              <a:defRPr sz="135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3F3E89-BE35-B945-BEFF-6454E6992D04}"/>
              </a:ext>
            </a:extLst>
          </p:cNvPr>
          <p:cNvSpPr txBox="1"/>
          <p:nvPr/>
        </p:nvSpPr>
        <p:spPr>
          <a:xfrm>
            <a:off x="493714" y="5257045"/>
            <a:ext cx="1698743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+mj-lt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5094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Y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8;p13">
            <a:extLst>
              <a:ext uri="{FF2B5EF4-FFF2-40B4-BE49-F238E27FC236}">
                <a16:creationId xmlns:a16="http://schemas.microsoft.com/office/drawing/2014/main" id="{01E431E5-8FFD-7940-86A7-62856ABC847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0763561" y="5397004"/>
            <a:ext cx="2224348" cy="2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900" i="0" u="none" strike="noStrike" cap="none" dirty="0">
                <a:solidFill>
                  <a:schemeClr val="tx1"/>
                </a:solidFill>
                <a:latin typeface="+mn-lt"/>
                <a:ea typeface="Varela"/>
                <a:cs typeface="Varela"/>
                <a:sym typeface="Varela"/>
              </a:rPr>
              <a:t>Photo by Adobe Stock</a:t>
            </a:r>
            <a:endParaRPr sz="900" i="0" u="none" strike="noStrike" cap="none" dirty="0">
              <a:solidFill>
                <a:schemeClr val="tx1"/>
              </a:solidFill>
              <a:latin typeface="+mn-lt"/>
              <a:ea typeface="Varela"/>
              <a:cs typeface="Varela"/>
              <a:sym typeface="Varel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93BC4-E20C-AF4E-AEF9-345E80D97A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063" y="5083476"/>
            <a:ext cx="981964" cy="428437"/>
          </a:xfrm>
          <a:prstGeom prst="rect">
            <a:avLst/>
          </a:prstGeom>
        </p:spPr>
      </p:pic>
      <p:pic>
        <p:nvPicPr>
          <p:cNvPr id="15" name="Picture 14" descr="white-Certification-Stamp-final-transparent.png">
            <a:extLst>
              <a:ext uri="{FF2B5EF4-FFF2-40B4-BE49-F238E27FC236}">
                <a16:creationId xmlns:a16="http://schemas.microsoft.com/office/drawing/2014/main" id="{917EAD0D-967A-6C4B-A2F1-B6EB5EFEA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219" y="5685741"/>
            <a:ext cx="971716" cy="971716"/>
          </a:xfrm>
          <a:prstGeom prst="rect">
            <a:avLst/>
          </a:prstGeom>
        </p:spPr>
      </p:pic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5F08679A-05C2-5948-9EE0-9CEC525A29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503948"/>
            <a:ext cx="12192001" cy="53540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Picture 30" descr="AOOS_logo_color_rgb.png">
            <a:extLst>
              <a:ext uri="{FF2B5EF4-FFF2-40B4-BE49-F238E27FC236}">
                <a16:creationId xmlns:a16="http://schemas.microsoft.com/office/drawing/2014/main" id="{21325092-1F21-B14A-8070-BCA73952BF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3" y="421451"/>
            <a:ext cx="2005095" cy="751063"/>
          </a:xfrm>
          <a:prstGeom prst="rect">
            <a:avLst/>
          </a:prstGeom>
        </p:spPr>
      </p:pic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D105538-B89E-C84D-8FF7-7BED133B56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447578" y="4848571"/>
            <a:ext cx="3103562" cy="264421"/>
          </a:xfrm>
          <a:prstGeom prst="rect">
            <a:avLst/>
          </a:prstGeom>
        </p:spPr>
        <p:txBody>
          <a:bodyPr lIns="0" bIns="0" anchor="b" anchorCtr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photo credit if necessary</a:t>
            </a:r>
          </a:p>
        </p:txBody>
      </p:sp>
      <p:pic>
        <p:nvPicPr>
          <p:cNvPr id="36" name="Picture 35" descr="Certification-Stamp-final-for-website-rgb.png">
            <a:extLst>
              <a:ext uri="{FF2B5EF4-FFF2-40B4-BE49-F238E27FC236}">
                <a16:creationId xmlns:a16="http://schemas.microsoft.com/office/drawing/2014/main" id="{25BAD4AA-25AF-7F4D-B1CF-92A9B913DE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758" y="421451"/>
            <a:ext cx="777241" cy="7772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904A76-1C44-374A-BA6F-7389AD29C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214" y="579824"/>
            <a:ext cx="1055437" cy="46049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900D86-5FF2-724B-B9CC-B75C1C8ACFF2}"/>
              </a:ext>
            </a:extLst>
          </p:cNvPr>
          <p:cNvCxnSpPr/>
          <p:nvPr/>
        </p:nvCxnSpPr>
        <p:spPr>
          <a:xfrm>
            <a:off x="8434511" y="421451"/>
            <a:ext cx="0" cy="77724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EEB3B79-F323-EF4B-A6E6-9078F538CEB2}"/>
              </a:ext>
            </a:extLst>
          </p:cNvPr>
          <p:cNvSpPr txBox="1"/>
          <p:nvPr/>
        </p:nvSpPr>
        <p:spPr>
          <a:xfrm>
            <a:off x="3007621" y="604721"/>
            <a:ext cx="54722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BFBFBF"/>
              </a:buClr>
              <a:buSzPts val="1400"/>
            </a:pPr>
            <a:r>
              <a:rPr lang="en-US" sz="1800" i="1" dirty="0">
                <a:solidFill>
                  <a:srgbClr val="00AFB7"/>
                </a:solidFill>
                <a:latin typeface="Calibri"/>
                <a:ea typeface="Roboto"/>
                <a:cs typeface="Calibri"/>
                <a:sym typeface="Roboto"/>
              </a:rPr>
              <a:t>The Eye on Alaska’s Coasts and Oceans</a:t>
            </a:r>
          </a:p>
        </p:txBody>
      </p:sp>
      <p:sp>
        <p:nvSpPr>
          <p:cNvPr id="40" name="Google Shape;10;p2">
            <a:extLst>
              <a:ext uri="{FF2B5EF4-FFF2-40B4-BE49-F238E27FC236}">
                <a16:creationId xmlns:a16="http://schemas.microsoft.com/office/drawing/2014/main" id="{2DBAE918-13E5-0C40-B498-895F97F177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93714" y="1503948"/>
            <a:ext cx="11233743" cy="12252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300" b="1" i="0" u="none" strike="noStrike" cap="none">
                <a:solidFill>
                  <a:schemeClr val="bg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FFCB6BB7-DA4E-5B45-A529-92E8BD3B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4" y="2813169"/>
            <a:ext cx="11233743" cy="55403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425"/>
              </a:lnSpc>
              <a:buNone/>
              <a:defRPr sz="1350" b="1" i="0" cap="all" baseline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8226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91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ve_bar_gradient.eps">
            <a:extLst>
              <a:ext uri="{FF2B5EF4-FFF2-40B4-BE49-F238E27FC236}">
                <a16:creationId xmlns:a16="http://schemas.microsoft.com/office/drawing/2014/main" id="{7112FFEE-9229-0C4A-B77C-6F34392E8C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8" y="-16714"/>
            <a:ext cx="12269975" cy="1631201"/>
          </a:xfrm>
          <a:prstGeom prst="rect">
            <a:avLst/>
          </a:prstGeom>
        </p:spPr>
      </p:pic>
      <p:sp>
        <p:nvSpPr>
          <p:cNvPr id="17" name="Google Shape;19;p4">
            <a:extLst>
              <a:ext uri="{FF2B5EF4-FFF2-40B4-BE49-F238E27FC236}">
                <a16:creationId xmlns:a16="http://schemas.microsoft.com/office/drawing/2014/main" id="{056F5F66-D8C3-024C-B885-3D109794B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14076"/>
            <a:ext cx="9632400" cy="9287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Arial"/>
                <a:cs typeface="Calibri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983523-0B36-E14A-85CC-02E1DCB74C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03" y="489567"/>
            <a:ext cx="1485900" cy="4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2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840D5-32F8-BB46-AD1B-A6F1487F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422A-CAC0-054F-9D2C-E3ABD4BB7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44B04-5913-DD42-B7C3-098D4718E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D7C2-E93F-9444-98D3-8258A085F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A551-C904-DE48-9EB6-99A7481B6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1067-B87A-2741-AFE6-8C3C140F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2EBF-ABE3-2245-A7D1-6B10DD6C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AOOS Background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AF91D2-3378-644C-967A-73D9DB963BA9}"/>
              </a:ext>
            </a:extLst>
          </p:cNvPr>
          <p:cNvSpPr txBox="1">
            <a:spLocks/>
          </p:cNvSpPr>
          <p:nvPr/>
        </p:nvSpPr>
        <p:spPr>
          <a:xfrm>
            <a:off x="642253" y="1429983"/>
            <a:ext cx="8223451" cy="502500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88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Who is AOOS?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Part of Integrated Ocean Observing System (IOOS)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NOAA Program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1 of 11 Regional Associations across U.S.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Governed through Memorandum of Agreement with member from state &amp; federal agencies, academe institutions, research facilities, industry, non-profit, Alaska Native 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Staff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Sheyna Wisdom, Executive Director, started in Jan 2021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Molly McCammon staying on as Senior Advisor through at least Dec 2022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Alice Bailey, Director of Outreach, will start in Dec 2022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Megan Onders, Director of Engagement, started in Jul 2022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Jill Prewitt, Regional Data Sharing Coordinator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Thomas Farrugia, Alaska Harmful Algal Bloom (AHAB) Coordinator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Darcy Dugan, Director of Ocean Acidification (OA) Network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Carol Janzen, Director of Operations 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Holly Kent, Director of Administration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73C02-EE16-844E-A1EF-0FBFD7D8B027}"/>
              </a:ext>
            </a:extLst>
          </p:cNvPr>
          <p:cNvSpPr txBox="1"/>
          <p:nvPr/>
        </p:nvSpPr>
        <p:spPr>
          <a:xfrm>
            <a:off x="11402799" y="6454987"/>
            <a:ext cx="48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7236BE-CA70-7148-805B-D9013F75E824}" type="slidenum">
              <a:rPr lang="en-US" sz="1400">
                <a:solidFill>
                  <a:srgbClr val="808080"/>
                </a:solidFill>
                <a:latin typeface="Calibri" panose="020F0502020204030204"/>
              </a:rPr>
              <a:pPr algn="ctr"/>
              <a:t>1</a:t>
            </a:fld>
            <a:endParaRPr lang="en-US" sz="1400" dirty="0">
              <a:solidFill>
                <a:srgbClr val="808080"/>
              </a:solidFill>
              <a:latin typeface="Calibri" panose="020F0502020204030204"/>
            </a:endParaRPr>
          </a:p>
        </p:txBody>
      </p:sp>
      <p:pic>
        <p:nvPicPr>
          <p:cNvPr id="10" name="Picture 4" descr="Molly McCammon Senior Advisor Tel: 907-644-6703 Cell: 907-227-7634 McCammonatAOOSdotorg">
            <a:extLst>
              <a:ext uri="{FF2B5EF4-FFF2-40B4-BE49-F238E27FC236}">
                <a16:creationId xmlns:a16="http://schemas.microsoft.com/office/drawing/2014/main" id="{0E01AB33-57BB-274B-A2B5-AD21BB24A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0" r="5787"/>
          <a:stretch/>
        </p:blipFill>
        <p:spPr bwMode="auto">
          <a:xfrm>
            <a:off x="10886352" y="1911557"/>
            <a:ext cx="11112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EB243723-AE46-714E-9C1E-43B4084F22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" r="402"/>
          <a:stretch>
            <a:fillRect/>
          </a:stretch>
        </p:blipFill>
        <p:spPr>
          <a:xfrm>
            <a:off x="6142139" y="0"/>
            <a:ext cx="3141243" cy="2600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19B6C-46EB-1166-EB70-6715AAEA8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173" y="5093186"/>
            <a:ext cx="1111298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5DBCA-84EE-BBA8-CA77-8A466CF28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173" y="3595229"/>
            <a:ext cx="1131321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D12A3-0C0C-8C71-2966-DC47759A1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0442" y="1753372"/>
            <a:ext cx="1111298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4B8B4-8C1D-E3CB-8165-B3372737F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5647" y="3206792"/>
            <a:ext cx="1146008" cy="137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5BD7FA-D695-477E-850B-39BFE5BF11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6352" y="4937544"/>
            <a:ext cx="1135433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0518F1-BF26-D7BE-01E9-3368AC6EC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0442" y="4674661"/>
            <a:ext cx="1133858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9BE163-04EF-E4BB-21D6-431812D37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6352" y="3429000"/>
            <a:ext cx="11354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9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>
            <a:extLst>
              <a:ext uri="{FF2B5EF4-FFF2-40B4-BE49-F238E27FC236}">
                <a16:creationId xmlns:a16="http://schemas.microsoft.com/office/drawing/2014/main" id="{D2F4BFD5-A8EB-8F43-A79E-0CA4D845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165" y="2876370"/>
            <a:ext cx="1541917" cy="10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11D62-7678-9A41-866B-75DF3598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AOOS Arctic Observing Assets and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7AEC-03F2-7741-B1CB-FDF292BF9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692" y="1444034"/>
            <a:ext cx="6714744" cy="50250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Ecosystem Moored Observatories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Moored Ecosystem Observatories in Chukchi Sea, southern and northern Bering Sea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OA sensors on the Beaufort Lagoon Ecosystems Long Term Ecological Research Moorings in the Beaufort Sea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Wave Buoys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dirty="0"/>
              <a:t>Seasonal Coastal Data Information Program (CDIP) Wave Buoy in Nome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dirty="0"/>
              <a:t>New projects to support community wave buoy installations using </a:t>
            </a:r>
            <a:r>
              <a:rPr lang="en-US" dirty="0" err="1"/>
              <a:t>Sofar</a:t>
            </a:r>
            <a:r>
              <a:rPr lang="en-US" dirty="0"/>
              <a:t> buoys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Weather Stations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17 Weather stations co-installed with AIS stations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Glider Surveys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Annual glider surveys in Chukchi Sea mapping marine mammal acoustic detection and oceanographic data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Ecosystem glider surveys planned for Bering Sea 2023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High Frequency Radar (HFR) Installations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3 sites in Chukchi &amp; Beaufort Sea coasts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2 sites in Bering Strait region, with new one in 2022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300" b="1" dirty="0"/>
              <a:t>Water Level Stations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2 GNSS-Reflectometry water level stations in Norton Sound &amp; Utqiaġvik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2 NWLON-LITE water level stations in Bristol Bay region</a:t>
            </a:r>
          </a:p>
          <a:p>
            <a:pPr marL="285750" indent="-28575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7 iGage &amp; Radar water level stations in western AK communities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9F932C-0B9C-7A44-904E-A29E1774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865" y="1030446"/>
            <a:ext cx="1346980" cy="31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49B1CD5-B8AE-FE45-8588-D4BE59CE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24" y="2050512"/>
            <a:ext cx="1637189" cy="12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ECAF8D4-40B7-A142-A637-30FEB1C0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586923" y="2156344"/>
            <a:ext cx="1175143" cy="8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33F12D6-50A4-9A48-ADF6-41C0B395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0833" y="5336650"/>
            <a:ext cx="1714440" cy="12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97AC61-08ED-7246-A0AB-0DF25BC45B15}"/>
              </a:ext>
            </a:extLst>
          </p:cNvPr>
          <p:cNvSpPr txBox="1"/>
          <p:nvPr/>
        </p:nvSpPr>
        <p:spPr>
          <a:xfrm>
            <a:off x="11402799" y="6454987"/>
            <a:ext cx="48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7236BE-CA70-7148-805B-D9013F75E824}" type="slidenum">
              <a:rPr lang="en-US" sz="1400">
                <a:solidFill>
                  <a:srgbClr val="808080"/>
                </a:solidFill>
                <a:latin typeface="Calibri" panose="020F0502020204030204"/>
              </a:rPr>
              <a:pPr algn="ctr"/>
              <a:t>2</a:t>
            </a:fld>
            <a:endParaRPr lang="en-US" sz="1400" dirty="0">
              <a:solidFill>
                <a:srgbClr val="808080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47438D-FBC1-184E-9A28-EFB8BB9E2D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910" y="3390342"/>
            <a:ext cx="1559605" cy="2340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2FC1C2-BE88-B64A-80D5-A50E6F0375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445" y="4186061"/>
            <a:ext cx="1693303" cy="13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27C3-C79E-734A-B223-FE461A06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 for AOOS?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7CCA2-BCD7-5F49-BC92-82DEBD916047}"/>
              </a:ext>
            </a:extLst>
          </p:cNvPr>
          <p:cNvSpPr txBox="1"/>
          <p:nvPr/>
        </p:nvSpPr>
        <p:spPr>
          <a:xfrm>
            <a:off x="11402799" y="6454987"/>
            <a:ext cx="48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7236BE-CA70-7148-805B-D9013F75E824}" type="slidenum">
              <a:rPr lang="en-US" sz="1400">
                <a:solidFill>
                  <a:srgbClr val="808080"/>
                </a:solidFill>
                <a:latin typeface="Calibri" panose="020F0502020204030204"/>
              </a:rPr>
              <a:pPr algn="ctr"/>
              <a:t>3</a:t>
            </a:fld>
            <a:endParaRPr lang="en-US" sz="1400" dirty="0">
              <a:solidFill>
                <a:srgbClr val="808080"/>
              </a:solidFill>
              <a:latin typeface="Calibri" panose="020F0502020204030204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0E4AB-7C52-FE46-AC2F-1650ABA2B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692" y="1444034"/>
            <a:ext cx="9963282" cy="50250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400" b="1" dirty="0"/>
              <a:t>New Grants</a:t>
            </a:r>
          </a:p>
          <a:p>
            <a:pPr marL="342900" indent="-34290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U.S. Integrated Ocean Observing System (IOOS)/NOAA 5-year cooperative agreement 2021-2025</a:t>
            </a:r>
          </a:p>
          <a:p>
            <a:pPr marL="342900" indent="-34290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National Science Foundation (NSF) Convergence Accelerator Program Phase II: Sofar Wave Buoys in Indigenous communities</a:t>
            </a:r>
          </a:p>
          <a:p>
            <a:pPr marL="342900" indent="-34290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Infrastructure and Investment in Jobs Act (IIJA) upgrade to equipment and new Regional Ocean Partnership projects. </a:t>
            </a:r>
          </a:p>
          <a:p>
            <a:pPr marL="857250" lvl="1" indent="-34290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1800" dirty="0"/>
              <a:t>This includes support to ARCUS for two Sea Ice for Walrus Outlook observers to come to Alaska Marine Science Symposium and purchase of hand-held </a:t>
            </a:r>
            <a:r>
              <a:rPr lang="en-US" sz="1800"/>
              <a:t>weather meters.</a:t>
            </a:r>
            <a:endParaRPr lang="en-US" sz="1800" b="1" dirty="0"/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400" b="1" dirty="0"/>
              <a:t>Stakeholder Outreach/Engagement</a:t>
            </a:r>
          </a:p>
          <a:p>
            <a:pPr marL="342900" indent="-34290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Hired two new personnel to expand outreach and engagement</a:t>
            </a:r>
          </a:p>
          <a:p>
            <a:pPr marL="342900" indent="-342900"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New KNOM Ocean Knowledge Radio Show 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400" b="1" dirty="0"/>
              <a:t>Data Portal Enhancements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400" b="1" dirty="0"/>
              <a:t>Seek New Partnerships 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400" b="1" dirty="0"/>
              <a:t>Continue to Cultivate Existing Partnerships</a:t>
            </a:r>
          </a:p>
          <a:p>
            <a:pPr>
              <a:lnSpc>
                <a:spcPct val="120000"/>
              </a:lnSpc>
              <a:spcBef>
                <a:spcPts val="80"/>
              </a:spcBef>
              <a:spcAft>
                <a:spcPts val="80"/>
              </a:spcAft>
            </a:pPr>
            <a:r>
              <a:rPr lang="en-US" sz="2400" b="1" dirty="0"/>
              <a:t>Continue Innovative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24919"/>
      </p:ext>
    </p:extLst>
  </p:cSld>
  <p:clrMapOvr>
    <a:masterClrMapping/>
  </p:clrMapOvr>
</p:sld>
</file>

<file path=ppt/theme/theme1.xml><?xml version="1.0" encoding="utf-8"?>
<a:theme xmlns:a="http://schemas.openxmlformats.org/drawingml/2006/main" name="AOOS 2020 widescreen">
  <a:themeElements>
    <a:clrScheme name="AOOS colors">
      <a:dk1>
        <a:srgbClr val="FFFFFF"/>
      </a:dk1>
      <a:lt1>
        <a:srgbClr val="212121"/>
      </a:lt1>
      <a:dk2>
        <a:srgbClr val="303030"/>
      </a:dk2>
      <a:lt2>
        <a:srgbClr val="C8C8C8"/>
      </a:lt2>
      <a:accent1>
        <a:srgbClr val="0097CE"/>
      </a:accent1>
      <a:accent2>
        <a:srgbClr val="00AFB7"/>
      </a:accent2>
      <a:accent3>
        <a:srgbClr val="006B6F"/>
      </a:accent3>
      <a:accent4>
        <a:srgbClr val="ADE0EE"/>
      </a:accent4>
      <a:accent5>
        <a:srgbClr val="CDCDCD"/>
      </a:accent5>
      <a:accent6>
        <a:srgbClr val="808080"/>
      </a:accent6>
      <a:hlink>
        <a:srgbClr val="0097CE"/>
      </a:hlink>
      <a:folHlink>
        <a:srgbClr val="FF9D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OS 2020 widescreen" id="{958C1ED0-21AF-C547-8809-84DEEE0D528E}" vid="{12B08E27-07EC-A142-BF10-BDD8B6A44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419</Words>
  <Application>Microsoft Macintosh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AOOS 2020 widescreen</vt:lpstr>
      <vt:lpstr>AOOS Background</vt:lpstr>
      <vt:lpstr>AOOS Arctic Observing Assets and Activities</vt:lpstr>
      <vt:lpstr>What is next for AOOS?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Janzen</dc:creator>
  <cp:lastModifiedBy>Brit Myers</cp:lastModifiedBy>
  <cp:revision>7</cp:revision>
  <dcterms:created xsi:type="dcterms:W3CDTF">2021-09-28T19:35:33Z</dcterms:created>
  <dcterms:modified xsi:type="dcterms:W3CDTF">2022-10-24T17:44:50Z</dcterms:modified>
</cp:coreProperties>
</file>