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71" r:id="rId2"/>
    <p:sldId id="270" r:id="rId3"/>
    <p:sldId id="272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A8102-F9FC-4F40-98A7-832C5D4BB3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B9050-D815-4BC2-86FD-635975CCB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95E79-4E3C-4833-B7C3-C7A09DBE2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AA27-54C0-4F38-8206-2F8C510E8A0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EAD2C-F38C-4E6F-9C20-4ED900101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7ED574-0C04-4C4F-A95D-7817C3AD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D7C2-041B-463A-988F-AC3ADD83E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4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E7757-98B4-491E-BE6C-B6F4D56B8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8C17F0-A3CB-463C-BAB7-C5C7FCAF7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9A2F2-EA8D-4439-8058-813A1353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AA27-54C0-4F38-8206-2F8C510E8A0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0AA9E-2FAA-42F3-83C9-C617016D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B0603D-0ED7-40FF-8621-60879045C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D7C2-041B-463A-988F-AC3ADD83E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95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FC82D-7DC6-4BF2-A8A4-80C82D0515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C5FB1F-A92F-455D-8B21-7896047C21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B3C14-C0D8-42B0-BBA0-DF8F3800C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AA27-54C0-4F38-8206-2F8C510E8A0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FE9B9F-E644-457F-B363-A5349FA61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6261D-604E-4666-A03B-3A9C99053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D7C2-041B-463A-988F-AC3ADD83E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3E943-443C-4D44-B3C3-5585CFB94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A569E-3012-4270-86CC-67B6371FF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5E6FF6-472D-473E-B623-0E655E92D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AA27-54C0-4F38-8206-2F8C510E8A0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9EBCAA-9C04-4125-940E-E4AD5FB11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38DB9-B513-4BCC-9122-A9BEE337C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D7C2-041B-463A-988F-AC3ADD83E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047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63693-ED89-400F-B840-96E56041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1F3FF-C64C-4E03-9748-1D5A6CC1A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70A2C1-41EB-4E1B-A358-0E4FF4305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AA27-54C0-4F38-8206-2F8C510E8A0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C151F-6147-4BCC-ADDF-9E75CED0B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F5D4A-7796-4260-B789-06ACEEAA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D7C2-041B-463A-988F-AC3ADD83E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746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D7B8-3D54-43D7-A801-7BCB22FAE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3CBC32-6849-4516-B903-4DAC4A23E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9D505D-EB37-4CC3-9654-5FA0441B31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D4A3DF-E452-4CCB-9EDD-6EB85141B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AA27-54C0-4F38-8206-2F8C510E8A0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05A44-F057-40D5-BC85-60354A0BD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AEFA1-A0AB-487B-AA7A-8CDB3A8FE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D7C2-041B-463A-988F-AC3ADD83E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98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375DE-6C3D-4F7C-BACC-A165A4425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5DA295-CEBE-4F98-9BFD-07718EE3E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2BE33A-A06D-4B3B-8197-F198E08FBE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45819F-2E2E-40F6-8A8E-392B107C34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7C7B60-5AC1-4B6F-93D5-958942787B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24958F-EBD9-4C4F-B556-1C7E9FF0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AA27-54C0-4F38-8206-2F8C510E8A0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6C96B7-B8E6-48B4-9356-745107E53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BEE9D9-B205-49D0-81CD-E4F60A498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D7C2-041B-463A-988F-AC3ADD83E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5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1DC75-3477-4B9E-9EA6-785EF6599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1C12DE-77D9-4402-BA65-12206A22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AA27-54C0-4F38-8206-2F8C510E8A0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FBCBC-2F95-4027-BFA8-21B714AB9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6DA0B-7C37-40D9-9064-B31E20218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D7C2-041B-463A-988F-AC3ADD83E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49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FBD5D5-BF61-4310-942D-9E8C826B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AA27-54C0-4F38-8206-2F8C510E8A0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1D2FB3-743A-44C0-B478-AF9D1979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CE774-4D59-4171-B086-61DDF9CC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D7C2-041B-463A-988F-AC3ADD83E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56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3D92A-E39A-4FF6-BAE9-3BB5672B8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9DFE1-C3FF-4CDC-9993-BF2832706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C7E961-2BA8-4B13-A411-77F1A69A9C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BEC59C-A886-4944-B92E-01FF90EA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AA27-54C0-4F38-8206-2F8C510E8A0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AAA3E2-B740-46F7-A9E0-D54479228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C4DF76-6046-4508-AE04-A97591AC6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D7C2-041B-463A-988F-AC3ADD83E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79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FED1C-E429-4D3A-A3B3-29FC08D92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EF3E43-E435-434D-B9D4-C835F29504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A93DD1-F29C-4AFB-88A7-455DB6B42E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8F497-9F48-4905-9F6E-03F032653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1AA27-54C0-4F38-8206-2F8C510E8A0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45C87C-A917-43EB-9087-3C9429B40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001194-63DF-4A39-B8A7-D7531F3DA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3D7C2-041B-463A-988F-AC3ADD83E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590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C59D83-BC74-4B25-A6AB-3D6F59D982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20D2BC-04C0-4B74-8DEF-014ABD8DC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52FCE-EB98-44E7-929D-860E71B52C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1AA27-54C0-4F38-8206-2F8C510E8A0F}" type="datetimeFigureOut">
              <a:rPr lang="en-US" smtClean="0"/>
              <a:t>11/2/2021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E8B589-41B0-43FC-AA75-F33652C22D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C843F2-523F-4615-AA26-6F7177540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3D7C2-041B-463A-988F-AC3ADD83EB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43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CDE53893-E63C-464F-8651-F9FADBD2342E}"/>
              </a:ext>
            </a:extLst>
          </p:cNvPr>
          <p:cNvSpPr/>
          <p:nvPr/>
        </p:nvSpPr>
        <p:spPr>
          <a:xfrm>
            <a:off x="96903" y="2977975"/>
            <a:ext cx="5659394" cy="368297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EFB9E0B-CDD7-4554-90BA-36FCB0AC0E24}"/>
              </a:ext>
            </a:extLst>
          </p:cNvPr>
          <p:cNvSpPr/>
          <p:nvPr/>
        </p:nvSpPr>
        <p:spPr>
          <a:xfrm>
            <a:off x="4202819" y="5077345"/>
            <a:ext cx="6929372" cy="16858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657011C-64FB-43D3-88AE-16748E363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7" t="10275" r="51598" b="64699"/>
          <a:stretch/>
        </p:blipFill>
        <p:spPr>
          <a:xfrm>
            <a:off x="8875552" y="5104441"/>
            <a:ext cx="2147581" cy="16517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C65D1A-B6F5-4BEF-AE15-378B34AEA50F}"/>
              </a:ext>
            </a:extLst>
          </p:cNvPr>
          <p:cNvSpPr txBox="1"/>
          <p:nvPr/>
        </p:nvSpPr>
        <p:spPr>
          <a:xfrm>
            <a:off x="273173" y="100000"/>
            <a:ext cx="84896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University of Washington update</a:t>
            </a:r>
          </a:p>
          <a:p>
            <a:r>
              <a:rPr lang="en-US" sz="2400" dirty="0"/>
              <a:t>Arctic research</a:t>
            </a:r>
          </a:p>
          <a:p>
            <a:endParaRPr lang="en-US" dirty="0"/>
          </a:p>
          <a:p>
            <a:r>
              <a:rPr lang="en-US" dirty="0"/>
              <a:t>Arctic research spans many disciplines (oceanography, sea ice, atmosphere, ecology, climate, land ice, social sciences, +++) and several UW units: </a:t>
            </a:r>
          </a:p>
          <a:p>
            <a:r>
              <a:rPr lang="en-US" dirty="0"/>
              <a:t>Dept of Atmospheric Sciences within College of Environment</a:t>
            </a:r>
          </a:p>
          <a:p>
            <a:r>
              <a:rPr lang="en-US" dirty="0"/>
              <a:t>School of Oceanography</a:t>
            </a:r>
          </a:p>
          <a:p>
            <a:r>
              <a:rPr lang="en-US" dirty="0"/>
              <a:t>Polar Science Center – Applied Physics Lab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FB16BDB-F37D-4119-ABD7-BAABB13BB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1662" y="199239"/>
            <a:ext cx="2013187" cy="201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ig. 1">
            <a:extLst>
              <a:ext uri="{FF2B5EF4-FFF2-40B4-BE49-F238E27FC236}">
                <a16:creationId xmlns:a16="http://schemas.microsoft.com/office/drawing/2014/main" id="{0C4BF1A7-8A59-4461-A322-6214CCCFF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37"/>
          <a:stretch/>
        </p:blipFill>
        <p:spPr bwMode="auto">
          <a:xfrm>
            <a:off x="6367243" y="3654714"/>
            <a:ext cx="4196713" cy="134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15E3FEB-A711-4130-AF3F-6CD680E492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4" t="20958" r="44902" b="70841"/>
          <a:stretch/>
        </p:blipFill>
        <p:spPr>
          <a:xfrm>
            <a:off x="6367243" y="2834888"/>
            <a:ext cx="3453002" cy="745114"/>
          </a:xfrm>
          <a:prstGeom prst="rect">
            <a:avLst/>
          </a:prstGeom>
        </p:spPr>
      </p:pic>
      <p:pic>
        <p:nvPicPr>
          <p:cNvPr id="21" name="Picture 2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43BC825-20DA-4FA3-93B6-C423477214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4" t="12513" r="44902" b="85160"/>
          <a:stretch/>
        </p:blipFill>
        <p:spPr>
          <a:xfrm>
            <a:off x="6367243" y="2576295"/>
            <a:ext cx="3453002" cy="21142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633199B-7486-44DE-AD5D-550C434B3189}"/>
              </a:ext>
            </a:extLst>
          </p:cNvPr>
          <p:cNvSpPr txBox="1"/>
          <p:nvPr/>
        </p:nvSpPr>
        <p:spPr>
          <a:xfrm>
            <a:off x="273173" y="4115232"/>
            <a:ext cx="34683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/>
              <a:t>- Model variability &lt; observed variability</a:t>
            </a:r>
          </a:p>
          <a:p>
            <a:r>
              <a:rPr lang="en-US" sz="1300" dirty="0"/>
              <a:t>- Waves &amp; ice/ocean interactions</a:t>
            </a:r>
            <a:r>
              <a:rPr lang="en-US" sz="1400" dirty="0"/>
              <a:t>?</a:t>
            </a:r>
          </a:p>
        </p:txBody>
      </p:sp>
      <p:pic>
        <p:nvPicPr>
          <p:cNvPr id="33" name="Picture 3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55D1049-6CDB-4BF7-BCEF-87D7D80F98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971"/>
          <a:stretch/>
        </p:blipFill>
        <p:spPr>
          <a:xfrm>
            <a:off x="321892" y="3078558"/>
            <a:ext cx="5340677" cy="941966"/>
          </a:xfrm>
          <a:prstGeom prst="rect">
            <a:avLst/>
          </a:prstGeom>
        </p:spPr>
      </p:pic>
      <p:pic>
        <p:nvPicPr>
          <p:cNvPr id="34" name="Picture 33" descr="Chart, line chart&#10;&#10;Description automatically generated">
            <a:extLst>
              <a:ext uri="{FF2B5EF4-FFF2-40B4-BE49-F238E27FC236}">
                <a16:creationId xmlns:a16="http://schemas.microsoft.com/office/drawing/2014/main" id="{F99575D0-A62D-4B20-9EF2-8B9FC5D87C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99" y="4539087"/>
            <a:ext cx="2866353" cy="164913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796AF60-2B4A-483A-BCB6-3D01F583D3C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993" t="22070" r="12870" b="66605"/>
          <a:stretch/>
        </p:blipFill>
        <p:spPr>
          <a:xfrm>
            <a:off x="4278385" y="5363655"/>
            <a:ext cx="4664215" cy="77665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39A6999-54EC-4D47-B3DE-7802E3626952}"/>
              </a:ext>
            </a:extLst>
          </p:cNvPr>
          <p:cNvSpPr/>
          <p:nvPr/>
        </p:nvSpPr>
        <p:spPr>
          <a:xfrm>
            <a:off x="6300132" y="2499919"/>
            <a:ext cx="4647501" cy="25400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39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72ED645-FC23-BF4F-A98E-95D83C827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0" y="6771"/>
            <a:ext cx="5432854" cy="1537977"/>
          </a:xfrm>
          <a:prstGeom prst="rect">
            <a:avLst/>
          </a:prstGeom>
        </p:spPr>
      </p:pic>
      <p:pic>
        <p:nvPicPr>
          <p:cNvPr id="7" name="Picture 6" descr="Chart, pie chart&#10;&#10;Description automatically generated">
            <a:extLst>
              <a:ext uri="{FF2B5EF4-FFF2-40B4-BE49-F238E27FC236}">
                <a16:creationId xmlns:a16="http://schemas.microsoft.com/office/drawing/2014/main" id="{F3D6A06F-86B4-6748-AE92-E080DB14A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5" y="1568439"/>
            <a:ext cx="5659394" cy="14912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9B3EF2-0E0B-904B-B890-8DBE30F3FFFA}"/>
              </a:ext>
            </a:extLst>
          </p:cNvPr>
          <p:cNvSpPr txBox="1"/>
          <p:nvPr/>
        </p:nvSpPr>
        <p:spPr>
          <a:xfrm>
            <a:off x="0" y="3059668"/>
            <a:ext cx="6139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Sea ice concentration changes associated with Arctic cyclones in each season, shown as the anomaly in change from 5 days before to 5 days after a cyclone passage over a point. Cyclones re-distribute rather than impact overall sea ice.</a:t>
            </a:r>
          </a:p>
        </p:txBody>
      </p:sp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9D56E57-4329-304A-9A2C-C5E49351B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28" y="315097"/>
            <a:ext cx="5931072" cy="20972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E7E2AC-B4C4-7F4F-AED1-F7ECA53DECE7}"/>
              </a:ext>
            </a:extLst>
          </p:cNvPr>
          <p:cNvSpPr txBox="1"/>
          <p:nvPr/>
        </p:nvSpPr>
        <p:spPr>
          <a:xfrm>
            <a:off x="6283497" y="2412364"/>
            <a:ext cx="5885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Study of geoengineering proposal shows that neither natural nor artificial flooding of snow on Arctic sea ice is sufficient to offset projected declines of Arctic sea ice</a:t>
            </a:r>
          </a:p>
        </p:txBody>
      </p:sp>
      <p:pic>
        <p:nvPicPr>
          <p:cNvPr id="15" name="Picture 1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E177D03-CAA3-8F49-90BB-98816FC361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28" y="3839425"/>
            <a:ext cx="6139592" cy="26515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40D4E4-735B-9F42-9FF4-EA3BD7EF9826}"/>
              </a:ext>
            </a:extLst>
          </p:cNvPr>
          <p:cNvSpPr txBox="1"/>
          <p:nvPr/>
        </p:nvSpPr>
        <p:spPr>
          <a:xfrm>
            <a:off x="0" y="6334307"/>
            <a:ext cx="58859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New sea ice forecast that combines ensemble output with observed recent distribution shows enhanced skill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B70144-5AFA-4E12-9667-C03F87E2CA45}"/>
              </a:ext>
            </a:extLst>
          </p:cNvPr>
          <p:cNvSpPr/>
          <p:nvPr/>
        </p:nvSpPr>
        <p:spPr>
          <a:xfrm>
            <a:off x="6324343" y="315097"/>
            <a:ext cx="5721007" cy="28359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7DC0FA-C923-49AC-8C59-C78E16E701C5}"/>
              </a:ext>
            </a:extLst>
          </p:cNvPr>
          <p:cNvSpPr/>
          <p:nvPr/>
        </p:nvSpPr>
        <p:spPr>
          <a:xfrm>
            <a:off x="71149" y="35205"/>
            <a:ext cx="5885934" cy="374634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CD6C81D-9E6E-4AA1-9BF2-A72561614154}"/>
              </a:ext>
            </a:extLst>
          </p:cNvPr>
          <p:cNvSpPr/>
          <p:nvPr/>
        </p:nvSpPr>
        <p:spPr>
          <a:xfrm>
            <a:off x="71149" y="3895208"/>
            <a:ext cx="5952146" cy="29108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45E7DF1-6A17-4939-842C-C88DB16BDA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1" t="15657" r="41632" b="73060"/>
          <a:stretch/>
        </p:blipFill>
        <p:spPr>
          <a:xfrm>
            <a:off x="6324343" y="3281184"/>
            <a:ext cx="3606299" cy="1131426"/>
          </a:xfrm>
          <a:prstGeom prst="rect">
            <a:avLst/>
          </a:prstGeom>
        </p:spPr>
      </p:pic>
      <p:pic>
        <p:nvPicPr>
          <p:cNvPr id="19" name="Picture 1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7619205-4621-46D8-B238-52C6721494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0" t="9235" r="30118" b="70875"/>
          <a:stretch/>
        </p:blipFill>
        <p:spPr>
          <a:xfrm>
            <a:off x="9184845" y="4632901"/>
            <a:ext cx="1992005" cy="2044735"/>
          </a:xfrm>
          <a:prstGeom prst="rect">
            <a:avLst/>
          </a:prstGeom>
        </p:spPr>
      </p:pic>
      <p:pic>
        <p:nvPicPr>
          <p:cNvPr id="22" name="Picture 21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9DD06CDC-BA8A-42E5-9C19-52A2DAF4D8C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5" t="9235" r="69585" b="70629"/>
          <a:stretch/>
        </p:blipFill>
        <p:spPr>
          <a:xfrm>
            <a:off x="7025659" y="4632902"/>
            <a:ext cx="1942853" cy="204473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9A6517B-1E7D-48C7-9AF9-7CDC83648B57}"/>
              </a:ext>
            </a:extLst>
          </p:cNvPr>
          <p:cNvSpPr/>
          <p:nvPr/>
        </p:nvSpPr>
        <p:spPr>
          <a:xfrm>
            <a:off x="6283497" y="3282273"/>
            <a:ext cx="5761853" cy="35237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25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A43A553-8880-4CF9-8102-5DF5B79DE2F1}"/>
              </a:ext>
            </a:extLst>
          </p:cNvPr>
          <p:cNvSpPr txBox="1"/>
          <p:nvPr/>
        </p:nvSpPr>
        <p:spPr>
          <a:xfrm>
            <a:off x="165755" y="5530572"/>
            <a:ext cx="68433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FF0000"/>
                </a:solidFill>
                <a:latin typeface="IGIOIX+HelveticaNeue"/>
              </a:rPr>
              <a:t>To learn more: </a:t>
            </a:r>
          </a:p>
          <a:p>
            <a:r>
              <a:rPr lang="en-US" sz="1800" b="0" i="0" u="none" strike="noStrike" baseline="0" dirty="0">
                <a:solidFill>
                  <a:srgbClr val="FF0000"/>
                </a:solidFill>
                <a:latin typeface="IGIOIX+HelveticaNeue"/>
              </a:rPr>
              <a:t>http://psc.apl.uw.edu/news/ </a:t>
            </a:r>
          </a:p>
          <a:p>
            <a:r>
              <a:rPr lang="en-US" sz="1800" b="0" i="0" u="none" strike="noStrike" baseline="0" dirty="0">
                <a:solidFill>
                  <a:srgbClr val="FF0000"/>
                </a:solidFill>
                <a:latin typeface="IGIOIX+HelveticaNeue"/>
              </a:rPr>
              <a:t>https://atmos.uw.edu/news-and-events/news/category/in-the-news/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DB33AE-C7BD-4109-BD3D-C37F2424BA15}"/>
              </a:ext>
            </a:extLst>
          </p:cNvPr>
          <p:cNvSpPr txBox="1"/>
          <p:nvPr/>
        </p:nvSpPr>
        <p:spPr>
          <a:xfrm>
            <a:off x="165755" y="6398918"/>
            <a:ext cx="3844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Coming soon…</a:t>
            </a:r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MOSAiC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publications!</a:t>
            </a: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F8DAB2-92FB-44FF-B95A-B9E385103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815" t="9541" r="24350" b="75780"/>
          <a:stretch/>
        </p:blipFill>
        <p:spPr>
          <a:xfrm>
            <a:off x="165755" y="75894"/>
            <a:ext cx="5512148" cy="22652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65DF14-D5FF-4DE9-9CFE-09100E6359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84" t="17371" r="36010" b="70585"/>
          <a:stretch/>
        </p:blipFill>
        <p:spPr>
          <a:xfrm>
            <a:off x="386716" y="2393826"/>
            <a:ext cx="3740942" cy="13663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65CC6E-6407-40AD-94EE-F22EA86A9C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06" t="9663" r="22836" b="77615"/>
          <a:stretch/>
        </p:blipFill>
        <p:spPr>
          <a:xfrm>
            <a:off x="5922203" y="311783"/>
            <a:ext cx="6088131" cy="202937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A22C04-5473-4ACF-9F3A-7B7BD24F7A2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83" t="13333" r="22584" b="75902"/>
          <a:stretch/>
        </p:blipFill>
        <p:spPr>
          <a:xfrm>
            <a:off x="100148" y="4054787"/>
            <a:ext cx="4964298" cy="13663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8346D31-6FDA-49D2-9D69-C350BB13083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808" t="17614" r="18295" b="64037"/>
          <a:stretch/>
        </p:blipFill>
        <p:spPr>
          <a:xfrm>
            <a:off x="4669871" y="3945342"/>
            <a:ext cx="2504664" cy="15852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0AB207-CAD0-4204-A1A8-FF337E53CB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562" t="10398" r="23215" b="75923"/>
          <a:stretch/>
        </p:blipFill>
        <p:spPr>
          <a:xfrm>
            <a:off x="7069643" y="4806892"/>
            <a:ext cx="4956602" cy="1829340"/>
          </a:xfrm>
          <a:prstGeom prst="rect">
            <a:avLst/>
          </a:prstGeom>
        </p:spPr>
      </p:pic>
      <p:pic>
        <p:nvPicPr>
          <p:cNvPr id="31" name="Picture 30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E741951B-6A71-452D-996D-562DEFAAEB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3" t="23894" r="17531" b="67828"/>
          <a:stretch/>
        </p:blipFill>
        <p:spPr>
          <a:xfrm>
            <a:off x="5748745" y="2357483"/>
            <a:ext cx="4862794" cy="1019086"/>
          </a:xfrm>
          <a:prstGeom prst="rect">
            <a:avLst/>
          </a:prstGeom>
        </p:spPr>
      </p:pic>
      <p:pic>
        <p:nvPicPr>
          <p:cNvPr id="32" name="Picture 3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A8A2F76-5780-44F8-B4D1-623E2171DF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2" t="19439" r="20487" b="55459"/>
          <a:stretch/>
        </p:blipFill>
        <p:spPr>
          <a:xfrm>
            <a:off x="9568562" y="3042603"/>
            <a:ext cx="2019829" cy="169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7908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189</Words>
  <Application>Microsoft Office PowerPoint</Application>
  <PresentationFormat>Widescreen</PresentationFormat>
  <Paragraphs>16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IGIOIX+HelveticaNeue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Bonnie Light</dc:creator>
  <cp:lastModifiedBy>Bonnie Light</cp:lastModifiedBy>
  <cp:revision>16</cp:revision>
  <dcterms:created xsi:type="dcterms:W3CDTF">2021-11-02T01:10:21Z</dcterms:created>
  <dcterms:modified xsi:type="dcterms:W3CDTF">2021-11-02T22:54:25Z</dcterms:modified>
</cp:coreProperties>
</file>