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67" r:id="rId5"/>
    <p:sldId id="265" r:id="rId6"/>
    <p:sldId id="256" r:id="rId7"/>
    <p:sldId id="264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lynn Schroed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DCDC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CC233-A671-0242-A2D0-5676494F1040}" v="37" dt="2020-08-27T19:19:40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2"/>
    <p:restoredTop sz="72523"/>
  </p:normalViewPr>
  <p:slideViewPr>
    <p:cSldViewPr snapToGrid="0">
      <p:cViewPr varScale="1">
        <p:scale>
          <a:sx n="109" d="100"/>
          <a:sy n="109" d="100"/>
        </p:scale>
        <p:origin x="181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7FED6-1CE0-9E49-8E28-4BC1AFD39CD7}" type="datetimeFigureOut">
              <a:t>10/26/20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5793-58F2-5D45-93FF-B0076DA99F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>
                <a:solidFill>
                  <a:srgbClr val="0079C1"/>
                </a:solidFill>
              </a:rPr>
              <a:t>[INSERT FIGURE CAPTION &amp; CREDIT]</a:t>
            </a:r>
          </a:p>
          <a:p>
            <a:pPr>
              <a:defRPr/>
            </a:pPr>
            <a:r>
              <a:rPr lang="en-US" sz="800" b="0" dirty="0">
                <a:solidFill>
                  <a:srgbClr val="0079C1"/>
                </a:solidFill>
              </a:rPr>
              <a:t>[Figure: CCHRC’s Research &amp; Testing Facility in Fairbanks, Alaska. Source: CCHRC-NREL]</a:t>
            </a:r>
            <a:endParaRPr lang="en-US" sz="2400" dirty="0">
              <a:cs typeface="Calibri"/>
            </a:endParaRP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PUBLICATION HIGHLIGHT SLIDES]</a:t>
            </a:r>
          </a:p>
          <a:p>
            <a:r>
              <a:rPr lang="en-US" sz="1200" i="1" dirty="0"/>
              <a:t>Publication Highlight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Title: </a:t>
            </a:r>
            <a:r>
              <a:rPr lang="en-US" sz="1200" dirty="0"/>
              <a:t>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Title: XX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Factor: </a:t>
            </a:r>
            <a:r>
              <a:rPr lang="en-US" sz="1200" b="0" dirty="0">
                <a:solidFill>
                  <a:srgbClr val="50565C"/>
                </a:solidFill>
              </a:rPr>
              <a:t>X.XX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Date: [MONTH DAY, YEAR]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Link: [</a:t>
            </a:r>
            <a:r>
              <a:rPr lang="en-US" sz="1200" dirty="0"/>
              <a:t>URL WITH LIVE LINK]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Authors: [</a:t>
            </a:r>
            <a:r>
              <a:rPr lang="en-US" sz="1200" dirty="0"/>
              <a:t>FIRST NAME LAST NAME]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[INSERT MORE DETAILED NOTES DESCRIBING: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NEED FOR RESEARCH.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RESEARCH ACTIVITIES.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WHAT MAKES RESEARCH/APPROACH UNIQUE.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SIGNIFICANCE &amp; IMPACT.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PARTNERS.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LINK TO PUBLISHED REPORT/ARTICLE FOR MORE INFO.]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</a:t>
            </a:r>
            <a:r>
              <a:rPr lang="en-US" sz="1200" b="0" u="sng" dirty="0">
                <a:solidFill>
                  <a:srgbClr val="0079C1"/>
                </a:solidFill>
              </a:rPr>
              <a:t>NON</a:t>
            </a:r>
            <a:r>
              <a:rPr lang="en-US" sz="1200" b="0" dirty="0">
                <a:solidFill>
                  <a:srgbClr val="0079C1"/>
                </a:solidFill>
              </a:rPr>
              <a:t>-PUBLICATION HIGHLIGHT SLIDES]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team includes: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[LIST TEAM MEMBERS BY FIRST NAME LAST NAME.]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>
                <a:solidFill>
                  <a:srgbClr val="0079C1"/>
                </a:solidFill>
              </a:rPr>
              <a:t>[INSERT FIGURE CAPTION &amp; CREDIT]</a:t>
            </a:r>
          </a:p>
          <a:p>
            <a:pPr>
              <a:defRPr/>
            </a:pPr>
            <a:r>
              <a:rPr lang="en-US" sz="800" b="0" dirty="0">
                <a:solidFill>
                  <a:srgbClr val="0079C1"/>
                </a:solidFill>
              </a:rPr>
              <a:t>[</a:t>
            </a:r>
            <a:r>
              <a:rPr lang="en-US" sz="800" dirty="0">
                <a:solidFill>
                  <a:srgbClr val="0079C1"/>
                </a:solidFill>
              </a:rPr>
              <a:t>Figures</a:t>
            </a:r>
            <a:r>
              <a:rPr lang="en-US" sz="800" b="0" dirty="0">
                <a:solidFill>
                  <a:srgbClr val="0079C1"/>
                </a:solidFill>
              </a:rPr>
              <a:t>: </a:t>
            </a:r>
            <a:r>
              <a:rPr lang="en-US" sz="800" dirty="0">
                <a:solidFill>
                  <a:srgbClr val="0079C1"/>
                </a:solidFill>
              </a:rPr>
              <a:t>Testing Vacuum Insulated Panels at CCHRC</a:t>
            </a:r>
            <a:r>
              <a:rPr lang="en-US" sz="2400" dirty="0"/>
              <a:t>. Diagram of New Iglu Building System. Source: CCHRC-NREL </a:t>
            </a:r>
            <a:endParaRPr lang="en-US" sz="2400" dirty="0">
              <a:cs typeface="Calibri"/>
            </a:endParaRP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PUBLICATION HIGHLIGHT SLIDES]</a:t>
            </a:r>
          </a:p>
          <a:p>
            <a:r>
              <a:rPr lang="en-US" sz="1200" i="1" dirty="0"/>
              <a:t>Publication Highlight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Title: </a:t>
            </a:r>
            <a:r>
              <a:rPr lang="en-US" sz="1200" dirty="0"/>
              <a:t>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Title: XX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Factor: </a:t>
            </a:r>
            <a:r>
              <a:rPr lang="en-US" sz="1200" b="0" dirty="0">
                <a:solidFill>
                  <a:srgbClr val="50565C"/>
                </a:solidFill>
              </a:rPr>
              <a:t>X.XX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Date: [MONTH DAY, YEAR]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Link: [</a:t>
            </a:r>
            <a:r>
              <a:rPr lang="en-US" sz="1200" dirty="0"/>
              <a:t>URL WITH LIVE LINK]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Authors: [</a:t>
            </a:r>
            <a:r>
              <a:rPr lang="en-US" sz="1200" dirty="0"/>
              <a:t>FIRST NAME LAST NAME]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[INSERT MORE DETAILED NOTES DESCRIBING: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NEED FOR RESEARCH.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RESEARCH ACTIVITIES.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WHAT MAKES RESEARCH/APPROACH UNIQUE.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SIGNIFICANCE &amp; IMPACT.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PARTNERS.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LINK TO PUBLISHED REPORT/ARTICLE FOR MORE INFO.]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</a:t>
            </a:r>
            <a:r>
              <a:rPr lang="en-US" sz="1200" b="0" u="sng" dirty="0">
                <a:solidFill>
                  <a:srgbClr val="0079C1"/>
                </a:solidFill>
              </a:rPr>
              <a:t>NON</a:t>
            </a:r>
            <a:r>
              <a:rPr lang="en-US" sz="1200" b="0" dirty="0">
                <a:solidFill>
                  <a:srgbClr val="0079C1"/>
                </a:solidFill>
              </a:rPr>
              <a:t>-PUBLICATION HIGHLIGHT SLIDES]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team includes: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[LIST TEAM MEMBERS BY FIRST NAME LAST NAME.]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9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>
                <a:solidFill>
                  <a:srgbClr val="0079C1"/>
                </a:solidFill>
              </a:rPr>
              <a:t>[INSERT FIGURE CAPTION &amp; CREDIT]</a:t>
            </a:r>
          </a:p>
          <a:p>
            <a:pPr>
              <a:defRPr/>
            </a:pPr>
            <a:r>
              <a:rPr lang="en-US" sz="800" b="0" dirty="0">
                <a:solidFill>
                  <a:srgbClr val="0079C1"/>
                </a:solidFill>
              </a:rPr>
              <a:t>[Figure: Aerial View of Buckland, Alaska. </a:t>
            </a:r>
            <a:r>
              <a:rPr lang="en-US" sz="2400" dirty="0"/>
              <a:t>Source: US Army Corps of Engineers </a:t>
            </a:r>
            <a:endParaRPr lang="en-US" sz="2400" dirty="0">
              <a:cs typeface="Calibri"/>
            </a:endParaRP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PUBLICATION HIGHLIGHT SLIDES]</a:t>
            </a:r>
          </a:p>
          <a:p>
            <a:r>
              <a:rPr lang="en-US" sz="1200" i="1" dirty="0"/>
              <a:t>Publication Highlight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Title: </a:t>
            </a:r>
            <a:r>
              <a:rPr lang="en-US" sz="1200" dirty="0"/>
              <a:t>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Title: XX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Factor: </a:t>
            </a:r>
            <a:r>
              <a:rPr lang="en-US" sz="1200" b="0" dirty="0">
                <a:solidFill>
                  <a:srgbClr val="50565C"/>
                </a:solidFill>
              </a:rPr>
              <a:t>X.XX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Date: [MONTH DAY, YEAR]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Link: [</a:t>
            </a:r>
            <a:r>
              <a:rPr lang="en-US" sz="1200" dirty="0"/>
              <a:t>URL WITH LIVE LINK]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Authors: [</a:t>
            </a:r>
            <a:r>
              <a:rPr lang="en-US" sz="1200" dirty="0"/>
              <a:t>FIRST NAME LAST NAME]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[INSERT MORE DETAILED NOTES DESCRIBING: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NEED FOR RESEARCH.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RESEARCH ACTIVITIES.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WHAT MAKES RESEARCH/APPROACH UNIQUE.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SIGNIFICANCE &amp; IMPACT.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PARTNERS.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LINK TO PUBLISHED REPORT/ARTICLE FOR MORE INFO.]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</a:t>
            </a:r>
            <a:r>
              <a:rPr lang="en-US" sz="1200" b="0" u="sng" dirty="0">
                <a:solidFill>
                  <a:srgbClr val="0079C1"/>
                </a:solidFill>
              </a:rPr>
              <a:t>NON</a:t>
            </a:r>
            <a:r>
              <a:rPr lang="en-US" sz="1200" b="0" dirty="0">
                <a:solidFill>
                  <a:srgbClr val="0079C1"/>
                </a:solidFill>
              </a:rPr>
              <a:t>-PUBLICATION HIGHLIGHT SLIDES]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team includes: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[LIST TEAM MEMBERS BY FIRST NAME LAST NAME.]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7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>
                <a:solidFill>
                  <a:srgbClr val="0079C1"/>
                </a:solidFill>
              </a:rPr>
              <a:t>[INSERT FIGURE CAPTION &amp; CREDIT]</a:t>
            </a:r>
          </a:p>
          <a:p>
            <a:pPr>
              <a:defRPr/>
            </a:pPr>
            <a:r>
              <a:rPr lang="en-US" sz="800" b="0" dirty="0">
                <a:solidFill>
                  <a:srgbClr val="0079C1"/>
                </a:solidFill>
              </a:rPr>
              <a:t>[</a:t>
            </a:r>
            <a:r>
              <a:rPr lang="en-US" sz="800" dirty="0">
                <a:solidFill>
                  <a:srgbClr val="0079C1"/>
                </a:solidFill>
              </a:rPr>
              <a:t>Figures</a:t>
            </a:r>
            <a:r>
              <a:rPr lang="en-US" sz="800" b="0" dirty="0">
                <a:solidFill>
                  <a:srgbClr val="0079C1"/>
                </a:solidFill>
              </a:rPr>
              <a:t>: </a:t>
            </a:r>
            <a:r>
              <a:rPr lang="en-US" sz="800" dirty="0">
                <a:solidFill>
                  <a:srgbClr val="0079C1"/>
                </a:solidFill>
              </a:rPr>
              <a:t>Air Source Heat Pump System in Southeast Alaska</a:t>
            </a:r>
            <a:r>
              <a:rPr lang="en-US" sz="2400" dirty="0"/>
              <a:t>. Source: Alaska Heat Smart.</a:t>
            </a:r>
          </a:p>
          <a:p>
            <a:pPr>
              <a:defRPr/>
            </a:pPr>
            <a:r>
              <a:rPr lang="en-US" sz="2400" dirty="0">
                <a:cs typeface="Calibri"/>
              </a:rPr>
              <a:t>Juneau, Alaska. Source: Catchfly Photography in Juneau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PUBLICATION HIGHLIGHT SLIDES]</a:t>
            </a:r>
          </a:p>
          <a:p>
            <a:r>
              <a:rPr lang="en-US" sz="1200" i="1" dirty="0"/>
              <a:t>Publication Highlight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Title: </a:t>
            </a:r>
            <a:r>
              <a:rPr lang="en-US" sz="1200" dirty="0"/>
              <a:t>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Title: XX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Factor: </a:t>
            </a:r>
            <a:r>
              <a:rPr lang="en-US" sz="1200" b="0" dirty="0">
                <a:solidFill>
                  <a:srgbClr val="50565C"/>
                </a:solidFill>
              </a:rPr>
              <a:t>X.XX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Date: [MONTH DAY, YEAR]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 Link: [</a:t>
            </a:r>
            <a:r>
              <a:rPr lang="en-US" sz="1200" dirty="0"/>
              <a:t>URL WITH LIVE LINK]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Authors: [</a:t>
            </a:r>
            <a:r>
              <a:rPr lang="en-US" sz="1200" dirty="0"/>
              <a:t>FIRST NAME LAST NAME]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[INSERT MORE DETAILED NOTES DESCRIBING: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NEED FOR RESEARCH.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RESEARCH ACTIVITIES.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WHAT MAKES RESEARCH/APPROACH UNIQUE.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SIGNIFICANCE &amp; IMPACT.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PARTNERS.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LINK TO PUBLISHED REPORT/ARTICLE FOR MORE INFO.]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9C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9C1"/>
                </a:solidFill>
              </a:rPr>
              <a:t>[INCLUDE FOR </a:t>
            </a:r>
            <a:r>
              <a:rPr lang="en-US" sz="1200" b="0" u="sng" dirty="0">
                <a:solidFill>
                  <a:srgbClr val="0079C1"/>
                </a:solidFill>
              </a:rPr>
              <a:t>NON</a:t>
            </a:r>
            <a:r>
              <a:rPr lang="en-US" sz="1200" b="0" dirty="0">
                <a:solidFill>
                  <a:srgbClr val="0079C1"/>
                </a:solidFill>
              </a:rPr>
              <a:t>-PUBLICATION HIGHLIGHT SLIDES]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NREL team includes: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[LIST TEAM MEMBERS BY FIRST NAME LAST NAME.]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5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SC-Headline-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302005" y="2968626"/>
            <a:ext cx="5662568" cy="1282864"/>
          </a:xfrm>
        </p:spPr>
        <p:txBody>
          <a:bodyPr lIns="0" tIns="0" rIns="0" bIns="0">
            <a:noAutofit/>
          </a:bodyPr>
          <a:lstStyle>
            <a:lvl1pPr marL="128016" indent="-128016">
              <a:lnSpc>
                <a:spcPts val="14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2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180288"/>
            <a:ext cx="9144000" cy="509370"/>
          </a:xfrm>
        </p:spPr>
        <p:txBody>
          <a:bodyPr wrap="square" lIns="274320" tIns="91440" bIns="45720"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9C8AB-E8C9-F048-86E9-DA8165EF89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66908" y="2968626"/>
            <a:ext cx="2475087" cy="1779544"/>
          </a:xfrm>
          <a:solidFill>
            <a:srgbClr val="E6E6E6"/>
          </a:solidFill>
        </p:spPr>
        <p:txBody>
          <a:bodyPr lIns="137160" tIns="91440" rIns="137160" bIns="13716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7E497D-33DB-1D41-A825-6B2CA1DFC9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18275" y="3389312"/>
            <a:ext cx="2173288" cy="12161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B6839-36B2-AD45-B0B9-48F0CCC32A98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301625" y="4432258"/>
            <a:ext cx="5662613" cy="3159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PIs Involved</a:t>
            </a:r>
          </a:p>
        </p:txBody>
      </p:sp>
    </p:spTree>
    <p:extLst>
      <p:ext uri="{BB962C8B-B14F-4D97-AF65-F5344CB8AC3E}">
        <p14:creationId xmlns:p14="http://schemas.microsoft.com/office/powerpoint/2010/main" val="135282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-Version-A-lef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243281" y="780176"/>
            <a:ext cx="2952925" cy="225661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figure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3473042" y="780176"/>
            <a:ext cx="5427677" cy="3518447"/>
          </a:xfrm>
        </p:spPr>
        <p:txBody>
          <a:bodyPr lIns="0" tIns="0" rIns="0" bIns="0">
            <a:noAutofit/>
          </a:bodyPr>
          <a:lstStyle>
            <a:lvl1pPr marL="128016" indent="-128016">
              <a:lnSpc>
                <a:spcPts val="14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2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3999" cy="536895"/>
          </a:xfrm>
        </p:spPr>
        <p:txBody>
          <a:bodyPr wrap="square" lIns="274320" tIns="109728" bIns="45720" anchor="t" anchorCtr="0">
            <a:noAutofit/>
          </a:bodyPr>
          <a:lstStyle>
            <a:lvl1pPr algn="l">
              <a:lnSpc>
                <a:spcPts val="2600"/>
              </a:lnSpc>
              <a:defRPr sz="2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9C8AB-E8C9-F048-86E9-DA8165EF89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3281" y="3195127"/>
            <a:ext cx="2952925" cy="1586597"/>
          </a:xfrm>
          <a:solidFill>
            <a:srgbClr val="E6E6E6"/>
          </a:solidFill>
        </p:spPr>
        <p:txBody>
          <a:bodyPr lIns="137160" tIns="91440" rIns="137160" bIns="13716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7E497D-33DB-1D41-A825-6B2CA1DFC9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94647" y="3615814"/>
            <a:ext cx="2625389" cy="100757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62C2A04-FB1A-4245-8BEA-9AAD072F20E8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3473042" y="4466225"/>
            <a:ext cx="5427677" cy="3159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PIs Involved</a:t>
            </a:r>
          </a:p>
        </p:txBody>
      </p:sp>
    </p:spTree>
    <p:extLst>
      <p:ext uri="{BB962C8B-B14F-4D97-AF65-F5344CB8AC3E}">
        <p14:creationId xmlns:p14="http://schemas.microsoft.com/office/powerpoint/2010/main" val="327591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-Version-A-righ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947794" y="780176"/>
            <a:ext cx="2952925" cy="225661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figure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243281" y="780176"/>
            <a:ext cx="5427677" cy="3527873"/>
          </a:xfrm>
        </p:spPr>
        <p:txBody>
          <a:bodyPr lIns="0" tIns="0" rIns="0" bIns="0">
            <a:noAutofit/>
          </a:bodyPr>
          <a:lstStyle>
            <a:lvl1pPr marL="128016" indent="-128016">
              <a:lnSpc>
                <a:spcPts val="14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2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3999" cy="536895"/>
          </a:xfrm>
        </p:spPr>
        <p:txBody>
          <a:bodyPr wrap="square" lIns="274320" tIns="109728" bIns="45720" anchor="t" anchorCtr="0">
            <a:noAutofit/>
          </a:bodyPr>
          <a:lstStyle>
            <a:lvl1pPr algn="l">
              <a:lnSpc>
                <a:spcPts val="2600"/>
              </a:lnSpc>
              <a:defRPr sz="2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9C8AB-E8C9-F048-86E9-DA8165EF89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47794" y="3195127"/>
            <a:ext cx="2952925" cy="1586597"/>
          </a:xfrm>
          <a:solidFill>
            <a:srgbClr val="E6E6E6"/>
          </a:solidFill>
        </p:spPr>
        <p:txBody>
          <a:bodyPr lIns="137160" tIns="91440" rIns="137160" bIns="13716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7E497D-33DB-1D41-A825-6B2CA1DFC9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099160" y="3615814"/>
            <a:ext cx="2625389" cy="100757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64DDE97-2D01-5446-A76B-6904F04A26A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43280" y="4466225"/>
            <a:ext cx="5427677" cy="3159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PIs Involved</a:t>
            </a:r>
          </a:p>
        </p:txBody>
      </p:sp>
    </p:spTree>
    <p:extLst>
      <p:ext uri="{BB962C8B-B14F-4D97-AF65-F5344CB8AC3E}">
        <p14:creationId xmlns:p14="http://schemas.microsoft.com/office/powerpoint/2010/main" val="206968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ch-Version-B-full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243281" y="129601"/>
            <a:ext cx="2952925" cy="21168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figure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3473042" y="1065402"/>
            <a:ext cx="5427677" cy="1759751"/>
          </a:xfrm>
        </p:spPr>
        <p:txBody>
          <a:bodyPr lIns="0" tIns="0" rIns="0" bIns="0">
            <a:noAutofit/>
          </a:bodyPr>
          <a:lstStyle>
            <a:lvl1pPr marL="128016" indent="-128016">
              <a:lnSpc>
                <a:spcPts val="14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2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3042" y="0"/>
            <a:ext cx="5427677" cy="856645"/>
          </a:xfrm>
        </p:spPr>
        <p:txBody>
          <a:bodyPr wrap="square" lIns="274320" tIns="109728" bIns="45720" anchor="t" anchorCtr="0">
            <a:noAutofit/>
          </a:bodyPr>
          <a:lstStyle>
            <a:lvl1pPr algn="l">
              <a:lnSpc>
                <a:spcPts val="2600"/>
              </a:lnSpc>
              <a:defRPr sz="24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2-lines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9C8AB-E8C9-F048-86E9-DA8165EF89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473042" y="3477309"/>
            <a:ext cx="5427677" cy="1237304"/>
          </a:xfrm>
          <a:solidFill>
            <a:srgbClr val="E6E6E6"/>
          </a:solidFill>
        </p:spPr>
        <p:txBody>
          <a:bodyPr lIns="137160" tIns="91440" rIns="137160" bIns="13716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7E497D-33DB-1D41-A825-6B2CA1DFC9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624408" y="3897996"/>
            <a:ext cx="5074975" cy="640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CA642E-3A31-1647-9AB2-C3046EB18C61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42888" y="2419350"/>
            <a:ext cx="2946400" cy="22952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figure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4DBE6D5-3770-DF48-896E-108F09F1F7FA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473042" y="2951054"/>
            <a:ext cx="5427677" cy="3159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PIs Involved</a:t>
            </a:r>
          </a:p>
        </p:txBody>
      </p:sp>
    </p:spTree>
    <p:extLst>
      <p:ext uri="{BB962C8B-B14F-4D97-AF65-F5344CB8AC3E}">
        <p14:creationId xmlns:p14="http://schemas.microsoft.com/office/powerpoint/2010/main" val="405416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ch-Version-B-full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064" y="0"/>
            <a:ext cx="5427677" cy="856645"/>
          </a:xfrm>
        </p:spPr>
        <p:txBody>
          <a:bodyPr wrap="square" lIns="274320" tIns="109728" bIns="45720" anchor="t" anchorCtr="0">
            <a:noAutofit/>
          </a:bodyPr>
          <a:lstStyle>
            <a:lvl1pPr algn="l">
              <a:lnSpc>
                <a:spcPts val="2600"/>
              </a:lnSpc>
              <a:defRPr sz="24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2-lines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9C8AB-E8C9-F048-86E9-DA8165EF89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09064" y="3477309"/>
            <a:ext cx="5427677" cy="1237304"/>
          </a:xfrm>
          <a:solidFill>
            <a:srgbClr val="E6E6E6"/>
          </a:solidFill>
        </p:spPr>
        <p:txBody>
          <a:bodyPr lIns="137160" tIns="91440" rIns="137160" bIns="13716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7E497D-33DB-1D41-A825-6B2CA1DFC9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60430" y="3897996"/>
            <a:ext cx="5074975" cy="640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51252A9-5239-A246-89D1-240E99C86CF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982011" y="129601"/>
            <a:ext cx="2952925" cy="21168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figure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38642C1-E29E-2A43-8CC7-653D3FEF76B1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981618" y="2419350"/>
            <a:ext cx="2946400" cy="22952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Insert a figure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886C4FE-449D-204D-B623-7053F5FCC86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15982" y="1065402"/>
            <a:ext cx="5427677" cy="1759751"/>
          </a:xfrm>
        </p:spPr>
        <p:txBody>
          <a:bodyPr lIns="0" tIns="0" rIns="0" bIns="0">
            <a:noAutofit/>
          </a:bodyPr>
          <a:lstStyle>
            <a:lvl1pPr marL="128016" indent="-128016">
              <a:lnSpc>
                <a:spcPts val="14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/>
              <a:defRPr sz="12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970E35A-00D5-BE46-A7D1-8CCB401B00EB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15982" y="2951054"/>
            <a:ext cx="5427677" cy="3159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PIs Involved</a:t>
            </a:r>
          </a:p>
        </p:txBody>
      </p:sp>
    </p:spTree>
    <p:extLst>
      <p:ext uri="{BB962C8B-B14F-4D97-AF65-F5344CB8AC3E}">
        <p14:creationId xmlns:p14="http://schemas.microsoft.com/office/powerpoint/2010/main" val="328265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4123076" cy="120015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267"/>
            <a:ext cx="8229600" cy="326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6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1" r:id="rId4"/>
    <p:sldLayoutId id="2147483702" r:id="rId5"/>
  </p:sldLayoutIdLst>
  <p:txStyles>
    <p:titleStyle>
      <a:lvl1pPr marL="0" algn="ctr" defTabSz="457200" rtl="0" eaLnBrk="1" latinLnBrk="0" hangingPunct="1">
        <a:lnSpc>
          <a:spcPts val="2800"/>
        </a:lnSpc>
        <a:spcBef>
          <a:spcPct val="0"/>
        </a:spcBef>
        <a:buNone/>
        <a:defRPr sz="3000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cc01.safelinks.protection.outlook.com/?url=https%3A%2F%2Fmedium.com%2F%40nationalrenewableenergylab%2Fadding-an-alaska-housing-research-center-furthers-our-labs-reach-1d8345cc1978&amp;data=04%7C01%7CMolly.Rettig%40nrel.gov%7Cee08f1c5a04248f289e008d87118ea31%7Ca0f29d7e28cd4f5484427885aee7c080%7C0%7C0%7C637383699106638225%7CUnknown%7CTWFpbGZsb3d8eyJWIjoiMC4wLjAwMDAiLCJQIjoiV2luMzIiLCJBTiI6Ik1haWwiLCJXVCI6Mn0%3D%7C1000&amp;sdata=TmON2G3U1XKQAIf%2B%2FKfEwxNZrl3USVz2t%2FcJi4X7sKc%3D&amp;reserved=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8D3C705-CB9D-F142-A327-2C3C033F0139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3"/>
          <a:srcRect t="23920" b="23920"/>
          <a:stretch>
            <a:fillRect/>
          </a:stretch>
        </p:blipFill>
        <p:spPr>
          <a:xfrm>
            <a:off x="0" y="-96884"/>
            <a:ext cx="9144000" cy="26828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AA878-6D58-D34B-A679-CA061F9281E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65337" y="3546302"/>
            <a:ext cx="5851139" cy="123119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Launched a new partnership with the national lab adding 20 years of experience researching and demonstrating energy efficient, durable, affordable housing and infrastructure in the Arctic. More at </a:t>
            </a:r>
            <a:r>
              <a:rPr lang="en-US" dirty="0">
                <a:hlinkClick r:id="rId4" tooltip="Original URL: https://medium.com/@nationalrenewableenergylab/adding-an-alaska-housing-research-center-furthers-our-labs-reach-1d8345cc1978. Click or tap if you trust this link."/>
              </a:rPr>
              <a:t>https://medium.com/@nationalrenewableenergylab/adding-an-alaska-housing-research-center-furthers-our-labs-reach-1d8345cc1978</a:t>
            </a:r>
            <a:r>
              <a:rPr lang="en-US" dirty="0"/>
              <a:t> </a:t>
            </a:r>
          </a:p>
          <a:p>
            <a:pPr marL="127635" indent="-127635"/>
            <a:endParaRPr lang="en-US" dirty="0"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21E66-0F63-6F4E-90AA-878577C0588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sz="1800">
                <a:solidFill>
                  <a:srgbClr val="0070C0"/>
                </a:solidFill>
              </a:rPr>
              <a:t>Significance &amp; Impact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7DA419-413D-C749-9A89-EBA46276913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US" dirty="0"/>
              <a:t>Expands work in advancing energy efficiency and clean energy in Arctic communities 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800AA113-9F6F-494C-9C00-6BC920F4EB1C}"/>
              </a:ext>
            </a:extLst>
          </p:cNvPr>
          <p:cNvSpPr txBox="1">
            <a:spLocks/>
          </p:cNvSpPr>
          <p:nvPr/>
        </p:nvSpPr>
        <p:spPr>
          <a:xfrm>
            <a:off x="0" y="1908883"/>
            <a:ext cx="9143999" cy="85664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274320" tIns="91440" rIns="91440" bIns="45720" rtlCol="0" anchor="ctr">
            <a:sp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Cold Climate Housing Research Center Becomes </a:t>
            </a:r>
          </a:p>
          <a:p>
            <a:pPr algn="ctr"/>
            <a:r>
              <a:rPr lang="en-US" dirty="0"/>
              <a:t>NREL’s New Center of the North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84E2D0-9EC8-914D-AAC9-AAABEC1F9421}"/>
              </a:ext>
            </a:extLst>
          </p:cNvPr>
          <p:cNvSpPr txBox="1"/>
          <p:nvPr/>
        </p:nvSpPr>
        <p:spPr>
          <a:xfrm>
            <a:off x="302005" y="2855077"/>
            <a:ext cx="585113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CCHRC Joined the National Renewable Energy Laboratory in July 2020</a:t>
            </a:r>
          </a:p>
        </p:txBody>
      </p:sp>
    </p:spTree>
    <p:extLst>
      <p:ext uri="{BB962C8B-B14F-4D97-AF65-F5344CB8AC3E}">
        <p14:creationId xmlns:p14="http://schemas.microsoft.com/office/powerpoint/2010/main" val="377696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51C4-24F3-EF46-AFE6-497118BF6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64" y="0"/>
            <a:ext cx="5427677" cy="984738"/>
          </a:xfrm>
        </p:spPr>
        <p:txBody>
          <a:bodyPr/>
          <a:lstStyle/>
          <a:p>
            <a:r>
              <a:rPr lang="en-US" sz="2000" dirty="0"/>
              <a:t>Developing ”New Iglu” to Bring Affordable, High-Efficiency Housing to the Masses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C36EF-2B21-DC4A-BD94-899E7C53A47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sz="1800">
                <a:solidFill>
                  <a:srgbClr val="0070C0"/>
                </a:solidFill>
              </a:rPr>
              <a:t>Significance &amp; Impact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573EC-3C39-3243-AC3D-29866DB1841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85414" y="3888665"/>
            <a:ext cx="5074975" cy="6404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Calibri"/>
              </a:rPr>
              <a:t>Provides a durable, energy efficient, low-cost, quick deployable modular building technology with the potential to transform the housing industry.</a:t>
            </a:r>
          </a:p>
          <a:p>
            <a:r>
              <a:rPr lang="en-US" dirty="0">
                <a:cs typeface="Calibri"/>
              </a:rPr>
              <a:t>Provides a practical solution for low-income housing that reduces energy use and dependence on fossil fuels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9F4641-48DD-5C4F-80E6-B1F1EA02BCF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26388" y="1175207"/>
            <a:ext cx="5427677" cy="1244143"/>
          </a:xfrm>
        </p:spPr>
        <p:txBody>
          <a:bodyPr vert="horz" lIns="0" tIns="0" rIns="0" bIns="0" rtlCol="0" anchor="t">
            <a:noAutofit/>
          </a:bodyPr>
          <a:lstStyle/>
          <a:p>
            <a:pPr marL="127635" indent="-127635"/>
            <a:r>
              <a:rPr lang="en-US" dirty="0"/>
              <a:t>CCHRC was awarded DOE’s “Advanced Building Construction” Award to develop a prototype</a:t>
            </a:r>
          </a:p>
          <a:p>
            <a:pPr marL="127635" indent="-127635"/>
            <a:r>
              <a:rPr lang="en-US" dirty="0"/>
              <a:t>New Iglu is an affordable, flat-pack building system combining cutting edge vacuum insulation with well-established  building components to create modular building kit</a:t>
            </a:r>
          </a:p>
          <a:p>
            <a:pPr marL="127635" indent="-127635"/>
            <a:r>
              <a:rPr lang="en-US" dirty="0"/>
              <a:t>Borrows structural frame and curtain wall glazing system used in high rise buildings across the world</a:t>
            </a:r>
          </a:p>
          <a:p>
            <a:pPr marL="127635" indent="-127635"/>
            <a:r>
              <a:rPr lang="en-US" dirty="0"/>
              <a:t>High-efficiency buildings could be used from the Arctic to the Tropics</a:t>
            </a:r>
          </a:p>
          <a:p>
            <a:pPr marL="127635" indent="-127635"/>
            <a:r>
              <a:rPr lang="en-US" dirty="0"/>
              <a:t>Made it to final round of $2-million Wells Fargo “Housing Affordability Breakthrough Challenge” </a:t>
            </a:r>
            <a:endParaRPr lang="en-US" dirty="0">
              <a:latin typeface="Arial"/>
              <a:cs typeface="Arial"/>
            </a:endParaRPr>
          </a:p>
          <a:p>
            <a:pPr marL="127635" indent="-127635"/>
            <a:endParaRPr lang="en-US" dirty="0"/>
          </a:p>
          <a:p>
            <a:pPr marL="127635" indent="-127635"/>
            <a:endParaRPr lang="en-US" dirty="0"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E85D2E-3974-9E4B-8E07-331E745CF4A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563BC8-0817-C142-95A0-EE27D51585AE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/>
      </p:sp>
      <p:pic>
        <p:nvPicPr>
          <p:cNvPr id="16" name="Picture Placeholder 12" descr="A picture containing toy, building, table, sitting&#10;&#10;Description automatically generated">
            <a:extLst>
              <a:ext uri="{FF2B5EF4-FFF2-40B4-BE49-F238E27FC236}">
                <a16:creationId xmlns:a16="http://schemas.microsoft.com/office/drawing/2014/main" id="{D909ECBA-9CCC-B443-87A6-6247418588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8" r="3488"/>
          <a:stretch>
            <a:fillRect/>
          </a:stretch>
        </p:blipFill>
        <p:spPr>
          <a:xfrm>
            <a:off x="5988929" y="146801"/>
            <a:ext cx="2952925" cy="2116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7" name="Picture Placeholder 14" descr="A drawing of a person&#10;&#10;Description automatically generated">
            <a:extLst>
              <a:ext uri="{FF2B5EF4-FFF2-40B4-BE49-F238E27FC236}">
                <a16:creationId xmlns:a16="http://schemas.microsoft.com/office/drawing/2014/main" id="{9FE815B3-0B5D-BC4D-A1BA-A17098BC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15" r="7215"/>
          <a:stretch>
            <a:fillRect/>
          </a:stretch>
        </p:blipFill>
        <p:spPr>
          <a:xfrm>
            <a:off x="5988536" y="2436550"/>
            <a:ext cx="2946400" cy="22952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7254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AA878-6D58-D34B-A679-CA061F9281E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65337" y="3448534"/>
            <a:ext cx="5851139" cy="1231199"/>
          </a:xfrm>
        </p:spPr>
        <p:txBody>
          <a:bodyPr vert="horz" lIns="0" tIns="0" rIns="0" bIns="0" rtlCol="0" anchor="t">
            <a:noAutofit/>
          </a:bodyPr>
          <a:lstStyle/>
          <a:p>
            <a:pPr marL="127635" indent="-127635"/>
            <a:r>
              <a:rPr lang="en-US" dirty="0"/>
              <a:t>Hundreds of subsistence villages struggle with high energy costs &amp; unhealthy indoor air quality, deepening stress and inequality among indigenous populations. In the northwest Arctic village of Buckland, more than 2/3 of homes lack proper ventilation.</a:t>
            </a:r>
          </a:p>
          <a:p>
            <a:pPr marL="127635" indent="-127635"/>
            <a:r>
              <a:rPr lang="en-US" dirty="0"/>
              <a:t>Comprehensive “healthy homes” program includes home surveys, energy planning, and retrofits of up to 40 buildings to improve community-wide housing stock </a:t>
            </a:r>
          </a:p>
          <a:p>
            <a:pPr marL="127635" indent="-127635"/>
            <a:r>
              <a:rPr lang="en-US" dirty="0"/>
              <a:t>Local capacity-building effort hires and trains crews to perform surveys and retrofit work</a:t>
            </a:r>
            <a:endParaRPr lang="en-US" dirty="0">
              <a:ea typeface="+mn-lt"/>
              <a:cs typeface="+mn-lt"/>
            </a:endParaRPr>
          </a:p>
          <a:p>
            <a:pPr marL="127635" indent="-127635"/>
            <a:endParaRPr lang="en-US" dirty="0"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21E66-0F63-6F4E-90AA-878577C0588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sz="1800">
                <a:solidFill>
                  <a:srgbClr val="0070C0"/>
                </a:solidFill>
              </a:rPr>
              <a:t>Significance &amp; Impact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7DA419-413D-C749-9A89-EBA46276913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US" dirty="0"/>
              <a:t>Provides holistic approach to energy efficiency that incorporates local culture, economic development, and quality of life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D6CE44-F346-8F48-AB04-3B83275C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6187"/>
            <a:ext cx="9144000" cy="497572"/>
          </a:xfrm>
        </p:spPr>
        <p:txBody>
          <a:bodyPr/>
          <a:lstStyle/>
          <a:p>
            <a:r>
              <a:rPr lang="en-US" dirty="0"/>
              <a:t>An Experimental Factory Line for Advanced Building Construction</a:t>
            </a:r>
            <a:endParaRPr lang="en-US" sz="2200" dirty="0"/>
          </a:p>
        </p:txBody>
      </p:sp>
      <p:pic>
        <p:nvPicPr>
          <p:cNvPr id="25" name="Picture Placeholder 24" descr="A picture containing outdoor, water, grass, sitting&#10;&#10;Description automatically generated">
            <a:extLst>
              <a:ext uri="{FF2B5EF4-FFF2-40B4-BE49-F238E27FC236}">
                <a16:creationId xmlns:a16="http://schemas.microsoft.com/office/drawing/2014/main" id="{55CF540B-548B-364C-8684-FA6140ACFE5C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3"/>
          <a:srcRect t="17544" b="17544"/>
          <a:stretch>
            <a:fillRect/>
          </a:stretch>
        </p:blipFill>
        <p:spPr/>
      </p:pic>
      <p:sp>
        <p:nvSpPr>
          <p:cNvPr id="26" name="Title 3">
            <a:extLst>
              <a:ext uri="{FF2B5EF4-FFF2-40B4-BE49-F238E27FC236}">
                <a16:creationId xmlns:a16="http://schemas.microsoft.com/office/drawing/2014/main" id="{800AA113-9F6F-494C-9C00-6BC920F4EB1C}"/>
              </a:ext>
            </a:extLst>
          </p:cNvPr>
          <p:cNvSpPr txBox="1">
            <a:spLocks/>
          </p:cNvSpPr>
          <p:nvPr/>
        </p:nvSpPr>
        <p:spPr>
          <a:xfrm>
            <a:off x="0" y="19661"/>
            <a:ext cx="9143999" cy="49757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274320" tIns="91440" rIns="91440" bIns="45720" rtlCol="0" anchor="ctr">
            <a:sp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Working Toward Arctic Resilience with HUD Healthy Homes Grant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84E2D0-9EC8-914D-AAC9-AAABEC1F9421}"/>
              </a:ext>
            </a:extLst>
          </p:cNvPr>
          <p:cNvSpPr txBox="1"/>
          <p:nvPr/>
        </p:nvSpPr>
        <p:spPr>
          <a:xfrm>
            <a:off x="301625" y="2742981"/>
            <a:ext cx="54276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Project Aims to Improve Health, Safety &amp; Quality of Life in Native Village of Buckland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609F9E-CACB-E040-BB49-E5E79C30C8EC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51C4-24F3-EF46-AFE6-497118BF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Launched “Solarize” Approach to Help Small Community Meet Renewable Energy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C36EF-2B21-DC4A-BD94-899E7C53A47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sz="1800">
                <a:solidFill>
                  <a:srgbClr val="0070C0"/>
                </a:solidFill>
              </a:rPr>
              <a:t>Significance &amp; Impact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573EC-3C39-3243-AC3D-29866DB1841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60430" y="3636057"/>
            <a:ext cx="5074975" cy="107855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Validate climatic boundaries of ductless heat pumps</a:t>
            </a:r>
            <a:endParaRPr lang="en-US" dirty="0"/>
          </a:p>
          <a:p>
            <a:r>
              <a:rPr lang="en-US" dirty="0"/>
              <a:t>Inform local and regional efforts to pursue beneficial electrification strategies</a:t>
            </a:r>
          </a:p>
          <a:p>
            <a:r>
              <a:rPr lang="en-US" dirty="0">
                <a:cs typeface="Calibri"/>
              </a:rPr>
              <a:t>Pilot program to reduce </a:t>
            </a:r>
            <a:r>
              <a:rPr lang="en-US">
                <a:cs typeface="Calibri"/>
              </a:rPr>
              <a:t>household energy use by up to 50% 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9F4641-48DD-5C4F-80E6-B1F1EA02BCF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80667" y="1459078"/>
            <a:ext cx="5427677" cy="1574646"/>
          </a:xfrm>
        </p:spPr>
        <p:txBody>
          <a:bodyPr vert="horz" lIns="0" tIns="0" rIns="0" bIns="0" rtlCol="0" anchor="t">
            <a:noAutofit/>
          </a:bodyPr>
          <a:lstStyle/>
          <a:p>
            <a:pPr marL="127635" indent="-127635"/>
            <a:r>
              <a:rPr lang="en-US" dirty="0"/>
              <a:t>Pilot project will inform future efforts to help Juneau attain 80% renewable energy for space heating and transportation by 2040</a:t>
            </a:r>
            <a:endParaRPr lang="en-US" dirty="0">
              <a:cs typeface="Calibri"/>
            </a:endParaRPr>
          </a:p>
          <a:p>
            <a:pPr marL="127635" indent="-127635"/>
            <a:r>
              <a:rPr lang="en-US" dirty="0">
                <a:cs typeface="Calibri"/>
              </a:rPr>
              <a:t>Up to 150 homeowners can sign up for one of three groups in a “solarize” campaign for ductless heat pump retrofits and energy efficiency measures.</a:t>
            </a:r>
            <a:endParaRPr lang="en-US" dirty="0"/>
          </a:p>
          <a:p>
            <a:pPr marL="127635" indent="-127635"/>
            <a:r>
              <a:rPr lang="en-US" dirty="0"/>
              <a:t>Regional workforce development initiative will ensure local contractors can meet future demand.</a:t>
            </a:r>
          </a:p>
          <a:p>
            <a:pPr marL="127635" indent="-127635"/>
            <a:r>
              <a:rPr lang="en-US" dirty="0">
                <a:cs typeface="Calibri"/>
              </a:rPr>
              <a:t>State and national partners will inform efforts and help apply  final program guide to other rural locations with no natural gas access.</a:t>
            </a:r>
          </a:p>
          <a:p>
            <a:pPr marL="127635" indent="-127635"/>
            <a:endParaRPr lang="en-US" dirty="0">
              <a:cs typeface="Calibri"/>
            </a:endParaRPr>
          </a:p>
          <a:p>
            <a:pPr marL="127635" indent="-127635"/>
            <a:endParaRPr lang="en-US" dirty="0"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E3A8EA-F327-1840-9E37-E29B69601F59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215982" y="3222171"/>
            <a:ext cx="5427677" cy="236925"/>
          </a:xfrm>
        </p:spPr>
        <p:txBody>
          <a:bodyPr/>
          <a:lstStyle/>
          <a:p>
            <a:r>
              <a:rPr lang="en-US" dirty="0"/>
              <a:t>PI: Vanessa Stevens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60BBE-48E3-4A4B-AF32-2185A6D10A4D}"/>
              </a:ext>
            </a:extLst>
          </p:cNvPr>
          <p:cNvSpPr txBox="1"/>
          <p:nvPr/>
        </p:nvSpPr>
        <p:spPr>
          <a:xfrm>
            <a:off x="215982" y="976932"/>
            <a:ext cx="542767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Incentivizing Cold-Climate Efficiency in Juneau, AK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" name="Picture Placeholder 14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AF8A902F-CCA2-4C81-A9FB-23DED0544ADD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3"/>
          <a:srcRect l="14628" r="14628"/>
          <a:stretch>
            <a:fillRect/>
          </a:stretch>
        </p:blipFill>
        <p:spPr/>
      </p:pic>
      <p:pic>
        <p:nvPicPr>
          <p:cNvPr id="12" name="Picture Placeholder 11" descr="An air source heat pump outside a home in Southeast Alaska&#10;&#10;Description automatically generated">
            <a:extLst>
              <a:ext uri="{FF2B5EF4-FFF2-40B4-BE49-F238E27FC236}">
                <a16:creationId xmlns:a16="http://schemas.microsoft.com/office/drawing/2014/main" id="{49A0A069-72EB-47E6-A945-CC7175A67AAB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4"/>
          <a:srcRect t="3523" b="3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2140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SC-accomplishments-template (004).potx" id="{806C168A-EFAE-4C0A-87AB-41F1B0919DAF}" vid="{241D77CC-762D-407F-AA23-0DCECFAD54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FBB2B8289EA43A6CEA57111E0341A" ma:contentTypeVersion="11" ma:contentTypeDescription="Create a new document." ma:contentTypeScope="" ma:versionID="f45c8d3173ebb75809db233aa9ccce39">
  <xsd:schema xmlns:xsd="http://www.w3.org/2001/XMLSchema" xmlns:xs="http://www.w3.org/2001/XMLSchema" xmlns:p="http://schemas.microsoft.com/office/2006/metadata/properties" xmlns:ns3="5de17341-08f0-483b-bd78-d1eb3880e4b5" xmlns:ns4="fd1be0b1-7730-4c51-a76d-55fd0e334faf" targetNamespace="http://schemas.microsoft.com/office/2006/metadata/properties" ma:root="true" ma:fieldsID="1446b8670d42323341b39ae99aa8caae" ns3:_="" ns4:_="">
    <xsd:import namespace="5de17341-08f0-483b-bd78-d1eb3880e4b5"/>
    <xsd:import namespace="fd1be0b1-7730-4c51-a76d-55fd0e334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17341-08f0-483b-bd78-d1eb3880e4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be0b1-7730-4c51-a76d-55fd0e334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6005B8-E83B-4222-AD82-2B375E3BB946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fd1be0b1-7730-4c51-a76d-55fd0e334faf"/>
    <ds:schemaRef ds:uri="http://www.w3.org/XML/1998/namespace"/>
    <ds:schemaRef ds:uri="5de17341-08f0-483b-bd78-d1eb3880e4b5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F5A950E-F886-4D97-A4FC-0EA8623CA6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B02CE7-E103-47C0-8E17-A58C66F21BCA}">
  <ds:schemaRefs>
    <ds:schemaRef ds:uri="5de17341-08f0-483b-bd78-d1eb3880e4b5"/>
    <ds:schemaRef ds:uri="fd1be0b1-7730-4c51-a76d-55fd0e334f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THSC-accomplishments-template</Template>
  <TotalTime>4055</TotalTime>
  <Words>1032</Words>
  <Application>Microsoft Macintosh PowerPoint</Application>
  <PresentationFormat>On-screen Show (16:9)</PresentationFormat>
  <Paragraphs>132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Developing ”New Iglu” to Bring Affordable, High-Efficiency Housing to the Masses</vt:lpstr>
      <vt:lpstr>An Experimental Factory Line for Advanced Building Construction</vt:lpstr>
      <vt:lpstr>Launched “Solarize” Approach to Help Small Community Meet Renewable Energy Goals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– Should Contain Impact Statement</dc:title>
  <dc:subject>PowerPoint presentation template for newer wide-screen monitors and TVs.</dc:subject>
  <dc:creator>Sodano, Julie</dc:creator>
  <cp:keywords/>
  <dc:description/>
  <cp:lastModifiedBy>Rettig, Molly</cp:lastModifiedBy>
  <cp:revision>68</cp:revision>
  <cp:lastPrinted>2018-01-04T20:30:58Z</cp:lastPrinted>
  <dcterms:created xsi:type="dcterms:W3CDTF">2019-03-29T23:20:14Z</dcterms:created>
  <dcterms:modified xsi:type="dcterms:W3CDTF">2020-10-26T16:11:43Z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0x010100A22FBB2B8289EA43A6CEA57111E0341A</vt:lpwstr>
  </property>
</Properties>
</file>