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7" r:id="rId3"/>
    <p:sldId id="261" r:id="rId4"/>
    <p:sldId id="262" r:id="rId5"/>
    <p:sldId id="263" r:id="rId6"/>
    <p:sldId id="266" r:id="rId7"/>
    <p:sldId id="268" r:id="rId8"/>
    <p:sldId id="267" r:id="rId9"/>
    <p:sldId id="264" r:id="rId10"/>
    <p:sldId id="259" r:id="rId11"/>
    <p:sldId id="270" r:id="rId12"/>
    <p:sldId id="271" r:id="rId13"/>
    <p:sldId id="260" r:id="rId14"/>
    <p:sldId id="269" r:id="rId15"/>
    <p:sldId id="265" r:id="rId16"/>
    <p:sldId id="272" r:id="rId17"/>
  </p:sldIdLst>
  <p:sldSz cx="9144000" cy="6858000" type="screen4x3"/>
  <p:notesSz cx="6858000" cy="9144000"/>
  <p:defaultTextStyle>
    <a:defPPr>
      <a:defRPr lang="en-US"/>
    </a:defPPr>
    <a:lvl1pPr marL="0" algn="l" defTabSz="457194" rtl="0" eaLnBrk="1" latinLnBrk="0" hangingPunct="1">
      <a:defRPr sz="1800" kern="1200">
        <a:solidFill>
          <a:schemeClr val="tx1"/>
        </a:solidFill>
        <a:latin typeface="+mn-lt"/>
        <a:ea typeface="+mn-ea"/>
        <a:cs typeface="+mn-cs"/>
      </a:defRPr>
    </a:lvl1pPr>
    <a:lvl2pPr marL="457194" algn="l" defTabSz="457194" rtl="0" eaLnBrk="1" latinLnBrk="0" hangingPunct="1">
      <a:defRPr sz="1800" kern="1200">
        <a:solidFill>
          <a:schemeClr val="tx1"/>
        </a:solidFill>
        <a:latin typeface="+mn-lt"/>
        <a:ea typeface="+mn-ea"/>
        <a:cs typeface="+mn-cs"/>
      </a:defRPr>
    </a:lvl2pPr>
    <a:lvl3pPr marL="914388" algn="l" defTabSz="457194" rtl="0" eaLnBrk="1" latinLnBrk="0" hangingPunct="1">
      <a:defRPr sz="1800" kern="1200">
        <a:solidFill>
          <a:schemeClr val="tx1"/>
        </a:solidFill>
        <a:latin typeface="+mn-lt"/>
        <a:ea typeface="+mn-ea"/>
        <a:cs typeface="+mn-cs"/>
      </a:defRPr>
    </a:lvl3pPr>
    <a:lvl4pPr marL="1371583" algn="l" defTabSz="457194" rtl="0" eaLnBrk="1" latinLnBrk="0" hangingPunct="1">
      <a:defRPr sz="1800" kern="1200">
        <a:solidFill>
          <a:schemeClr val="tx1"/>
        </a:solidFill>
        <a:latin typeface="+mn-lt"/>
        <a:ea typeface="+mn-ea"/>
        <a:cs typeface="+mn-cs"/>
      </a:defRPr>
    </a:lvl4pPr>
    <a:lvl5pPr marL="1828778" algn="l" defTabSz="457194" rtl="0" eaLnBrk="1" latinLnBrk="0" hangingPunct="1">
      <a:defRPr sz="1800" kern="1200">
        <a:solidFill>
          <a:schemeClr val="tx1"/>
        </a:solidFill>
        <a:latin typeface="+mn-lt"/>
        <a:ea typeface="+mn-ea"/>
        <a:cs typeface="+mn-cs"/>
      </a:defRPr>
    </a:lvl5pPr>
    <a:lvl6pPr marL="2285972" algn="l" defTabSz="457194" rtl="0" eaLnBrk="1" latinLnBrk="0" hangingPunct="1">
      <a:defRPr sz="1800" kern="1200">
        <a:solidFill>
          <a:schemeClr val="tx1"/>
        </a:solidFill>
        <a:latin typeface="+mn-lt"/>
        <a:ea typeface="+mn-ea"/>
        <a:cs typeface="+mn-cs"/>
      </a:defRPr>
    </a:lvl6pPr>
    <a:lvl7pPr marL="2743166" algn="l" defTabSz="457194" rtl="0" eaLnBrk="1" latinLnBrk="0" hangingPunct="1">
      <a:defRPr sz="1800" kern="1200">
        <a:solidFill>
          <a:schemeClr val="tx1"/>
        </a:solidFill>
        <a:latin typeface="+mn-lt"/>
        <a:ea typeface="+mn-ea"/>
        <a:cs typeface="+mn-cs"/>
      </a:defRPr>
    </a:lvl7pPr>
    <a:lvl8pPr marL="3200360" algn="l" defTabSz="457194" rtl="0" eaLnBrk="1" latinLnBrk="0" hangingPunct="1">
      <a:defRPr sz="1800" kern="1200">
        <a:solidFill>
          <a:schemeClr val="tx1"/>
        </a:solidFill>
        <a:latin typeface="+mn-lt"/>
        <a:ea typeface="+mn-ea"/>
        <a:cs typeface="+mn-cs"/>
      </a:defRPr>
    </a:lvl8pPr>
    <a:lvl9pPr marL="3657554" algn="l" defTabSz="45719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B8F"/>
    <a:srgbClr val="898A8B"/>
    <a:srgbClr val="00B5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0" d="100"/>
          <a:sy n="90" d="100"/>
        </p:scale>
        <p:origin x="-1448" y="-96"/>
      </p:cViewPr>
      <p:guideLst>
        <p:guide orient="horz" pos="2160"/>
        <p:guide pos="279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4" indent="0" algn="ctr">
              <a:buNone/>
              <a:defRPr>
                <a:solidFill>
                  <a:schemeClr val="tx1">
                    <a:tint val="75000"/>
                  </a:schemeClr>
                </a:solidFill>
              </a:defRPr>
            </a:lvl2pPr>
            <a:lvl3pPr marL="914388" indent="0" algn="ctr">
              <a:buNone/>
              <a:defRPr>
                <a:solidFill>
                  <a:schemeClr val="tx1">
                    <a:tint val="75000"/>
                  </a:schemeClr>
                </a:solidFill>
              </a:defRPr>
            </a:lvl3pPr>
            <a:lvl4pPr marL="1371583" indent="0" algn="ctr">
              <a:buNone/>
              <a:defRPr>
                <a:solidFill>
                  <a:schemeClr val="tx1">
                    <a:tint val="75000"/>
                  </a:schemeClr>
                </a:solidFill>
              </a:defRPr>
            </a:lvl4pPr>
            <a:lvl5pPr marL="1828778" indent="0" algn="ctr">
              <a:buNone/>
              <a:defRPr>
                <a:solidFill>
                  <a:schemeClr val="tx1">
                    <a:tint val="75000"/>
                  </a:schemeClr>
                </a:solidFill>
              </a:defRPr>
            </a:lvl5pPr>
            <a:lvl6pPr marL="2285972" indent="0" algn="ctr">
              <a:buNone/>
              <a:defRPr>
                <a:solidFill>
                  <a:schemeClr val="tx1">
                    <a:tint val="75000"/>
                  </a:schemeClr>
                </a:solidFill>
              </a:defRPr>
            </a:lvl6pPr>
            <a:lvl7pPr marL="2743166" indent="0" algn="ctr">
              <a:buNone/>
              <a:defRPr>
                <a:solidFill>
                  <a:schemeClr val="tx1">
                    <a:tint val="75000"/>
                  </a:schemeClr>
                </a:solidFill>
              </a:defRPr>
            </a:lvl7pPr>
            <a:lvl8pPr marL="3200360" indent="0" algn="ctr">
              <a:buNone/>
              <a:defRPr>
                <a:solidFill>
                  <a:schemeClr val="tx1">
                    <a:tint val="75000"/>
                  </a:schemeClr>
                </a:solidFill>
              </a:defRPr>
            </a:lvl8pPr>
            <a:lvl9pPr marL="36575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17CBB3-D57D-B240-B3E4-728D86BECCEA}"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212653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7CBB3-D57D-B240-B3E4-728D86BECCEA}"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69813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7CBB3-D57D-B240-B3E4-728D86BECCEA}"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15174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9736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653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0159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4419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5223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6256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9897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2175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7CBB3-D57D-B240-B3E4-728D86BECCEA}"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3498561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805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4846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0B518-DF42-48BA-9A36-F8763BD7A081}" type="datetimeFigureOut">
              <a:rPr lang="en-US" smtClean="0">
                <a:solidFill>
                  <a:prstClr val="black">
                    <a:tint val="75000"/>
                  </a:prstClr>
                </a:solidFill>
                <a:latin typeface="Calibri"/>
              </a:rPr>
              <a:pPr/>
              <a:t>5/24/16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896FE-5E08-4FF3-B21C-06A9A000B0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988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94" indent="0">
              <a:buNone/>
              <a:defRPr sz="1800">
                <a:solidFill>
                  <a:schemeClr val="tx1">
                    <a:tint val="75000"/>
                  </a:schemeClr>
                </a:solidFill>
              </a:defRPr>
            </a:lvl2pPr>
            <a:lvl3pPr marL="914388" indent="0">
              <a:buNone/>
              <a:defRPr sz="1600">
                <a:solidFill>
                  <a:schemeClr val="tx1">
                    <a:tint val="75000"/>
                  </a:schemeClr>
                </a:solidFill>
              </a:defRPr>
            </a:lvl3pPr>
            <a:lvl4pPr marL="1371583" indent="0">
              <a:buNone/>
              <a:defRPr sz="1400">
                <a:solidFill>
                  <a:schemeClr val="tx1">
                    <a:tint val="75000"/>
                  </a:schemeClr>
                </a:solidFill>
              </a:defRPr>
            </a:lvl4pPr>
            <a:lvl5pPr marL="1828778" indent="0">
              <a:buNone/>
              <a:defRPr sz="1400">
                <a:solidFill>
                  <a:schemeClr val="tx1">
                    <a:tint val="75000"/>
                  </a:schemeClr>
                </a:solidFill>
              </a:defRPr>
            </a:lvl5pPr>
            <a:lvl6pPr marL="2285972" indent="0">
              <a:buNone/>
              <a:defRPr sz="1400">
                <a:solidFill>
                  <a:schemeClr val="tx1">
                    <a:tint val="75000"/>
                  </a:schemeClr>
                </a:solidFill>
              </a:defRPr>
            </a:lvl6pPr>
            <a:lvl7pPr marL="2743166" indent="0">
              <a:buNone/>
              <a:defRPr sz="1400">
                <a:solidFill>
                  <a:schemeClr val="tx1">
                    <a:tint val="75000"/>
                  </a:schemeClr>
                </a:solidFill>
              </a:defRPr>
            </a:lvl7pPr>
            <a:lvl8pPr marL="3200360" indent="0">
              <a:buNone/>
              <a:defRPr sz="1400">
                <a:solidFill>
                  <a:schemeClr val="tx1">
                    <a:tint val="75000"/>
                  </a:schemeClr>
                </a:solidFill>
              </a:defRPr>
            </a:lvl8pPr>
            <a:lvl9pPr marL="36575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17CBB3-D57D-B240-B3E4-728D86BECCEA}"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347289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17CBB3-D57D-B240-B3E4-728D86BECCEA}"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289138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4" indent="0">
              <a:buNone/>
              <a:defRPr sz="2000" b="1"/>
            </a:lvl2pPr>
            <a:lvl3pPr marL="914388" indent="0">
              <a:buNone/>
              <a:defRPr sz="1800" b="1"/>
            </a:lvl3pPr>
            <a:lvl4pPr marL="1371583" indent="0">
              <a:buNone/>
              <a:defRPr sz="1600" b="1"/>
            </a:lvl4pPr>
            <a:lvl5pPr marL="1828778" indent="0">
              <a:buNone/>
              <a:defRPr sz="1600" b="1"/>
            </a:lvl5pPr>
            <a:lvl6pPr marL="2285972" indent="0">
              <a:buNone/>
              <a:defRPr sz="1600" b="1"/>
            </a:lvl6pPr>
            <a:lvl7pPr marL="2743166" indent="0">
              <a:buNone/>
              <a:defRPr sz="1600" b="1"/>
            </a:lvl7pPr>
            <a:lvl8pPr marL="3200360" indent="0">
              <a:buNone/>
              <a:defRPr sz="1600" b="1"/>
            </a:lvl8pPr>
            <a:lvl9pPr marL="36575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94" indent="0">
              <a:buNone/>
              <a:defRPr sz="2000" b="1"/>
            </a:lvl2pPr>
            <a:lvl3pPr marL="914388" indent="0">
              <a:buNone/>
              <a:defRPr sz="1800" b="1"/>
            </a:lvl3pPr>
            <a:lvl4pPr marL="1371583" indent="0">
              <a:buNone/>
              <a:defRPr sz="1600" b="1"/>
            </a:lvl4pPr>
            <a:lvl5pPr marL="1828778" indent="0">
              <a:buNone/>
              <a:defRPr sz="1600" b="1"/>
            </a:lvl5pPr>
            <a:lvl6pPr marL="2285972" indent="0">
              <a:buNone/>
              <a:defRPr sz="1600" b="1"/>
            </a:lvl6pPr>
            <a:lvl7pPr marL="2743166" indent="0">
              <a:buNone/>
              <a:defRPr sz="1600" b="1"/>
            </a:lvl7pPr>
            <a:lvl8pPr marL="3200360" indent="0">
              <a:buNone/>
              <a:defRPr sz="1600" b="1"/>
            </a:lvl8pPr>
            <a:lvl9pPr marL="36575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17CBB3-D57D-B240-B3E4-728D86BECCEA}" type="datetimeFigureOut">
              <a:rPr lang="en-US" smtClean="0"/>
              <a:t>5/24/16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252626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17CBB3-D57D-B240-B3E4-728D86BECCEA}" type="datetimeFigureOut">
              <a:rPr lang="en-US" smtClean="0"/>
              <a:t>5/24/16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424927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7CBB3-D57D-B240-B3E4-728D86BECCEA}" type="datetimeFigureOut">
              <a:rPr lang="en-US" smtClean="0"/>
              <a:t>5/24/16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302862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94" indent="0">
              <a:buNone/>
              <a:defRPr sz="1200"/>
            </a:lvl2pPr>
            <a:lvl3pPr marL="914388" indent="0">
              <a:buNone/>
              <a:defRPr sz="1000"/>
            </a:lvl3pPr>
            <a:lvl4pPr marL="1371583" indent="0">
              <a:buNone/>
              <a:defRPr sz="900"/>
            </a:lvl4pPr>
            <a:lvl5pPr marL="1828778" indent="0">
              <a:buNone/>
              <a:defRPr sz="900"/>
            </a:lvl5pPr>
            <a:lvl6pPr marL="2285972" indent="0">
              <a:buNone/>
              <a:defRPr sz="900"/>
            </a:lvl6pPr>
            <a:lvl7pPr marL="2743166" indent="0">
              <a:buNone/>
              <a:defRPr sz="900"/>
            </a:lvl7pPr>
            <a:lvl8pPr marL="3200360" indent="0">
              <a:buNone/>
              <a:defRPr sz="900"/>
            </a:lvl8pPr>
            <a:lvl9pPr marL="36575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7CBB3-D57D-B240-B3E4-728D86BECCEA}"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110871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4" indent="0">
              <a:buNone/>
              <a:defRPr sz="2800"/>
            </a:lvl2pPr>
            <a:lvl3pPr marL="914388" indent="0">
              <a:buNone/>
              <a:defRPr sz="2400"/>
            </a:lvl3pPr>
            <a:lvl4pPr marL="1371583" indent="0">
              <a:buNone/>
              <a:defRPr sz="2000"/>
            </a:lvl4pPr>
            <a:lvl5pPr marL="1828778" indent="0">
              <a:buNone/>
              <a:defRPr sz="2000"/>
            </a:lvl5pPr>
            <a:lvl6pPr marL="2285972" indent="0">
              <a:buNone/>
              <a:defRPr sz="2000"/>
            </a:lvl6pPr>
            <a:lvl7pPr marL="2743166" indent="0">
              <a:buNone/>
              <a:defRPr sz="2000"/>
            </a:lvl7pPr>
            <a:lvl8pPr marL="3200360" indent="0">
              <a:buNone/>
              <a:defRPr sz="2000"/>
            </a:lvl8pPr>
            <a:lvl9pPr marL="365755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4" indent="0">
              <a:buNone/>
              <a:defRPr sz="1200"/>
            </a:lvl2pPr>
            <a:lvl3pPr marL="914388" indent="0">
              <a:buNone/>
              <a:defRPr sz="1000"/>
            </a:lvl3pPr>
            <a:lvl4pPr marL="1371583" indent="0">
              <a:buNone/>
              <a:defRPr sz="900"/>
            </a:lvl4pPr>
            <a:lvl5pPr marL="1828778" indent="0">
              <a:buNone/>
              <a:defRPr sz="900"/>
            </a:lvl5pPr>
            <a:lvl6pPr marL="2285972" indent="0">
              <a:buNone/>
              <a:defRPr sz="900"/>
            </a:lvl6pPr>
            <a:lvl7pPr marL="2743166" indent="0">
              <a:buNone/>
              <a:defRPr sz="900"/>
            </a:lvl7pPr>
            <a:lvl8pPr marL="3200360" indent="0">
              <a:buNone/>
              <a:defRPr sz="900"/>
            </a:lvl8pPr>
            <a:lvl9pPr marL="36575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7CBB3-D57D-B240-B3E4-728D86BECCEA}"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846-3F8E-CF44-A956-A20BBEF52514}" type="slidenum">
              <a:rPr lang="en-US" smtClean="0"/>
              <a:t>‹#›</a:t>
            </a:fld>
            <a:endParaRPr lang="en-US"/>
          </a:p>
        </p:txBody>
      </p:sp>
    </p:spTree>
    <p:extLst>
      <p:ext uri="{BB962C8B-B14F-4D97-AF65-F5344CB8AC3E}">
        <p14:creationId xmlns:p14="http://schemas.microsoft.com/office/powerpoint/2010/main" val="21382666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8" tIns="45720" rIns="91438"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8" tIns="45720" rIns="91438"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8" tIns="45720" rIns="91438" bIns="45720" rtlCol="0" anchor="ctr"/>
          <a:lstStyle>
            <a:lvl1pPr algn="l">
              <a:defRPr sz="1200">
                <a:solidFill>
                  <a:schemeClr val="tx1">
                    <a:tint val="75000"/>
                  </a:schemeClr>
                </a:solidFill>
              </a:defRPr>
            </a:lvl1pPr>
          </a:lstStyle>
          <a:p>
            <a:fld id="{D717CBB3-D57D-B240-B3E4-728D86BECCEA}" type="datetimeFigureOut">
              <a:rPr lang="en-US" smtClean="0"/>
              <a:t>5/24/16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8" tIns="45720" rIns="91438"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8" tIns="45720" rIns="91438" bIns="45720" rtlCol="0" anchor="ctr"/>
          <a:lstStyle>
            <a:lvl1pPr algn="r">
              <a:defRPr sz="1200">
                <a:solidFill>
                  <a:schemeClr val="tx1">
                    <a:tint val="75000"/>
                  </a:schemeClr>
                </a:solidFill>
              </a:defRPr>
            </a:lvl1pPr>
          </a:lstStyle>
          <a:p>
            <a:fld id="{67C5F846-3F8E-CF44-A956-A20BBEF52514}" type="slidenum">
              <a:rPr lang="en-US" smtClean="0"/>
              <a:t>‹#›</a:t>
            </a:fld>
            <a:endParaRPr lang="en-US"/>
          </a:p>
        </p:txBody>
      </p:sp>
    </p:spTree>
    <p:extLst>
      <p:ext uri="{BB962C8B-B14F-4D97-AF65-F5344CB8AC3E}">
        <p14:creationId xmlns:p14="http://schemas.microsoft.com/office/powerpoint/2010/main" val="278316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94" rtl="0" eaLnBrk="1" latinLnBrk="0" hangingPunct="1">
        <a:spcBef>
          <a:spcPct val="0"/>
        </a:spcBef>
        <a:buNone/>
        <a:defRPr sz="4400" kern="1200">
          <a:solidFill>
            <a:schemeClr val="tx1"/>
          </a:solidFill>
          <a:latin typeface="+mj-lt"/>
          <a:ea typeface="+mj-ea"/>
          <a:cs typeface="+mj-cs"/>
        </a:defRPr>
      </a:lvl1pPr>
    </p:titleStyle>
    <p:bodyStyle>
      <a:lvl1pPr marL="342896" indent="-342896" algn="l" defTabSz="457194" rtl="0" eaLnBrk="1" latinLnBrk="0" hangingPunct="1">
        <a:spcBef>
          <a:spcPct val="20000"/>
        </a:spcBef>
        <a:buFont typeface="Arial"/>
        <a:buChar char="•"/>
        <a:defRPr sz="3200" kern="1200">
          <a:solidFill>
            <a:schemeClr val="tx1"/>
          </a:solidFill>
          <a:latin typeface="+mn-lt"/>
          <a:ea typeface="+mn-ea"/>
          <a:cs typeface="+mn-cs"/>
        </a:defRPr>
      </a:lvl1pPr>
      <a:lvl2pPr marL="742940" indent="-285746" algn="l" defTabSz="457194" rtl="0" eaLnBrk="1" latinLnBrk="0" hangingPunct="1">
        <a:spcBef>
          <a:spcPct val="20000"/>
        </a:spcBef>
        <a:buFont typeface="Arial"/>
        <a:buChar char="–"/>
        <a:defRPr sz="2800" kern="1200">
          <a:solidFill>
            <a:schemeClr val="tx1"/>
          </a:solidFill>
          <a:latin typeface="+mn-lt"/>
          <a:ea typeface="+mn-ea"/>
          <a:cs typeface="+mn-cs"/>
        </a:defRPr>
      </a:lvl2pPr>
      <a:lvl3pPr marL="1142986" indent="-228598" algn="l" defTabSz="457194" rtl="0" eaLnBrk="1" latinLnBrk="0" hangingPunct="1">
        <a:spcBef>
          <a:spcPct val="20000"/>
        </a:spcBef>
        <a:buFont typeface="Arial"/>
        <a:buChar char="•"/>
        <a:defRPr sz="2400" kern="1200">
          <a:solidFill>
            <a:schemeClr val="tx1"/>
          </a:solidFill>
          <a:latin typeface="+mn-lt"/>
          <a:ea typeface="+mn-ea"/>
          <a:cs typeface="+mn-cs"/>
        </a:defRPr>
      </a:lvl3pPr>
      <a:lvl4pPr marL="1600180" indent="-228598" algn="l" defTabSz="457194" rtl="0" eaLnBrk="1" latinLnBrk="0" hangingPunct="1">
        <a:spcBef>
          <a:spcPct val="20000"/>
        </a:spcBef>
        <a:buFont typeface="Arial"/>
        <a:buChar char="–"/>
        <a:defRPr sz="2000" kern="1200">
          <a:solidFill>
            <a:schemeClr val="tx1"/>
          </a:solidFill>
          <a:latin typeface="+mn-lt"/>
          <a:ea typeface="+mn-ea"/>
          <a:cs typeface="+mn-cs"/>
        </a:defRPr>
      </a:lvl4pPr>
      <a:lvl5pPr marL="2057374" indent="-228598" algn="l" defTabSz="457194" rtl="0" eaLnBrk="1" latinLnBrk="0" hangingPunct="1">
        <a:spcBef>
          <a:spcPct val="20000"/>
        </a:spcBef>
        <a:buFont typeface="Arial"/>
        <a:buChar char="»"/>
        <a:defRPr sz="2000" kern="1200">
          <a:solidFill>
            <a:schemeClr val="tx1"/>
          </a:solidFill>
          <a:latin typeface="+mn-lt"/>
          <a:ea typeface="+mn-ea"/>
          <a:cs typeface="+mn-cs"/>
        </a:defRPr>
      </a:lvl5pPr>
      <a:lvl6pPr marL="2514568" indent="-228598" algn="l" defTabSz="457194" rtl="0" eaLnBrk="1" latinLnBrk="0" hangingPunct="1">
        <a:spcBef>
          <a:spcPct val="20000"/>
        </a:spcBef>
        <a:buFont typeface="Arial"/>
        <a:buChar char="•"/>
        <a:defRPr sz="2000" kern="1200">
          <a:solidFill>
            <a:schemeClr val="tx1"/>
          </a:solidFill>
          <a:latin typeface="+mn-lt"/>
          <a:ea typeface="+mn-ea"/>
          <a:cs typeface="+mn-cs"/>
        </a:defRPr>
      </a:lvl6pPr>
      <a:lvl7pPr marL="2971763" indent="-228598" algn="l" defTabSz="457194" rtl="0" eaLnBrk="1" latinLnBrk="0" hangingPunct="1">
        <a:spcBef>
          <a:spcPct val="20000"/>
        </a:spcBef>
        <a:buFont typeface="Arial"/>
        <a:buChar char="•"/>
        <a:defRPr sz="2000" kern="1200">
          <a:solidFill>
            <a:schemeClr val="tx1"/>
          </a:solidFill>
          <a:latin typeface="+mn-lt"/>
          <a:ea typeface="+mn-ea"/>
          <a:cs typeface="+mn-cs"/>
        </a:defRPr>
      </a:lvl7pPr>
      <a:lvl8pPr marL="3428957" indent="-228598" algn="l" defTabSz="457194" rtl="0" eaLnBrk="1" latinLnBrk="0" hangingPunct="1">
        <a:spcBef>
          <a:spcPct val="20000"/>
        </a:spcBef>
        <a:buFont typeface="Arial"/>
        <a:buChar char="•"/>
        <a:defRPr sz="2000" kern="1200">
          <a:solidFill>
            <a:schemeClr val="tx1"/>
          </a:solidFill>
          <a:latin typeface="+mn-lt"/>
          <a:ea typeface="+mn-ea"/>
          <a:cs typeface="+mn-cs"/>
        </a:defRPr>
      </a:lvl8pPr>
      <a:lvl9pPr marL="3886152" indent="-228598" algn="l" defTabSz="45719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4" rtl="0" eaLnBrk="1" latinLnBrk="0" hangingPunct="1">
        <a:defRPr sz="1800" kern="1200">
          <a:solidFill>
            <a:schemeClr val="tx1"/>
          </a:solidFill>
          <a:latin typeface="+mn-lt"/>
          <a:ea typeface="+mn-ea"/>
          <a:cs typeface="+mn-cs"/>
        </a:defRPr>
      </a:lvl1pPr>
      <a:lvl2pPr marL="457194" algn="l" defTabSz="457194" rtl="0" eaLnBrk="1" latinLnBrk="0" hangingPunct="1">
        <a:defRPr sz="1800" kern="1200">
          <a:solidFill>
            <a:schemeClr val="tx1"/>
          </a:solidFill>
          <a:latin typeface="+mn-lt"/>
          <a:ea typeface="+mn-ea"/>
          <a:cs typeface="+mn-cs"/>
        </a:defRPr>
      </a:lvl2pPr>
      <a:lvl3pPr marL="914388" algn="l" defTabSz="457194" rtl="0" eaLnBrk="1" latinLnBrk="0" hangingPunct="1">
        <a:defRPr sz="1800" kern="1200">
          <a:solidFill>
            <a:schemeClr val="tx1"/>
          </a:solidFill>
          <a:latin typeface="+mn-lt"/>
          <a:ea typeface="+mn-ea"/>
          <a:cs typeface="+mn-cs"/>
        </a:defRPr>
      </a:lvl3pPr>
      <a:lvl4pPr marL="1371583" algn="l" defTabSz="457194" rtl="0" eaLnBrk="1" latinLnBrk="0" hangingPunct="1">
        <a:defRPr sz="1800" kern="1200">
          <a:solidFill>
            <a:schemeClr val="tx1"/>
          </a:solidFill>
          <a:latin typeface="+mn-lt"/>
          <a:ea typeface="+mn-ea"/>
          <a:cs typeface="+mn-cs"/>
        </a:defRPr>
      </a:lvl4pPr>
      <a:lvl5pPr marL="1828778" algn="l" defTabSz="457194" rtl="0" eaLnBrk="1" latinLnBrk="0" hangingPunct="1">
        <a:defRPr sz="1800" kern="1200">
          <a:solidFill>
            <a:schemeClr val="tx1"/>
          </a:solidFill>
          <a:latin typeface="+mn-lt"/>
          <a:ea typeface="+mn-ea"/>
          <a:cs typeface="+mn-cs"/>
        </a:defRPr>
      </a:lvl5pPr>
      <a:lvl6pPr marL="2285972" algn="l" defTabSz="457194" rtl="0" eaLnBrk="1" latinLnBrk="0" hangingPunct="1">
        <a:defRPr sz="1800" kern="1200">
          <a:solidFill>
            <a:schemeClr val="tx1"/>
          </a:solidFill>
          <a:latin typeface="+mn-lt"/>
          <a:ea typeface="+mn-ea"/>
          <a:cs typeface="+mn-cs"/>
        </a:defRPr>
      </a:lvl6pPr>
      <a:lvl7pPr marL="2743166" algn="l" defTabSz="457194" rtl="0" eaLnBrk="1" latinLnBrk="0" hangingPunct="1">
        <a:defRPr sz="1800" kern="1200">
          <a:solidFill>
            <a:schemeClr val="tx1"/>
          </a:solidFill>
          <a:latin typeface="+mn-lt"/>
          <a:ea typeface="+mn-ea"/>
          <a:cs typeface="+mn-cs"/>
        </a:defRPr>
      </a:lvl7pPr>
      <a:lvl8pPr marL="3200360" algn="l" defTabSz="457194" rtl="0" eaLnBrk="1" latinLnBrk="0" hangingPunct="1">
        <a:defRPr sz="1800" kern="1200">
          <a:solidFill>
            <a:schemeClr val="tx1"/>
          </a:solidFill>
          <a:latin typeface="+mn-lt"/>
          <a:ea typeface="+mn-ea"/>
          <a:cs typeface="+mn-cs"/>
        </a:defRPr>
      </a:lvl8pPr>
      <a:lvl9pPr marL="3657554" algn="l" defTabSz="45719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A00B518-DF42-48BA-9A36-F8763BD7A081}" type="datetimeFigureOut">
              <a:rPr lang="en-US" smtClean="0">
                <a:solidFill>
                  <a:prstClr val="black">
                    <a:tint val="75000"/>
                  </a:prstClr>
                </a:solidFill>
                <a:latin typeface="Calibri"/>
              </a:rPr>
              <a:pPr defTabSz="914400"/>
              <a:t>5/24/16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4E896FE-5E08-4FF3-B21C-06A9A000B0D4}"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903687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8.png"/><Relationship Id="rId5" Type="http://schemas.openxmlformats.org/officeDocument/2006/relationships/image" Target="../media/image1.png"/><Relationship Id="rId6" Type="http://schemas.microsoft.com/office/2007/relationships/hdphoto" Target="../media/hdphoto1.wdp"/><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1365" y="1199445"/>
            <a:ext cx="6588989" cy="387266"/>
          </a:xfrm>
        </p:spPr>
        <p:txBody>
          <a:bodyPr>
            <a:noAutofit/>
          </a:bodyPr>
          <a:lstStyle/>
          <a:p>
            <a:r>
              <a:rPr lang="en-US" sz="2400" cap="small" dirty="0"/>
              <a:t>MEMBERS </a:t>
            </a:r>
            <a:r>
              <a:rPr lang="en-US" b="0" dirty="0" smtClean="0">
                <a:solidFill>
                  <a:schemeClr val="tx1">
                    <a:lumMod val="50000"/>
                    <a:lumOff val="50000"/>
                  </a:schemeClr>
                </a:solidFill>
              </a:rPr>
              <a:t>*CWG term ends June 2016</a:t>
            </a:r>
            <a:endParaRPr lang="en-US" dirty="0">
              <a:solidFill>
                <a:schemeClr val="tx1">
                  <a:lumMod val="50000"/>
                  <a:lumOff val="50000"/>
                </a:schemeClr>
              </a:solidFill>
            </a:endParaRPr>
          </a:p>
        </p:txBody>
      </p:sp>
      <p:sp>
        <p:nvSpPr>
          <p:cNvPr id="12" name="Content Placeholder 11"/>
          <p:cNvSpPr>
            <a:spLocks noGrp="1"/>
          </p:cNvSpPr>
          <p:nvPr>
            <p:ph idx="1"/>
          </p:nvPr>
        </p:nvSpPr>
        <p:spPr>
          <a:xfrm>
            <a:off x="225778" y="273051"/>
            <a:ext cx="8720666" cy="926394"/>
          </a:xfrm>
        </p:spPr>
        <p:txBody>
          <a:bodyPr>
            <a:normAutofit/>
          </a:bodyPr>
          <a:lstStyle/>
          <a:p>
            <a:pPr marL="0" indent="0">
              <a:buNone/>
            </a:pPr>
            <a:r>
              <a:rPr lang="en-US" sz="4000" b="1" cap="small" dirty="0"/>
              <a:t>Communications Working Group (CWG)</a:t>
            </a:r>
          </a:p>
          <a:p>
            <a:pPr marL="0" indent="0">
              <a:buNone/>
            </a:pP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915948889"/>
              </p:ext>
            </p:extLst>
          </p:nvPr>
        </p:nvGraphicFramePr>
        <p:xfrm>
          <a:off x="470775" y="1654059"/>
          <a:ext cx="8475671" cy="5124450"/>
        </p:xfrm>
        <a:graphic>
          <a:graphicData uri="http://schemas.openxmlformats.org/drawingml/2006/table">
            <a:tbl>
              <a:tblPr bandRow="1">
                <a:tableStyleId>{7DF18680-E054-41AD-8BC1-D1AEF772440D}</a:tableStyleId>
              </a:tblPr>
              <a:tblGrid>
                <a:gridCol w="3124246"/>
                <a:gridCol w="5351425"/>
              </a:tblGrid>
              <a:tr h="396240">
                <a:tc>
                  <a:txBody>
                    <a:bodyPr/>
                    <a:lstStyle/>
                    <a:p>
                      <a:pPr algn="l"/>
                      <a:r>
                        <a:rPr lang="en-US" sz="2000" dirty="0" smtClean="0"/>
                        <a:t>Allen Pope</a:t>
                      </a:r>
                      <a:endParaRPr lang="en-US" sz="2000" dirty="0"/>
                    </a:p>
                  </a:txBody>
                  <a:tcPr/>
                </a:tc>
                <a:tc>
                  <a:txBody>
                    <a:bodyPr/>
                    <a:lstStyle/>
                    <a:p>
                      <a:pPr marL="285750" indent="-285750">
                        <a:buFont typeface="Arial"/>
                        <a:buChar char="•"/>
                      </a:pPr>
                      <a:r>
                        <a:rPr lang="en-US" sz="1600" dirty="0" smtClean="0"/>
                        <a:t>National Snow</a:t>
                      </a:r>
                      <a:r>
                        <a:rPr lang="en-US" sz="1600" baseline="0" dirty="0" smtClean="0"/>
                        <a:t> and Ice Data Center</a:t>
                      </a:r>
                      <a:endParaRPr lang="en-US" sz="1600" dirty="0"/>
                    </a:p>
                  </a:txBody>
                  <a:tcPr/>
                </a:tc>
              </a:tr>
              <a:tr h="582930">
                <a:tc>
                  <a:txBody>
                    <a:bodyPr/>
                    <a:lstStyle/>
                    <a:p>
                      <a:pPr algn="l"/>
                      <a:r>
                        <a:rPr lang="en-US" sz="2000" dirty="0" smtClean="0"/>
                        <a:t>Bob</a:t>
                      </a:r>
                      <a:r>
                        <a:rPr lang="en-US" sz="2000" baseline="0" dirty="0" smtClean="0"/>
                        <a:t> </a:t>
                      </a:r>
                      <a:r>
                        <a:rPr lang="en-US" sz="2000" baseline="0" dirty="0" err="1" smtClean="0"/>
                        <a:t>Bindschadler</a:t>
                      </a:r>
                      <a:endParaRPr lang="en-US" sz="2000" dirty="0"/>
                    </a:p>
                  </a:txBody>
                  <a:tcPr/>
                </a:tc>
                <a:tc>
                  <a:txBody>
                    <a:bodyPr/>
                    <a:lstStyle/>
                    <a:p>
                      <a:pPr marL="285750" indent="-285750">
                        <a:buFont typeface="Arial"/>
                        <a:buChar char="•"/>
                      </a:pPr>
                      <a:r>
                        <a:rPr lang="en-US" sz="1600" dirty="0" smtClean="0"/>
                        <a:t>SEARCH Science Steering</a:t>
                      </a:r>
                      <a:r>
                        <a:rPr lang="en-US" sz="1600" baseline="0" dirty="0" smtClean="0"/>
                        <a:t> Committee</a:t>
                      </a:r>
                    </a:p>
                    <a:p>
                      <a:pPr marL="285750" indent="-285750">
                        <a:buFont typeface="Arial"/>
                        <a:buChar char="•"/>
                      </a:pPr>
                      <a:r>
                        <a:rPr lang="en-US" sz="1600" baseline="0" dirty="0" smtClean="0"/>
                        <a:t>SEARCH Land Ice Action Team</a:t>
                      </a:r>
                      <a:endParaRPr lang="en-US" sz="1600" dirty="0"/>
                    </a:p>
                  </a:txBody>
                  <a:tcPr/>
                </a:tc>
              </a:tr>
              <a:tr h="582930">
                <a:tc>
                  <a:txBody>
                    <a:bodyPr/>
                    <a:lstStyle/>
                    <a:p>
                      <a:pPr algn="l"/>
                      <a:r>
                        <a:rPr lang="en-US" sz="2000" dirty="0" smtClean="0"/>
                        <a:t>Brendan Kelly (Lead)</a:t>
                      </a:r>
                      <a:endParaRPr lang="en-US" sz="2000" dirty="0"/>
                    </a:p>
                  </a:txBody>
                  <a:tcPr/>
                </a:tc>
                <a:tc>
                  <a:txBody>
                    <a:bodyPr/>
                    <a:lstStyle/>
                    <a:p>
                      <a:pPr marL="285750" indent="-285750">
                        <a:buFont typeface="Arial"/>
                        <a:buChar char="•"/>
                      </a:pPr>
                      <a:r>
                        <a:rPr lang="en-US" sz="1600" dirty="0" smtClean="0"/>
                        <a:t>SEARCH Executive</a:t>
                      </a:r>
                      <a:r>
                        <a:rPr lang="en-US" sz="1600" baseline="0" dirty="0" smtClean="0"/>
                        <a:t> Director</a:t>
                      </a:r>
                    </a:p>
                    <a:p>
                      <a:pPr marL="285750" indent="-285750">
                        <a:buFont typeface="Arial"/>
                        <a:buChar char="•"/>
                      </a:pPr>
                      <a:r>
                        <a:rPr lang="en-US" sz="1600" baseline="0" dirty="0" smtClean="0"/>
                        <a:t>SEARCH Sea Ice Action Team Member</a:t>
                      </a:r>
                      <a:endParaRPr lang="en-US" sz="1600" dirty="0" smtClean="0"/>
                    </a:p>
                  </a:txBody>
                  <a:tcPr/>
                </a:tc>
              </a:tr>
              <a:tr h="582930">
                <a:tc>
                  <a:txBody>
                    <a:bodyPr/>
                    <a:lstStyle/>
                    <a:p>
                      <a:pPr algn="l"/>
                      <a:r>
                        <a:rPr lang="en-US" sz="2000" dirty="0" smtClean="0"/>
                        <a:t>Christina</a:t>
                      </a:r>
                      <a:r>
                        <a:rPr lang="en-US" sz="2000" baseline="0" dirty="0" smtClean="0"/>
                        <a:t> </a:t>
                      </a:r>
                      <a:r>
                        <a:rPr lang="en-US" sz="2000" baseline="0" dirty="0" err="1" smtClean="0"/>
                        <a:t>Schädel</a:t>
                      </a:r>
                      <a:endParaRPr lang="en-US" sz="2000" dirty="0"/>
                    </a:p>
                  </a:txBody>
                  <a:tcPr/>
                </a:tc>
                <a:tc>
                  <a:txBody>
                    <a:bodyPr/>
                    <a:lstStyle/>
                    <a:p>
                      <a:pPr marL="285750" indent="-285750">
                        <a:buFont typeface="Arial"/>
                        <a:buChar char="•"/>
                      </a:pPr>
                      <a:r>
                        <a:rPr lang="en-US" sz="1600" baseline="0" dirty="0" smtClean="0"/>
                        <a:t>Northern Arizona University</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600" baseline="0" dirty="0" smtClean="0"/>
                        <a:t>SEARCH Permafrost Action Team Staff</a:t>
                      </a:r>
                    </a:p>
                  </a:txBody>
                  <a:tcPr/>
                </a:tc>
              </a:tr>
              <a:tr h="582930">
                <a:tc>
                  <a:txBody>
                    <a:bodyPr/>
                    <a:lstStyle/>
                    <a:p>
                      <a:pPr algn="l"/>
                      <a:r>
                        <a:rPr lang="en-US" sz="2000" dirty="0" smtClean="0"/>
                        <a:t>Jessica</a:t>
                      </a:r>
                      <a:r>
                        <a:rPr lang="en-US" sz="2000" baseline="0" dirty="0" smtClean="0"/>
                        <a:t> Rhode</a:t>
                      </a:r>
                      <a:endParaRPr lang="en-US" sz="2000" dirty="0"/>
                    </a:p>
                  </a:txBody>
                  <a:tcPr/>
                </a:tc>
                <a:tc>
                  <a:txBody>
                    <a:bodyPr/>
                    <a:lstStyle/>
                    <a:p>
                      <a:pPr marL="285750" indent="-285750">
                        <a:buFont typeface="Arial"/>
                        <a:buChar char="•"/>
                      </a:pPr>
                      <a:r>
                        <a:rPr lang="en-US" sz="1600" baseline="0" dirty="0" smtClean="0"/>
                        <a:t>Interagency Arctic Research Policy Committee</a:t>
                      </a:r>
                    </a:p>
                  </a:txBody>
                  <a:tcPr/>
                </a:tc>
              </a:tr>
              <a:tr h="396240">
                <a:tc>
                  <a:txBody>
                    <a:bodyPr/>
                    <a:lstStyle/>
                    <a:p>
                      <a:pPr algn="l"/>
                      <a:r>
                        <a:rPr lang="en-US" sz="2000" dirty="0" smtClean="0"/>
                        <a:t>Olivia Lee</a:t>
                      </a:r>
                      <a:endParaRPr lang="en-US" sz="2000" dirty="0"/>
                    </a:p>
                  </a:txBody>
                  <a:tcPr/>
                </a:tc>
                <a:tc>
                  <a:txBody>
                    <a:bodyPr/>
                    <a:lstStyle/>
                    <a:p>
                      <a:pPr marL="285750" indent="-285750">
                        <a:buFont typeface="Arial"/>
                        <a:buChar char="•"/>
                      </a:pPr>
                      <a:r>
                        <a:rPr lang="en-US" sz="1600" baseline="0" dirty="0" smtClean="0"/>
                        <a:t>University of Alaska Fairbanks</a:t>
                      </a:r>
                    </a:p>
                  </a:txBody>
                  <a:tcPr/>
                </a:tc>
              </a:tr>
              <a:tr h="697230">
                <a:tc>
                  <a:txBody>
                    <a:bodyPr/>
                    <a:lstStyle/>
                    <a:p>
                      <a:pPr algn="l"/>
                      <a:r>
                        <a:rPr lang="en-US" sz="2000" dirty="0" smtClean="0"/>
                        <a:t>Matthew </a:t>
                      </a:r>
                      <a:r>
                        <a:rPr lang="en-US" sz="2000" dirty="0" err="1" smtClean="0"/>
                        <a:t>Druckenmiller</a:t>
                      </a:r>
                      <a:endParaRPr lang="en-US" sz="2000" dirty="0"/>
                    </a:p>
                  </a:txBody>
                  <a:tcPr/>
                </a:tc>
                <a:tc>
                  <a:txBody>
                    <a:bodyPr/>
                    <a:lstStyle/>
                    <a:p>
                      <a:pPr marL="285750" indent="-285750">
                        <a:buFont typeface="Arial"/>
                        <a:buChar char="•"/>
                      </a:pPr>
                      <a:r>
                        <a:rPr lang="en-US" sz="1600" baseline="0" dirty="0" smtClean="0"/>
                        <a:t>Rutgers University</a:t>
                      </a:r>
                    </a:p>
                    <a:p>
                      <a:pPr marL="285750" indent="-285750">
                        <a:buFont typeface="Arial"/>
                        <a:buChar char="•"/>
                      </a:pPr>
                      <a:r>
                        <a:rPr lang="en-US" sz="1600" baseline="0" dirty="0" smtClean="0"/>
                        <a:t>SEARCH Sea Ice Action Team Staff</a:t>
                      </a:r>
                    </a:p>
                  </a:txBody>
                  <a:tcPr/>
                </a:tc>
              </a:tr>
              <a:tr h="1303020">
                <a:tc>
                  <a:txBody>
                    <a:bodyPr/>
                    <a:lstStyle/>
                    <a:p>
                      <a:pPr algn="l"/>
                      <a:r>
                        <a:rPr lang="en-US" sz="2000" b="1" dirty="0" smtClean="0"/>
                        <a:t>Staff: </a:t>
                      </a:r>
                    </a:p>
                    <a:p>
                      <a:pPr algn="l"/>
                      <a:r>
                        <a:rPr lang="en-US" sz="2000" dirty="0" smtClean="0"/>
                        <a:t>Helen Wiggins, </a:t>
                      </a:r>
                      <a:r>
                        <a:rPr lang="en-US" sz="2000" baseline="0" dirty="0" smtClean="0"/>
                        <a:t>Brit Myers, &amp; </a:t>
                      </a:r>
                      <a:r>
                        <a:rPr lang="en-US" sz="2000" dirty="0" smtClean="0"/>
                        <a:t>Lisa Sheffield</a:t>
                      </a:r>
                      <a:r>
                        <a:rPr lang="en-US" sz="2000" baseline="0" dirty="0" smtClean="0"/>
                        <a:t> Guy</a:t>
                      </a:r>
                      <a:endParaRPr lang="en-US" sz="2000" dirty="0" smtClean="0"/>
                    </a:p>
                  </a:txBody>
                  <a:tcPr/>
                </a:tc>
                <a:tc>
                  <a:txBody>
                    <a:bodyPr/>
                    <a:lstStyle/>
                    <a:p>
                      <a:pPr marL="285750" indent="-285750">
                        <a:buFont typeface="Arial"/>
                        <a:buChar char="•"/>
                      </a:pPr>
                      <a:r>
                        <a:rPr lang="en-US" sz="1600" baseline="0" dirty="0" smtClean="0"/>
                        <a:t>Arctic Research Consortium of the U.S. </a:t>
                      </a:r>
                    </a:p>
                  </a:txBody>
                  <a:tcPr/>
                </a:tc>
              </a:tr>
            </a:tbl>
          </a:graphicData>
        </a:graphic>
      </p:graphicFrame>
      <p:pic>
        <p:nvPicPr>
          <p:cNvPr id="2" name="Picture 1" descr="SEARCH2013.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Tree>
    <p:extLst>
      <p:ext uri="{BB962C8B-B14F-4D97-AF65-F5344CB8AC3E}">
        <p14:creationId xmlns:p14="http://schemas.microsoft.com/office/powerpoint/2010/main" val="33115072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3810000"/>
            <a:ext cx="685800" cy="762000"/>
          </a:xfrm>
          <a:prstGeom prst="rect">
            <a:avLst/>
          </a:prstGeom>
          <a:gradFill>
            <a:gsLst>
              <a:gs pos="0">
                <a:srgbClr val="FF0000"/>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Rectangle 4"/>
          <p:cNvSpPr/>
          <p:nvPr/>
        </p:nvSpPr>
        <p:spPr>
          <a:xfrm>
            <a:off x="914400" y="609600"/>
            <a:ext cx="1752600"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latin typeface="Calibri"/>
              </a:rPr>
              <a:t>PERMAFROST</a:t>
            </a:r>
            <a:endParaRPr lang="en-US" dirty="0">
              <a:solidFill>
                <a:prstClr val="white"/>
              </a:solidFill>
              <a:latin typeface="Calibri"/>
            </a:endParaRPr>
          </a:p>
        </p:txBody>
      </p:sp>
      <p:sp>
        <p:nvSpPr>
          <p:cNvPr id="6" name="Rectangle 5"/>
          <p:cNvSpPr/>
          <p:nvPr/>
        </p:nvSpPr>
        <p:spPr>
          <a:xfrm>
            <a:off x="914400" y="1752600"/>
            <a:ext cx="1752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latin typeface="Calibri"/>
              </a:rPr>
              <a:t>SEA ICE</a:t>
            </a:r>
          </a:p>
        </p:txBody>
      </p:sp>
      <p:sp>
        <p:nvSpPr>
          <p:cNvPr id="7" name="Rectangle 6"/>
          <p:cNvSpPr/>
          <p:nvPr/>
        </p:nvSpPr>
        <p:spPr>
          <a:xfrm>
            <a:off x="914400" y="2895600"/>
            <a:ext cx="1752600" cy="76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latin typeface="Calibri"/>
              </a:rPr>
              <a:t>LAND ICE</a:t>
            </a:r>
            <a:endParaRPr lang="en-US" dirty="0">
              <a:solidFill>
                <a:prstClr val="white"/>
              </a:solidFill>
              <a:latin typeface="Calibri"/>
            </a:endParaRPr>
          </a:p>
        </p:txBody>
      </p:sp>
      <p:sp>
        <p:nvSpPr>
          <p:cNvPr id="8" name="Rectangle 7"/>
          <p:cNvSpPr/>
          <p:nvPr/>
        </p:nvSpPr>
        <p:spPr>
          <a:xfrm>
            <a:off x="7848600" y="838200"/>
            <a:ext cx="1143000" cy="5410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smtClean="0">
                <a:solidFill>
                  <a:prstClr val="white"/>
                </a:solidFill>
                <a:latin typeface="Calibri"/>
              </a:rPr>
              <a:t>POLICY</a:t>
            </a:r>
          </a:p>
          <a:p>
            <a:pPr algn="ctr" defTabSz="914400"/>
            <a:r>
              <a:rPr lang="en-US" sz="1600" dirty="0" smtClean="0">
                <a:solidFill>
                  <a:prstClr val="white"/>
                </a:solidFill>
                <a:latin typeface="Calibri"/>
              </a:rPr>
              <a:t>MAKERS</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DECISION </a:t>
            </a:r>
          </a:p>
          <a:p>
            <a:pPr algn="ctr" defTabSz="914400"/>
            <a:r>
              <a:rPr lang="en-US" sz="1600" dirty="0" smtClean="0">
                <a:solidFill>
                  <a:prstClr val="white"/>
                </a:solidFill>
                <a:latin typeface="Calibri"/>
              </a:rPr>
              <a:t>MAKERS</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AGENCIES</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RESIDENTS</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MEDIA</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PUBLIC</a:t>
            </a:r>
          </a:p>
        </p:txBody>
      </p:sp>
      <p:sp>
        <p:nvSpPr>
          <p:cNvPr id="15" name="Right Arrow 14"/>
          <p:cNvSpPr/>
          <p:nvPr/>
        </p:nvSpPr>
        <p:spPr>
          <a:xfrm>
            <a:off x="5181600" y="3886200"/>
            <a:ext cx="1828800" cy="1219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9" name="TextBox 18"/>
          <p:cNvSpPr txBox="1"/>
          <p:nvPr/>
        </p:nvSpPr>
        <p:spPr>
          <a:xfrm>
            <a:off x="3911659" y="76200"/>
            <a:ext cx="2108141" cy="769441"/>
          </a:xfrm>
          <a:prstGeom prst="rect">
            <a:avLst/>
          </a:prstGeom>
          <a:solidFill>
            <a:schemeClr val="accent3">
              <a:lumMod val="20000"/>
              <a:lumOff val="80000"/>
            </a:schemeClr>
          </a:solidFill>
          <a:ln>
            <a:solidFill>
              <a:schemeClr val="tx1"/>
            </a:solidFill>
          </a:ln>
        </p:spPr>
        <p:txBody>
          <a:bodyPr wrap="none" rtlCol="0">
            <a:spAutoFit/>
          </a:bodyPr>
          <a:lstStyle/>
          <a:p>
            <a:pPr defTabSz="914400"/>
            <a:r>
              <a:rPr lang="en-US" sz="4400" dirty="0" smtClean="0">
                <a:solidFill>
                  <a:prstClr val="black"/>
                </a:solidFill>
                <a:latin typeface="Calibri"/>
              </a:rPr>
              <a:t>INFORM</a:t>
            </a:r>
            <a:endParaRPr lang="en-US" sz="4400" dirty="0">
              <a:solidFill>
                <a:prstClr val="black"/>
              </a:solidFill>
              <a:latin typeface="Calibri"/>
            </a:endParaRPr>
          </a:p>
        </p:txBody>
      </p:sp>
      <p:sp>
        <p:nvSpPr>
          <p:cNvPr id="18" name="Right Arrow 17"/>
          <p:cNvSpPr/>
          <p:nvPr/>
        </p:nvSpPr>
        <p:spPr>
          <a:xfrm>
            <a:off x="2667000" y="838200"/>
            <a:ext cx="4343400" cy="284922"/>
          </a:xfrm>
          <a:prstGeom prst="rightArrow">
            <a:avLst/>
          </a:prstGeom>
          <a:gradFill>
            <a:gsLst>
              <a:gs pos="0">
                <a:srgbClr val="FF0000"/>
              </a:gs>
              <a:gs pos="100000">
                <a:srgbClr val="FF0000">
                  <a:alpha val="1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0" name="Right Arrow 19"/>
          <p:cNvSpPr/>
          <p:nvPr/>
        </p:nvSpPr>
        <p:spPr>
          <a:xfrm>
            <a:off x="2667000" y="1981200"/>
            <a:ext cx="4343400" cy="304800"/>
          </a:xfrm>
          <a:prstGeom prst="rightArrow">
            <a:avLst/>
          </a:prstGeom>
          <a:gradFill>
            <a:gsLst>
              <a:gs pos="0">
                <a:srgbClr val="FFFF00"/>
              </a:gs>
              <a:gs pos="100000">
                <a:srgbClr val="FFFF00">
                  <a:alpha val="1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1" name="Right Arrow 20"/>
          <p:cNvSpPr/>
          <p:nvPr/>
        </p:nvSpPr>
        <p:spPr>
          <a:xfrm>
            <a:off x="2667000" y="3124200"/>
            <a:ext cx="4343400" cy="304800"/>
          </a:xfrm>
          <a:prstGeom prst="rightArrow">
            <a:avLst/>
          </a:prstGeom>
          <a:gradFill>
            <a:gsLst>
              <a:gs pos="0">
                <a:srgbClr val="0070C0"/>
              </a:gs>
              <a:gs pos="100000">
                <a:srgbClr val="0070C0">
                  <a:alpha val="1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2" name="Bent Arrow 21"/>
          <p:cNvSpPr/>
          <p:nvPr/>
        </p:nvSpPr>
        <p:spPr>
          <a:xfrm flipV="1">
            <a:off x="3581400" y="1020096"/>
            <a:ext cx="609600" cy="3276600"/>
          </a:xfrm>
          <a:prstGeom prst="bentArrow">
            <a:avLst>
              <a:gd name="adj1" fmla="val 25000"/>
              <a:gd name="adj2" fmla="val 25000"/>
              <a:gd name="adj3" fmla="val 25000"/>
              <a:gd name="adj4" fmla="val 453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3" name="Bent Arrow 22"/>
          <p:cNvSpPr/>
          <p:nvPr/>
        </p:nvSpPr>
        <p:spPr>
          <a:xfrm flipV="1">
            <a:off x="3200400" y="2209800"/>
            <a:ext cx="990600" cy="2895600"/>
          </a:xfrm>
          <a:prstGeom prst="bentArrow">
            <a:avLst>
              <a:gd name="adj1" fmla="val 17060"/>
              <a:gd name="adj2" fmla="val 14579"/>
              <a:gd name="adj3" fmla="val 17060"/>
              <a:gd name="adj4" fmla="val 407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4" name="Bent Arrow 23"/>
          <p:cNvSpPr/>
          <p:nvPr/>
        </p:nvSpPr>
        <p:spPr>
          <a:xfrm flipV="1">
            <a:off x="2819400" y="3352800"/>
            <a:ext cx="1371600" cy="2362200"/>
          </a:xfrm>
          <a:prstGeom prst="bentArrow">
            <a:avLst>
              <a:gd name="adj1" fmla="val 12759"/>
              <a:gd name="adj2" fmla="val 10636"/>
              <a:gd name="adj3" fmla="val 10608"/>
              <a:gd name="adj4" fmla="val 4077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5" name="U-Turn Arrow 24"/>
          <p:cNvSpPr/>
          <p:nvPr/>
        </p:nvSpPr>
        <p:spPr>
          <a:xfrm rot="5400000">
            <a:off x="5157526" y="5432614"/>
            <a:ext cx="1191148" cy="1143000"/>
          </a:xfrm>
          <a:prstGeom prst="uturnArrow">
            <a:avLst>
              <a:gd name="adj1" fmla="val 21657"/>
              <a:gd name="adj2" fmla="val 25000"/>
              <a:gd name="adj3" fmla="val 0"/>
              <a:gd name="adj4" fmla="val 43750"/>
              <a:gd name="adj5" fmla="val 775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7" name="Bent Arrow 26"/>
          <p:cNvSpPr/>
          <p:nvPr/>
        </p:nvSpPr>
        <p:spPr>
          <a:xfrm>
            <a:off x="304800" y="838200"/>
            <a:ext cx="609600" cy="685800"/>
          </a:xfrm>
          <a:prstGeom prst="bentArrow">
            <a:avLst>
              <a:gd name="adj1" fmla="val 38187"/>
              <a:gd name="adj2" fmla="val 30769"/>
              <a:gd name="adj3" fmla="val 33242"/>
              <a:gd name="adj4" fmla="val 43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2" name="Flowchart: Process 31"/>
          <p:cNvSpPr/>
          <p:nvPr/>
        </p:nvSpPr>
        <p:spPr>
          <a:xfrm>
            <a:off x="304800" y="1524000"/>
            <a:ext cx="228600" cy="43434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3" name="Flowchart: Process 32"/>
          <p:cNvSpPr/>
          <p:nvPr/>
        </p:nvSpPr>
        <p:spPr>
          <a:xfrm>
            <a:off x="848248" y="6198160"/>
            <a:ext cx="4714352" cy="2286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4" name="Arc 33"/>
          <p:cNvSpPr/>
          <p:nvPr/>
        </p:nvSpPr>
        <p:spPr>
          <a:xfrm rot="10800000">
            <a:off x="411144" y="5400152"/>
            <a:ext cx="914400" cy="914400"/>
          </a:xfrm>
          <a:prstGeom prst="arc">
            <a:avLst/>
          </a:prstGeom>
          <a:ln w="2413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alibri"/>
            </a:endParaRPr>
          </a:p>
        </p:txBody>
      </p:sp>
      <p:sp>
        <p:nvSpPr>
          <p:cNvPr id="35" name="Right Arrow 34"/>
          <p:cNvSpPr/>
          <p:nvPr/>
        </p:nvSpPr>
        <p:spPr>
          <a:xfrm>
            <a:off x="533400" y="1981200"/>
            <a:ext cx="381000" cy="381000"/>
          </a:xfrm>
          <a:prstGeom prst="rightArrow">
            <a:avLst>
              <a:gd name="adj1" fmla="val 65825"/>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6" name="Right Arrow 35"/>
          <p:cNvSpPr/>
          <p:nvPr/>
        </p:nvSpPr>
        <p:spPr>
          <a:xfrm>
            <a:off x="533400" y="3124200"/>
            <a:ext cx="381000" cy="381000"/>
          </a:xfrm>
          <a:prstGeom prst="rightArrow">
            <a:avLst>
              <a:gd name="adj1" fmla="val 65825"/>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7" name="Rectangle 36"/>
          <p:cNvSpPr/>
          <p:nvPr/>
        </p:nvSpPr>
        <p:spPr>
          <a:xfrm>
            <a:off x="4876800" y="3810000"/>
            <a:ext cx="3048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8" name="Rectangle 37"/>
          <p:cNvSpPr/>
          <p:nvPr/>
        </p:nvSpPr>
        <p:spPr>
          <a:xfrm>
            <a:off x="4191000" y="4572000"/>
            <a:ext cx="685800" cy="685800"/>
          </a:xfrm>
          <a:prstGeom prst="rect">
            <a:avLst/>
          </a:prstGeom>
          <a:gradFill>
            <a:gsLst>
              <a:gs pos="0">
                <a:srgbClr val="FFFF00"/>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9" name="Rectangle 38"/>
          <p:cNvSpPr/>
          <p:nvPr/>
        </p:nvSpPr>
        <p:spPr>
          <a:xfrm>
            <a:off x="4191000" y="5257800"/>
            <a:ext cx="685800" cy="685800"/>
          </a:xfrm>
          <a:prstGeom prst="rect">
            <a:avLst/>
          </a:prstGeom>
          <a:gradFill>
            <a:gsLst>
              <a:gs pos="0">
                <a:srgbClr val="0070C0"/>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0" name="Rectangle 39"/>
          <p:cNvSpPr/>
          <p:nvPr/>
        </p:nvSpPr>
        <p:spPr>
          <a:xfrm>
            <a:off x="7010401" y="838200"/>
            <a:ext cx="838200" cy="54302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smtClean="0">
                <a:solidFill>
                  <a:prstClr val="white"/>
                </a:solidFill>
                <a:latin typeface="Calibri"/>
              </a:rPr>
              <a:t>S</a:t>
            </a:r>
          </a:p>
          <a:p>
            <a:pPr algn="ctr" defTabSz="914400"/>
            <a:r>
              <a:rPr lang="en-US" sz="2400" dirty="0" smtClean="0">
                <a:solidFill>
                  <a:prstClr val="white"/>
                </a:solidFill>
                <a:latin typeface="Calibri"/>
              </a:rPr>
              <a:t>T</a:t>
            </a:r>
          </a:p>
          <a:p>
            <a:pPr algn="ctr" defTabSz="914400"/>
            <a:r>
              <a:rPr lang="en-US" sz="2400" dirty="0" smtClean="0">
                <a:solidFill>
                  <a:prstClr val="white"/>
                </a:solidFill>
                <a:latin typeface="Calibri"/>
              </a:rPr>
              <a:t>A</a:t>
            </a:r>
          </a:p>
          <a:p>
            <a:pPr algn="ctr" defTabSz="914400"/>
            <a:r>
              <a:rPr lang="en-US" sz="2400" dirty="0" smtClean="0">
                <a:solidFill>
                  <a:prstClr val="white"/>
                </a:solidFill>
                <a:latin typeface="Calibri"/>
              </a:rPr>
              <a:t>K</a:t>
            </a:r>
          </a:p>
          <a:p>
            <a:pPr algn="ctr" defTabSz="914400"/>
            <a:r>
              <a:rPr lang="en-US" sz="2400" dirty="0" smtClean="0">
                <a:solidFill>
                  <a:prstClr val="white"/>
                </a:solidFill>
                <a:latin typeface="Calibri"/>
              </a:rPr>
              <a:t>E</a:t>
            </a:r>
          </a:p>
          <a:p>
            <a:pPr algn="ctr" defTabSz="914400"/>
            <a:r>
              <a:rPr lang="en-US" sz="2400" dirty="0" smtClean="0">
                <a:solidFill>
                  <a:prstClr val="white"/>
                </a:solidFill>
                <a:latin typeface="Calibri"/>
              </a:rPr>
              <a:t>H</a:t>
            </a:r>
          </a:p>
          <a:p>
            <a:pPr algn="ctr" defTabSz="914400"/>
            <a:r>
              <a:rPr lang="en-US" sz="2400" dirty="0" smtClean="0">
                <a:solidFill>
                  <a:prstClr val="white"/>
                </a:solidFill>
                <a:latin typeface="Calibri"/>
              </a:rPr>
              <a:t>O</a:t>
            </a:r>
          </a:p>
          <a:p>
            <a:pPr algn="ctr" defTabSz="914400"/>
            <a:r>
              <a:rPr lang="en-US" sz="2400" dirty="0" smtClean="0">
                <a:solidFill>
                  <a:prstClr val="white"/>
                </a:solidFill>
                <a:latin typeface="Calibri"/>
              </a:rPr>
              <a:t>L</a:t>
            </a:r>
          </a:p>
          <a:p>
            <a:pPr algn="ctr" defTabSz="914400"/>
            <a:r>
              <a:rPr lang="en-US" sz="2400" dirty="0" smtClean="0">
                <a:solidFill>
                  <a:prstClr val="white"/>
                </a:solidFill>
                <a:latin typeface="Calibri"/>
              </a:rPr>
              <a:t>D</a:t>
            </a:r>
          </a:p>
          <a:p>
            <a:pPr algn="ctr" defTabSz="914400"/>
            <a:r>
              <a:rPr lang="en-US" sz="2400" dirty="0" smtClean="0">
                <a:solidFill>
                  <a:prstClr val="white"/>
                </a:solidFill>
                <a:latin typeface="Calibri"/>
              </a:rPr>
              <a:t>E</a:t>
            </a:r>
          </a:p>
          <a:p>
            <a:pPr algn="ctr" defTabSz="914400"/>
            <a:r>
              <a:rPr lang="en-US" sz="2400" dirty="0" smtClean="0">
                <a:solidFill>
                  <a:prstClr val="white"/>
                </a:solidFill>
                <a:latin typeface="Calibri"/>
              </a:rPr>
              <a:t>R</a:t>
            </a:r>
          </a:p>
          <a:p>
            <a:pPr algn="ctr" defTabSz="914400"/>
            <a:r>
              <a:rPr lang="en-US" sz="2400" dirty="0" smtClean="0">
                <a:solidFill>
                  <a:prstClr val="white"/>
                </a:solidFill>
                <a:latin typeface="Calibri"/>
              </a:rPr>
              <a:t>S</a:t>
            </a:r>
            <a:endParaRPr lang="en-US" sz="2400" dirty="0">
              <a:solidFill>
                <a:prstClr val="white"/>
              </a:solidFill>
              <a:latin typeface="Calibri"/>
            </a:endParaRPr>
          </a:p>
        </p:txBody>
      </p:sp>
      <p:cxnSp>
        <p:nvCxnSpPr>
          <p:cNvPr id="42" name="Straight Connector 41"/>
          <p:cNvCxnSpPr/>
          <p:nvPr/>
        </p:nvCxnSpPr>
        <p:spPr>
          <a:xfrm>
            <a:off x="7772400" y="838200"/>
            <a:ext cx="0" cy="54102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572000" y="3962400"/>
            <a:ext cx="6096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prstClr val="black"/>
                </a:solidFill>
                <a:latin typeface="Calibri"/>
              </a:rPr>
              <a:t>S</a:t>
            </a:r>
          </a:p>
          <a:p>
            <a:pPr algn="ctr" defTabSz="914400"/>
            <a:r>
              <a:rPr lang="en-US" sz="2000" dirty="0" smtClean="0">
                <a:solidFill>
                  <a:prstClr val="black"/>
                </a:solidFill>
                <a:latin typeface="Calibri"/>
              </a:rPr>
              <a:t>E</a:t>
            </a:r>
          </a:p>
          <a:p>
            <a:pPr algn="ctr" defTabSz="914400"/>
            <a:r>
              <a:rPr lang="en-US" sz="2000" dirty="0" smtClean="0">
                <a:solidFill>
                  <a:prstClr val="black"/>
                </a:solidFill>
                <a:latin typeface="Calibri"/>
              </a:rPr>
              <a:t>A</a:t>
            </a:r>
          </a:p>
          <a:p>
            <a:pPr algn="ctr" defTabSz="914400"/>
            <a:r>
              <a:rPr lang="en-US" sz="2000" dirty="0" smtClean="0">
                <a:solidFill>
                  <a:prstClr val="black"/>
                </a:solidFill>
                <a:latin typeface="Calibri"/>
              </a:rPr>
              <a:t>R</a:t>
            </a:r>
          </a:p>
          <a:p>
            <a:pPr algn="ctr" defTabSz="914400"/>
            <a:r>
              <a:rPr lang="en-US" sz="2000" dirty="0" smtClean="0">
                <a:solidFill>
                  <a:prstClr val="black"/>
                </a:solidFill>
                <a:latin typeface="Calibri"/>
              </a:rPr>
              <a:t>C</a:t>
            </a:r>
          </a:p>
          <a:p>
            <a:pPr algn="ctr" defTabSz="914400"/>
            <a:r>
              <a:rPr lang="en-US" sz="2000" dirty="0" smtClean="0">
                <a:solidFill>
                  <a:prstClr val="black"/>
                </a:solidFill>
                <a:latin typeface="Calibri"/>
              </a:rPr>
              <a:t>H</a:t>
            </a:r>
            <a:endParaRPr lang="en-US" sz="2000" dirty="0">
              <a:solidFill>
                <a:prstClr val="black"/>
              </a:solidFill>
              <a:latin typeface="Calibri"/>
            </a:endParaRPr>
          </a:p>
        </p:txBody>
      </p:sp>
    </p:spTree>
    <p:extLst>
      <p:ext uri="{BB962C8B-B14F-4D97-AF65-F5344CB8AC3E}">
        <p14:creationId xmlns:p14="http://schemas.microsoft.com/office/powerpoint/2010/main" val="2667384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3810000"/>
            <a:ext cx="685800" cy="762000"/>
          </a:xfrm>
          <a:prstGeom prst="rect">
            <a:avLst/>
          </a:prstGeom>
          <a:gradFill>
            <a:gsLst>
              <a:gs pos="0">
                <a:srgbClr val="FF0000"/>
              </a:gs>
              <a:gs pos="100000">
                <a:srgbClr val="663300">
                  <a:alpha val="7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Rectangle 4"/>
          <p:cNvSpPr/>
          <p:nvPr/>
        </p:nvSpPr>
        <p:spPr>
          <a:xfrm>
            <a:off x="914400" y="609600"/>
            <a:ext cx="1752600"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latin typeface="Calibri"/>
              </a:rPr>
              <a:t>PERMAFROST</a:t>
            </a:r>
            <a:endParaRPr lang="en-US" dirty="0">
              <a:solidFill>
                <a:prstClr val="white"/>
              </a:solidFill>
              <a:latin typeface="Calibri"/>
            </a:endParaRPr>
          </a:p>
        </p:txBody>
      </p:sp>
      <p:sp>
        <p:nvSpPr>
          <p:cNvPr id="6" name="Rectangle 5"/>
          <p:cNvSpPr/>
          <p:nvPr/>
        </p:nvSpPr>
        <p:spPr>
          <a:xfrm>
            <a:off x="914400" y="1752600"/>
            <a:ext cx="1752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latin typeface="Calibri"/>
              </a:rPr>
              <a:t>SEA ICE</a:t>
            </a:r>
          </a:p>
        </p:txBody>
      </p:sp>
      <p:sp>
        <p:nvSpPr>
          <p:cNvPr id="7" name="Rectangle 6"/>
          <p:cNvSpPr/>
          <p:nvPr/>
        </p:nvSpPr>
        <p:spPr>
          <a:xfrm>
            <a:off x="914400" y="2895600"/>
            <a:ext cx="1752600" cy="76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latin typeface="Calibri"/>
              </a:rPr>
              <a:t>LAND ICE</a:t>
            </a:r>
            <a:endParaRPr lang="en-US" dirty="0">
              <a:solidFill>
                <a:prstClr val="white"/>
              </a:solidFill>
              <a:latin typeface="Calibri"/>
            </a:endParaRPr>
          </a:p>
        </p:txBody>
      </p:sp>
      <p:sp>
        <p:nvSpPr>
          <p:cNvPr id="8" name="Rectangle 7"/>
          <p:cNvSpPr/>
          <p:nvPr/>
        </p:nvSpPr>
        <p:spPr>
          <a:xfrm>
            <a:off x="7848600" y="838200"/>
            <a:ext cx="1143000" cy="5410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smtClean="0">
                <a:solidFill>
                  <a:prstClr val="white"/>
                </a:solidFill>
                <a:latin typeface="Calibri"/>
              </a:rPr>
              <a:t>POLICY</a:t>
            </a:r>
          </a:p>
          <a:p>
            <a:pPr algn="ctr" defTabSz="914400"/>
            <a:r>
              <a:rPr lang="en-US" sz="1600" dirty="0" smtClean="0">
                <a:solidFill>
                  <a:prstClr val="white"/>
                </a:solidFill>
                <a:latin typeface="Calibri"/>
              </a:rPr>
              <a:t>MAKERS</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DECISION </a:t>
            </a:r>
          </a:p>
          <a:p>
            <a:pPr algn="ctr" defTabSz="914400"/>
            <a:r>
              <a:rPr lang="en-US" sz="1600" dirty="0" smtClean="0">
                <a:solidFill>
                  <a:prstClr val="white"/>
                </a:solidFill>
                <a:latin typeface="Calibri"/>
              </a:rPr>
              <a:t>MAKERS</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AGENCIES</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RESIDENTS</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MEDIA</a:t>
            </a:r>
          </a:p>
          <a:p>
            <a:pPr algn="ctr" defTabSz="914400"/>
            <a:endParaRPr lang="en-US" sz="1600" dirty="0" smtClean="0">
              <a:solidFill>
                <a:prstClr val="white"/>
              </a:solidFill>
              <a:latin typeface="Calibri"/>
            </a:endParaRPr>
          </a:p>
          <a:p>
            <a:pPr algn="ctr" defTabSz="914400"/>
            <a:endParaRPr lang="en-US" sz="1600" dirty="0" smtClean="0">
              <a:solidFill>
                <a:prstClr val="white"/>
              </a:solidFill>
              <a:latin typeface="Calibri"/>
            </a:endParaRPr>
          </a:p>
          <a:p>
            <a:pPr algn="ctr" defTabSz="914400"/>
            <a:r>
              <a:rPr lang="en-US" sz="1600" dirty="0" smtClean="0">
                <a:solidFill>
                  <a:prstClr val="white"/>
                </a:solidFill>
                <a:latin typeface="Calibri"/>
              </a:rPr>
              <a:t>PUBLIC</a:t>
            </a:r>
          </a:p>
        </p:txBody>
      </p:sp>
      <p:sp>
        <p:nvSpPr>
          <p:cNvPr id="15" name="Right Arrow 14"/>
          <p:cNvSpPr/>
          <p:nvPr/>
        </p:nvSpPr>
        <p:spPr>
          <a:xfrm rot="10800000">
            <a:off x="5181600" y="4419600"/>
            <a:ext cx="1828800" cy="761999"/>
          </a:xfrm>
          <a:prstGeom prst="rightArrow">
            <a:avLst/>
          </a:prstGeom>
          <a:gradFill>
            <a:gsLst>
              <a:gs pos="0">
                <a:srgbClr val="663300"/>
              </a:gs>
              <a:gs pos="100000">
                <a:srgbClr val="663300">
                  <a:alpha val="7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2" name="Bent Arrow 21"/>
          <p:cNvSpPr/>
          <p:nvPr/>
        </p:nvSpPr>
        <p:spPr>
          <a:xfrm rot="10800000" flipV="1">
            <a:off x="2667000" y="3124200"/>
            <a:ext cx="609600" cy="1981200"/>
          </a:xfrm>
          <a:prstGeom prst="ben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3" name="Bent Arrow 22"/>
          <p:cNvSpPr/>
          <p:nvPr/>
        </p:nvSpPr>
        <p:spPr>
          <a:xfrm rot="10800000" flipV="1">
            <a:off x="2667000" y="1981200"/>
            <a:ext cx="914400" cy="1828800"/>
          </a:xfrm>
          <a:prstGeom prst="bentArrow">
            <a:avLst>
              <a:gd name="adj1" fmla="val 17060"/>
              <a:gd name="adj2" fmla="val 14579"/>
              <a:gd name="adj3" fmla="val 17060"/>
              <a:gd name="adj4" fmla="val 407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4" name="Bent Arrow 23"/>
          <p:cNvSpPr/>
          <p:nvPr/>
        </p:nvSpPr>
        <p:spPr>
          <a:xfrm rot="10800000" flipV="1">
            <a:off x="2667000" y="914400"/>
            <a:ext cx="1219199" cy="2362200"/>
          </a:xfrm>
          <a:prstGeom prst="bentArrow">
            <a:avLst>
              <a:gd name="adj1" fmla="val 12759"/>
              <a:gd name="adj2" fmla="val 10636"/>
              <a:gd name="adj3" fmla="val 10608"/>
              <a:gd name="adj4" fmla="val 407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7" name="Rectangle 36"/>
          <p:cNvSpPr/>
          <p:nvPr/>
        </p:nvSpPr>
        <p:spPr>
          <a:xfrm>
            <a:off x="4876800" y="3810000"/>
            <a:ext cx="304800" cy="2133600"/>
          </a:xfrm>
          <a:prstGeom prst="rect">
            <a:avLst/>
          </a:prstGeom>
          <a:solidFill>
            <a:srgbClr val="66330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8" name="Rectangle 37"/>
          <p:cNvSpPr/>
          <p:nvPr/>
        </p:nvSpPr>
        <p:spPr>
          <a:xfrm>
            <a:off x="4191000" y="4572000"/>
            <a:ext cx="685800" cy="685800"/>
          </a:xfrm>
          <a:prstGeom prst="rect">
            <a:avLst/>
          </a:prstGeom>
          <a:gradFill>
            <a:gsLst>
              <a:gs pos="0">
                <a:srgbClr val="FFFF00"/>
              </a:gs>
              <a:gs pos="100000">
                <a:srgbClr val="663300">
                  <a:alpha val="66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9" name="Rectangle 38"/>
          <p:cNvSpPr/>
          <p:nvPr/>
        </p:nvSpPr>
        <p:spPr>
          <a:xfrm>
            <a:off x="4191000" y="5257800"/>
            <a:ext cx="685800" cy="685800"/>
          </a:xfrm>
          <a:prstGeom prst="rect">
            <a:avLst/>
          </a:prstGeom>
          <a:gradFill>
            <a:gsLst>
              <a:gs pos="0">
                <a:srgbClr val="0070C0"/>
              </a:gs>
              <a:gs pos="100000">
                <a:srgbClr val="663300">
                  <a:alpha val="7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0" name="Rectangle 39"/>
          <p:cNvSpPr/>
          <p:nvPr/>
        </p:nvSpPr>
        <p:spPr>
          <a:xfrm>
            <a:off x="7010401" y="838200"/>
            <a:ext cx="838200" cy="54302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smtClean="0">
                <a:solidFill>
                  <a:prstClr val="white"/>
                </a:solidFill>
                <a:latin typeface="Calibri"/>
              </a:rPr>
              <a:t>S</a:t>
            </a:r>
          </a:p>
          <a:p>
            <a:pPr algn="ctr" defTabSz="914400"/>
            <a:r>
              <a:rPr lang="en-US" sz="2400" dirty="0" smtClean="0">
                <a:solidFill>
                  <a:prstClr val="white"/>
                </a:solidFill>
                <a:latin typeface="Calibri"/>
              </a:rPr>
              <a:t>T</a:t>
            </a:r>
          </a:p>
          <a:p>
            <a:pPr algn="ctr" defTabSz="914400"/>
            <a:r>
              <a:rPr lang="en-US" sz="2400" dirty="0" smtClean="0">
                <a:solidFill>
                  <a:prstClr val="white"/>
                </a:solidFill>
                <a:latin typeface="Calibri"/>
              </a:rPr>
              <a:t>A</a:t>
            </a:r>
          </a:p>
          <a:p>
            <a:pPr algn="ctr" defTabSz="914400"/>
            <a:r>
              <a:rPr lang="en-US" sz="2400" dirty="0" smtClean="0">
                <a:solidFill>
                  <a:prstClr val="white"/>
                </a:solidFill>
                <a:latin typeface="Calibri"/>
              </a:rPr>
              <a:t>K</a:t>
            </a:r>
          </a:p>
          <a:p>
            <a:pPr algn="ctr" defTabSz="914400"/>
            <a:r>
              <a:rPr lang="en-US" sz="2400" dirty="0" smtClean="0">
                <a:solidFill>
                  <a:prstClr val="white"/>
                </a:solidFill>
                <a:latin typeface="Calibri"/>
              </a:rPr>
              <a:t>E</a:t>
            </a:r>
          </a:p>
          <a:p>
            <a:pPr algn="ctr" defTabSz="914400"/>
            <a:r>
              <a:rPr lang="en-US" sz="2400" dirty="0" smtClean="0">
                <a:solidFill>
                  <a:prstClr val="white"/>
                </a:solidFill>
                <a:latin typeface="Calibri"/>
              </a:rPr>
              <a:t>H</a:t>
            </a:r>
          </a:p>
          <a:p>
            <a:pPr algn="ctr" defTabSz="914400"/>
            <a:r>
              <a:rPr lang="en-US" sz="2400" dirty="0" smtClean="0">
                <a:solidFill>
                  <a:prstClr val="white"/>
                </a:solidFill>
                <a:latin typeface="Calibri"/>
              </a:rPr>
              <a:t>O</a:t>
            </a:r>
          </a:p>
          <a:p>
            <a:pPr algn="ctr" defTabSz="914400"/>
            <a:r>
              <a:rPr lang="en-US" sz="2400" dirty="0" smtClean="0">
                <a:solidFill>
                  <a:prstClr val="white"/>
                </a:solidFill>
                <a:latin typeface="Calibri"/>
              </a:rPr>
              <a:t>L</a:t>
            </a:r>
          </a:p>
          <a:p>
            <a:pPr algn="ctr" defTabSz="914400"/>
            <a:r>
              <a:rPr lang="en-US" sz="2400" dirty="0" smtClean="0">
                <a:solidFill>
                  <a:prstClr val="white"/>
                </a:solidFill>
                <a:latin typeface="Calibri"/>
              </a:rPr>
              <a:t>D</a:t>
            </a:r>
          </a:p>
          <a:p>
            <a:pPr algn="ctr" defTabSz="914400"/>
            <a:r>
              <a:rPr lang="en-US" sz="2400" dirty="0" smtClean="0">
                <a:solidFill>
                  <a:prstClr val="white"/>
                </a:solidFill>
                <a:latin typeface="Calibri"/>
              </a:rPr>
              <a:t>E</a:t>
            </a:r>
          </a:p>
          <a:p>
            <a:pPr algn="ctr" defTabSz="914400"/>
            <a:r>
              <a:rPr lang="en-US" sz="2400" dirty="0" smtClean="0">
                <a:solidFill>
                  <a:prstClr val="white"/>
                </a:solidFill>
                <a:latin typeface="Calibri"/>
              </a:rPr>
              <a:t>R</a:t>
            </a:r>
          </a:p>
          <a:p>
            <a:pPr algn="ctr" defTabSz="914400"/>
            <a:r>
              <a:rPr lang="en-US" sz="2400" dirty="0" smtClean="0">
                <a:solidFill>
                  <a:prstClr val="white"/>
                </a:solidFill>
                <a:latin typeface="Calibri"/>
              </a:rPr>
              <a:t>S</a:t>
            </a:r>
            <a:endParaRPr lang="en-US" sz="2400" dirty="0">
              <a:solidFill>
                <a:prstClr val="white"/>
              </a:solidFill>
              <a:latin typeface="Calibri"/>
            </a:endParaRPr>
          </a:p>
        </p:txBody>
      </p:sp>
      <p:cxnSp>
        <p:nvCxnSpPr>
          <p:cNvPr id="42" name="Straight Connector 41"/>
          <p:cNvCxnSpPr/>
          <p:nvPr/>
        </p:nvCxnSpPr>
        <p:spPr>
          <a:xfrm>
            <a:off x="7772400" y="838200"/>
            <a:ext cx="0" cy="54102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572000" y="3962400"/>
            <a:ext cx="6096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prstClr val="white"/>
                </a:solidFill>
                <a:latin typeface="Calibri"/>
              </a:rPr>
              <a:t>S</a:t>
            </a:r>
          </a:p>
          <a:p>
            <a:pPr algn="ctr" defTabSz="914400"/>
            <a:r>
              <a:rPr lang="en-US" sz="2000" dirty="0" smtClean="0">
                <a:solidFill>
                  <a:prstClr val="white"/>
                </a:solidFill>
                <a:latin typeface="Calibri"/>
              </a:rPr>
              <a:t>E</a:t>
            </a:r>
          </a:p>
          <a:p>
            <a:pPr algn="ctr" defTabSz="914400"/>
            <a:r>
              <a:rPr lang="en-US" sz="2000" dirty="0" smtClean="0">
                <a:solidFill>
                  <a:prstClr val="white"/>
                </a:solidFill>
                <a:latin typeface="Calibri"/>
              </a:rPr>
              <a:t>A</a:t>
            </a:r>
          </a:p>
          <a:p>
            <a:pPr algn="ctr" defTabSz="914400"/>
            <a:r>
              <a:rPr lang="en-US" sz="2000" dirty="0" smtClean="0">
                <a:solidFill>
                  <a:prstClr val="white"/>
                </a:solidFill>
                <a:latin typeface="Calibri"/>
              </a:rPr>
              <a:t>R</a:t>
            </a:r>
          </a:p>
          <a:p>
            <a:pPr algn="ctr" defTabSz="914400"/>
            <a:r>
              <a:rPr lang="en-US" sz="2000" dirty="0" smtClean="0">
                <a:solidFill>
                  <a:prstClr val="white"/>
                </a:solidFill>
                <a:latin typeface="Calibri"/>
              </a:rPr>
              <a:t>C</a:t>
            </a:r>
          </a:p>
          <a:p>
            <a:pPr algn="ctr" defTabSz="914400"/>
            <a:r>
              <a:rPr lang="en-US" sz="2000" dirty="0" smtClean="0">
                <a:solidFill>
                  <a:prstClr val="white"/>
                </a:solidFill>
                <a:latin typeface="Calibri"/>
              </a:rPr>
              <a:t>H</a:t>
            </a:r>
            <a:endParaRPr lang="en-US" sz="2000" dirty="0">
              <a:solidFill>
                <a:prstClr val="white"/>
              </a:solidFill>
              <a:latin typeface="Calibri"/>
            </a:endParaRPr>
          </a:p>
        </p:txBody>
      </p:sp>
      <p:sp>
        <p:nvSpPr>
          <p:cNvPr id="28" name="TextBox 27"/>
          <p:cNvSpPr txBox="1"/>
          <p:nvPr/>
        </p:nvSpPr>
        <p:spPr>
          <a:xfrm>
            <a:off x="3979268" y="76200"/>
            <a:ext cx="1735732" cy="769441"/>
          </a:xfrm>
          <a:prstGeom prst="rect">
            <a:avLst/>
          </a:prstGeom>
          <a:solidFill>
            <a:schemeClr val="accent3">
              <a:lumMod val="20000"/>
              <a:lumOff val="80000"/>
            </a:schemeClr>
          </a:solidFill>
          <a:ln>
            <a:solidFill>
              <a:schemeClr val="tx1"/>
            </a:solidFill>
          </a:ln>
        </p:spPr>
        <p:txBody>
          <a:bodyPr wrap="none" rtlCol="0">
            <a:spAutoFit/>
          </a:bodyPr>
          <a:lstStyle/>
          <a:p>
            <a:pPr defTabSz="914400"/>
            <a:r>
              <a:rPr lang="en-US" sz="4400" dirty="0" smtClean="0">
                <a:solidFill>
                  <a:prstClr val="black"/>
                </a:solidFill>
                <a:latin typeface="Calibri"/>
              </a:rPr>
              <a:t>LISTEN</a:t>
            </a:r>
            <a:endParaRPr lang="en-US" sz="4400" dirty="0">
              <a:solidFill>
                <a:prstClr val="black"/>
              </a:solidFill>
              <a:latin typeface="Calibri"/>
            </a:endParaRPr>
          </a:p>
        </p:txBody>
      </p:sp>
      <p:sp>
        <p:nvSpPr>
          <p:cNvPr id="29" name="Bent Arrow 28"/>
          <p:cNvSpPr/>
          <p:nvPr/>
        </p:nvSpPr>
        <p:spPr>
          <a:xfrm flipV="1">
            <a:off x="3124200" y="5105400"/>
            <a:ext cx="1066800" cy="685800"/>
          </a:xfrm>
          <a:prstGeom prst="bentArrow">
            <a:avLst>
              <a:gd name="adj1" fmla="val 20699"/>
              <a:gd name="adj2" fmla="val 25000"/>
              <a:gd name="adj3" fmla="val 0"/>
              <a:gd name="adj4" fmla="val 4375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0" name="Bent Arrow 29"/>
          <p:cNvSpPr/>
          <p:nvPr/>
        </p:nvSpPr>
        <p:spPr>
          <a:xfrm flipV="1">
            <a:off x="3429000" y="3733800"/>
            <a:ext cx="762000" cy="1295400"/>
          </a:xfrm>
          <a:prstGeom prst="bentArrow">
            <a:avLst>
              <a:gd name="adj1" fmla="val 19641"/>
              <a:gd name="adj2" fmla="val 14579"/>
              <a:gd name="adj3" fmla="val 0"/>
              <a:gd name="adj4" fmla="val 407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1" name="Bent Arrow 30"/>
          <p:cNvSpPr/>
          <p:nvPr/>
        </p:nvSpPr>
        <p:spPr>
          <a:xfrm flipV="1">
            <a:off x="3723968" y="2743200"/>
            <a:ext cx="533399" cy="1524000"/>
          </a:xfrm>
          <a:prstGeom prst="bentArrow">
            <a:avLst>
              <a:gd name="adj1" fmla="val 28644"/>
              <a:gd name="adj2" fmla="val 14322"/>
              <a:gd name="adj3" fmla="val 10608"/>
              <a:gd name="adj4" fmla="val 407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Tree>
    <p:extLst>
      <p:ext uri="{BB962C8B-B14F-4D97-AF65-F5344CB8AC3E}">
        <p14:creationId xmlns:p14="http://schemas.microsoft.com/office/powerpoint/2010/main" val="33101808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Draft Prism </a:t>
            </a:r>
            <a:r>
              <a:rPr lang="en-US" dirty="0">
                <a:solidFill>
                  <a:schemeClr val="bg1"/>
                </a:solidFill>
              </a:rPr>
              <a:t>M</a:t>
            </a:r>
            <a:r>
              <a:rPr lang="en-US" dirty="0" smtClean="0">
                <a:solidFill>
                  <a:schemeClr val="bg1"/>
                </a:solidFill>
              </a:rPr>
              <a:t>odel</a:t>
            </a:r>
            <a:endParaRPr lang="en-US" dirty="0">
              <a:solidFill>
                <a:schemeClr val="bg1"/>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8854" y="1216194"/>
            <a:ext cx="8815812" cy="4837473"/>
          </a:xfrm>
          <a:prstGeom prst="rect">
            <a:avLst/>
          </a:prstGeom>
          <a:noFill/>
          <a:ln>
            <a:noFill/>
          </a:ln>
        </p:spPr>
      </p:pic>
      <p:pic>
        <p:nvPicPr>
          <p:cNvPr id="6" name="Picture 5" descr="SEARCH2013.png"/>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Tree>
    <p:extLst>
      <p:ext uri="{BB962C8B-B14F-4D97-AF65-F5344CB8AC3E}">
        <p14:creationId xmlns:p14="http://schemas.microsoft.com/office/powerpoint/2010/main" val="35834073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 name="Picture 2" descr="Slide2.png"/>
          <p:cNvPicPr>
            <a:picLocks noChangeAspect="1"/>
          </p:cNvPicPr>
          <p:nvPr/>
        </p:nvPicPr>
        <p:blipFill rotWithShape="1">
          <a:blip r:embed="rId2">
            <a:extLst>
              <a:ext uri="{28A0092B-C50C-407E-A947-70E740481C1C}">
                <a14:useLocalDpi xmlns:a14="http://schemas.microsoft.com/office/drawing/2010/main" val="0"/>
              </a:ext>
            </a:extLst>
          </a:blip>
          <a:srcRect t="20671" b="27984"/>
          <a:stretch/>
        </p:blipFill>
        <p:spPr>
          <a:xfrm>
            <a:off x="235192" y="1629303"/>
            <a:ext cx="8781800" cy="4509029"/>
          </a:xfrm>
          <a:prstGeom prst="rect">
            <a:avLst/>
          </a:prstGeom>
        </p:spPr>
      </p:pic>
      <p:sp>
        <p:nvSpPr>
          <p:cNvPr id="4" name="Title 4"/>
          <p:cNvSpPr>
            <a:spLocks noGrp="1"/>
          </p:cNvSpPr>
          <p:nvPr>
            <p:ph type="title"/>
          </p:nvPr>
        </p:nvSpPr>
        <p:spPr/>
        <p:txBody>
          <a:bodyPr/>
          <a:lstStyle/>
          <a:p>
            <a:r>
              <a:rPr lang="en-US" dirty="0" smtClean="0">
                <a:solidFill>
                  <a:schemeClr val="bg1"/>
                </a:solidFill>
              </a:rPr>
              <a:t>Draft Prism </a:t>
            </a:r>
            <a:r>
              <a:rPr lang="en-US" dirty="0">
                <a:solidFill>
                  <a:schemeClr val="bg1"/>
                </a:solidFill>
              </a:rPr>
              <a:t>M</a:t>
            </a:r>
            <a:r>
              <a:rPr lang="en-US" dirty="0" smtClean="0">
                <a:solidFill>
                  <a:schemeClr val="bg1"/>
                </a:solidFill>
              </a:rPr>
              <a:t>odel</a:t>
            </a:r>
            <a:endParaRPr lang="en-US" dirty="0">
              <a:solidFill>
                <a:schemeClr val="bg1"/>
              </a:solidFill>
            </a:endParaRPr>
          </a:p>
        </p:txBody>
      </p:sp>
      <p:pic>
        <p:nvPicPr>
          <p:cNvPr id="5" name="Picture 4" descr="SEARCH2013.png"/>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Tree>
    <p:extLst>
      <p:ext uri="{BB962C8B-B14F-4D97-AF65-F5344CB8AC3E}">
        <p14:creationId xmlns:p14="http://schemas.microsoft.com/office/powerpoint/2010/main" val="28005239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Communication Matrix</a:t>
            </a:r>
            <a:endParaRPr lang="en-US" b="1" dirty="0"/>
          </a:p>
        </p:txBody>
      </p:sp>
      <p:pic>
        <p:nvPicPr>
          <p:cNvPr id="7" name="Picture 6" descr="SEARCH2013.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
        <p:nvSpPr>
          <p:cNvPr id="2" name="Content Placeholder 1"/>
          <p:cNvSpPr>
            <a:spLocks noGrp="1"/>
          </p:cNvSpPr>
          <p:nvPr>
            <p:ph idx="1"/>
          </p:nvPr>
        </p:nvSpPr>
        <p:spPr/>
        <p:txBody>
          <a:bodyPr>
            <a:noAutofit/>
          </a:bodyPr>
          <a:lstStyle/>
          <a:p>
            <a:pPr>
              <a:lnSpc>
                <a:spcPct val="120000"/>
              </a:lnSpc>
            </a:pPr>
            <a:r>
              <a:rPr lang="en-US" sz="3600" dirty="0"/>
              <a:t>Audiences</a:t>
            </a:r>
          </a:p>
          <a:p>
            <a:pPr>
              <a:lnSpc>
                <a:spcPct val="120000"/>
              </a:lnSpc>
            </a:pPr>
            <a:r>
              <a:rPr lang="en-US" sz="3600" dirty="0"/>
              <a:t>Communication products</a:t>
            </a:r>
          </a:p>
          <a:p>
            <a:pPr>
              <a:lnSpc>
                <a:spcPct val="120000"/>
              </a:lnSpc>
            </a:pPr>
            <a:r>
              <a:rPr lang="en-US" sz="3600" dirty="0"/>
              <a:t>Tools/formats</a:t>
            </a:r>
          </a:p>
          <a:p>
            <a:pPr>
              <a:lnSpc>
                <a:spcPct val="120000"/>
              </a:lnSpc>
            </a:pPr>
            <a:endParaRPr lang="en-US" sz="3600" dirty="0"/>
          </a:p>
          <a:p>
            <a:pPr marL="0" indent="0">
              <a:lnSpc>
                <a:spcPct val="120000"/>
              </a:lnSpc>
              <a:buNone/>
            </a:pPr>
            <a:r>
              <a:rPr lang="en-US" sz="3600" dirty="0"/>
              <a:t>Where are we most effective?</a:t>
            </a:r>
          </a:p>
        </p:txBody>
      </p:sp>
    </p:spTree>
    <p:extLst>
      <p:ext uri="{BB962C8B-B14F-4D97-AF65-F5344CB8AC3E}">
        <p14:creationId xmlns:p14="http://schemas.microsoft.com/office/powerpoint/2010/main" val="21201824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27711618"/>
              </p:ext>
            </p:extLst>
          </p:nvPr>
        </p:nvGraphicFramePr>
        <p:xfrm>
          <a:off x="374650" y="666750"/>
          <a:ext cx="8394700" cy="5524500"/>
        </p:xfrm>
        <a:graphic>
          <a:graphicData uri="http://schemas.openxmlformats.org/presentationml/2006/ole">
            <mc:AlternateContent xmlns:mc="http://schemas.openxmlformats.org/markup-compatibility/2006">
              <mc:Choice xmlns:v="urn:schemas-microsoft-com:vml" Requires="v">
                <p:oleObj spid="_x0000_s1025" name="Document" r:id="rId3" imgW="8394700" imgH="5524500" progId="Word.Document.12">
                  <p:embed/>
                </p:oleObj>
              </mc:Choice>
              <mc:Fallback>
                <p:oleObj name="Document" r:id="rId3" imgW="8394700" imgH="5524500" progId="Word.Document.12">
                  <p:embed/>
                  <p:pic>
                    <p:nvPicPr>
                      <p:cNvPr id="0" name=""/>
                      <p:cNvPicPr/>
                      <p:nvPr/>
                    </p:nvPicPr>
                    <p:blipFill>
                      <a:blip r:embed="rId4"/>
                      <a:stretch>
                        <a:fillRect/>
                      </a:stretch>
                    </p:blipFill>
                    <p:spPr>
                      <a:xfrm>
                        <a:off x="374650" y="666750"/>
                        <a:ext cx="8394700" cy="5524500"/>
                      </a:xfrm>
                      <a:prstGeom prst="rect">
                        <a:avLst/>
                      </a:prstGeom>
                    </p:spPr>
                  </p:pic>
                </p:oleObj>
              </mc:Fallback>
            </mc:AlternateContent>
          </a:graphicData>
        </a:graphic>
      </p:graphicFrame>
      <p:pic>
        <p:nvPicPr>
          <p:cNvPr id="5" name="Picture 4" descr="SEARCH2013.png"/>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Tree>
    <p:extLst>
      <p:ext uri="{BB962C8B-B14F-4D97-AF65-F5344CB8AC3E}">
        <p14:creationId xmlns:p14="http://schemas.microsoft.com/office/powerpoint/2010/main" val="33179877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Key Goals</a:t>
            </a:r>
            <a:endParaRPr lang="en-US" b="1" dirty="0"/>
          </a:p>
        </p:txBody>
      </p:sp>
      <p:sp>
        <p:nvSpPr>
          <p:cNvPr id="8" name="Content Placeholder 7"/>
          <p:cNvSpPr>
            <a:spLocks noGrp="1"/>
          </p:cNvSpPr>
          <p:nvPr>
            <p:ph idx="1"/>
          </p:nvPr>
        </p:nvSpPr>
        <p:spPr/>
        <p:txBody>
          <a:bodyPr>
            <a:normAutofit/>
          </a:bodyPr>
          <a:lstStyle/>
          <a:p>
            <a:pPr lvl="0"/>
            <a:r>
              <a:rPr lang="en-US" sz="2000" dirty="0"/>
              <a:t>To communicate the State-of-the-Science including advances, future directions, and needs in order to achieve SEARCH’s science </a:t>
            </a:r>
            <a:r>
              <a:rPr lang="en-US" sz="2000" dirty="0" smtClean="0"/>
              <a:t>goals.</a:t>
            </a:r>
            <a:endParaRPr lang="en-US" sz="2000" dirty="0"/>
          </a:p>
          <a:p>
            <a:pPr marL="0" indent="0">
              <a:buNone/>
            </a:pPr>
            <a:endParaRPr lang="en-US" sz="2000" dirty="0"/>
          </a:p>
          <a:p>
            <a:pPr lvl="0"/>
            <a:r>
              <a:rPr lang="en-US" sz="2000" dirty="0"/>
              <a:t>To listen and respond to requests for information, tools, and resources from our key audiences and </a:t>
            </a:r>
            <a:r>
              <a:rPr lang="en-US" sz="2000" dirty="0" smtClean="0"/>
              <a:t>to provide </a:t>
            </a:r>
            <a:r>
              <a:rPr lang="en-US" sz="2000" dirty="0"/>
              <a:t>science-based answers to questions, information, and facilitation.</a:t>
            </a:r>
          </a:p>
          <a:p>
            <a:pPr marL="0" indent="0">
              <a:buNone/>
            </a:pPr>
            <a:r>
              <a:rPr lang="en-US" sz="2000" b="1" dirty="0"/>
              <a:t> </a:t>
            </a:r>
            <a:endParaRPr lang="en-US" sz="2000" dirty="0"/>
          </a:p>
          <a:p>
            <a:pPr lvl="0"/>
            <a:r>
              <a:rPr lang="en-US" sz="2000" dirty="0"/>
              <a:t>To facilitate SEARCH networking among, stakeholders, agencies, scientists and decision makers to achieve SEARCH’s science goals and to better </a:t>
            </a:r>
            <a:r>
              <a:rPr lang="en-US" sz="2000" dirty="0" smtClean="0"/>
              <a:t>address </a:t>
            </a:r>
            <a:r>
              <a:rPr lang="en-US" sz="2000" dirty="0"/>
              <a:t>stakeholder needs </a:t>
            </a:r>
            <a:r>
              <a:rPr lang="en-US" sz="2000" dirty="0" smtClean="0"/>
              <a:t>through Arctic research. </a:t>
            </a:r>
            <a:endParaRPr lang="en-US" sz="2000" dirty="0"/>
          </a:p>
          <a:p>
            <a:pPr marL="0" indent="0">
              <a:buNone/>
            </a:pPr>
            <a:endParaRPr lang="en-US" sz="2000" dirty="0"/>
          </a:p>
          <a:p>
            <a:pPr lvl="0"/>
            <a:r>
              <a:rPr lang="en-US" sz="2000" dirty="0"/>
              <a:t>To provide a consistent, unified, and concise message of SEARCH’s mission and role in the Arctic </a:t>
            </a:r>
            <a:r>
              <a:rPr lang="en-US" sz="2000" dirty="0" smtClean="0"/>
              <a:t>community.</a:t>
            </a:r>
            <a:endParaRPr lang="en-US" sz="2000" dirty="0"/>
          </a:p>
        </p:txBody>
      </p:sp>
      <p:pic>
        <p:nvPicPr>
          <p:cNvPr id="7" name="Picture 6" descr="SEARCH2013.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Tree>
    <p:extLst>
      <p:ext uri="{BB962C8B-B14F-4D97-AF65-F5344CB8AC3E}">
        <p14:creationId xmlns:p14="http://schemas.microsoft.com/office/powerpoint/2010/main" val="3816633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8">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Key Topics</a:t>
            </a:r>
            <a:endParaRPr lang="en-US" b="1" dirty="0"/>
          </a:p>
        </p:txBody>
      </p:sp>
      <p:pic>
        <p:nvPicPr>
          <p:cNvPr id="7" name="Picture 6" descr="SEARCH2013.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
        <p:nvSpPr>
          <p:cNvPr id="2" name="Content Placeholder 1"/>
          <p:cNvSpPr>
            <a:spLocks noGrp="1"/>
          </p:cNvSpPr>
          <p:nvPr>
            <p:ph idx="1"/>
          </p:nvPr>
        </p:nvSpPr>
        <p:spPr>
          <a:xfrm>
            <a:off x="457200" y="1600202"/>
            <a:ext cx="8229600" cy="4890909"/>
          </a:xfrm>
        </p:spPr>
        <p:txBody>
          <a:bodyPr>
            <a:noAutofit/>
          </a:bodyPr>
          <a:lstStyle/>
          <a:p>
            <a:pPr lvl="0">
              <a:lnSpc>
                <a:spcPct val="130000"/>
              </a:lnSpc>
            </a:pPr>
            <a:r>
              <a:rPr lang="en-US" sz="2000" dirty="0"/>
              <a:t>Arctic community resilience, sustainability, and adaptation to environmental change</a:t>
            </a:r>
          </a:p>
          <a:p>
            <a:pPr lvl="0">
              <a:lnSpc>
                <a:spcPct val="130000"/>
              </a:lnSpc>
            </a:pPr>
            <a:r>
              <a:rPr lang="en-US" sz="2000" dirty="0"/>
              <a:t>Arctic 2050/scenarios</a:t>
            </a:r>
          </a:p>
          <a:p>
            <a:pPr lvl="0">
              <a:lnSpc>
                <a:spcPct val="130000"/>
              </a:lnSpc>
            </a:pPr>
            <a:r>
              <a:rPr lang="en-US" sz="2000" dirty="0"/>
              <a:t>Cross-cutting science topics and syntheses (sea ice, land ice, permafrost)</a:t>
            </a:r>
          </a:p>
          <a:p>
            <a:pPr lvl="0">
              <a:lnSpc>
                <a:spcPct val="130000"/>
              </a:lnSpc>
            </a:pPr>
            <a:r>
              <a:rPr lang="en-US" sz="2000" dirty="0"/>
              <a:t>Arctic Observing Network</a:t>
            </a:r>
          </a:p>
          <a:p>
            <a:pPr lvl="0">
              <a:lnSpc>
                <a:spcPct val="130000"/>
              </a:lnSpc>
            </a:pPr>
            <a:r>
              <a:rPr lang="en-US" sz="2000" dirty="0"/>
              <a:t>Understanding </a:t>
            </a:r>
            <a:r>
              <a:rPr lang="en-US" sz="2000" dirty="0" smtClean="0"/>
              <a:t>and </a:t>
            </a:r>
            <a:r>
              <a:rPr lang="en-US" sz="2000" dirty="0"/>
              <a:t>predicting consequences of changing Arctic sea ice</a:t>
            </a:r>
          </a:p>
          <a:p>
            <a:pPr lvl="0">
              <a:lnSpc>
                <a:spcPct val="130000"/>
              </a:lnSpc>
            </a:pPr>
            <a:r>
              <a:rPr lang="en-US" sz="2000" dirty="0"/>
              <a:t>Understanding how degradation of near-surface permafrost will affect Arctic and global systems</a:t>
            </a:r>
          </a:p>
          <a:p>
            <a:pPr lvl="0">
              <a:lnSpc>
                <a:spcPct val="130000"/>
              </a:lnSpc>
            </a:pPr>
            <a:r>
              <a:rPr lang="en-US" sz="2000" dirty="0"/>
              <a:t>Predicting future land-ice loss and impacts on sea level</a:t>
            </a:r>
          </a:p>
          <a:p>
            <a:pPr lvl="0">
              <a:lnSpc>
                <a:spcPct val="130000"/>
              </a:lnSpc>
            </a:pPr>
            <a:r>
              <a:rPr lang="en-US" sz="2000" dirty="0"/>
              <a:t>Understanding societal and policy implications of Arctic </a:t>
            </a:r>
            <a:r>
              <a:rPr lang="en-US" sz="2000" dirty="0" smtClean="0"/>
              <a:t>        environmental </a:t>
            </a:r>
            <a:r>
              <a:rPr lang="en-US" sz="2000" dirty="0"/>
              <a:t>change</a:t>
            </a:r>
          </a:p>
        </p:txBody>
      </p:sp>
    </p:spTree>
    <p:extLst>
      <p:ext uri="{BB962C8B-B14F-4D97-AF65-F5344CB8AC3E}">
        <p14:creationId xmlns:p14="http://schemas.microsoft.com/office/powerpoint/2010/main" val="2119841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What is SEARCH?</a:t>
            </a:r>
            <a:endParaRPr lang="en-US" b="1" dirty="0"/>
          </a:p>
        </p:txBody>
      </p:sp>
      <p:pic>
        <p:nvPicPr>
          <p:cNvPr id="7" name="Picture 6" descr="SEARCH2013.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
        <p:nvSpPr>
          <p:cNvPr id="2" name="Content Placeholder 1"/>
          <p:cNvSpPr>
            <a:spLocks noGrp="1"/>
          </p:cNvSpPr>
          <p:nvPr>
            <p:ph idx="1"/>
          </p:nvPr>
        </p:nvSpPr>
        <p:spPr/>
        <p:txBody>
          <a:bodyPr>
            <a:noAutofit/>
          </a:bodyPr>
          <a:lstStyle/>
          <a:p>
            <a:pPr marL="0" indent="0">
              <a:lnSpc>
                <a:spcPct val="120000"/>
              </a:lnSpc>
              <a:buNone/>
            </a:pPr>
            <a:r>
              <a:rPr lang="en-US" sz="2400" dirty="0"/>
              <a:t>How do we provide a consistent, unified, and concise message of SEARCH’s mission and role in the Arctic community?</a:t>
            </a:r>
          </a:p>
          <a:p>
            <a:pPr marL="0" indent="0">
              <a:lnSpc>
                <a:spcPct val="120000"/>
              </a:lnSpc>
              <a:buNone/>
            </a:pPr>
            <a:endParaRPr lang="en-US" sz="2400" dirty="0"/>
          </a:p>
          <a:p>
            <a:pPr>
              <a:lnSpc>
                <a:spcPct val="120000"/>
              </a:lnSpc>
            </a:pPr>
            <a:r>
              <a:rPr lang="en-US" sz="2400" dirty="0"/>
              <a:t>Clear mission statement</a:t>
            </a:r>
          </a:p>
          <a:p>
            <a:pPr>
              <a:lnSpc>
                <a:spcPct val="120000"/>
              </a:lnSpc>
            </a:pPr>
            <a:r>
              <a:rPr lang="en-US" sz="2400" dirty="0"/>
              <a:t>Tagline</a:t>
            </a:r>
          </a:p>
          <a:p>
            <a:pPr>
              <a:lnSpc>
                <a:spcPct val="120000"/>
              </a:lnSpc>
            </a:pPr>
            <a:r>
              <a:rPr lang="en-US" sz="2400" dirty="0"/>
              <a:t>Elevator speech</a:t>
            </a:r>
          </a:p>
          <a:p>
            <a:pPr>
              <a:lnSpc>
                <a:spcPct val="120000"/>
              </a:lnSpc>
            </a:pPr>
            <a:endParaRPr lang="en-US" sz="2400" dirty="0"/>
          </a:p>
        </p:txBody>
      </p:sp>
      <p:sp>
        <p:nvSpPr>
          <p:cNvPr id="3" name="TextBox 2"/>
          <p:cNvSpPr txBox="1"/>
          <p:nvPr/>
        </p:nvSpPr>
        <p:spPr>
          <a:xfrm>
            <a:off x="2497667" y="6350001"/>
            <a:ext cx="4079283" cy="369332"/>
          </a:xfrm>
          <a:prstGeom prst="rect">
            <a:avLst/>
          </a:prstGeom>
          <a:noFill/>
        </p:spPr>
        <p:txBody>
          <a:bodyPr wrap="none" lIns="91438" tIns="45720" rIns="91438" bIns="45720" rtlCol="0">
            <a:spAutoFit/>
          </a:bodyPr>
          <a:lstStyle/>
          <a:p>
            <a:r>
              <a:rPr lang="en-US" dirty="0" smtClean="0"/>
              <a:t>Hint: we should all have the same answer</a:t>
            </a:r>
            <a:endParaRPr lang="en-US" dirty="0"/>
          </a:p>
        </p:txBody>
      </p:sp>
    </p:spTree>
    <p:extLst>
      <p:ext uri="{BB962C8B-B14F-4D97-AF65-F5344CB8AC3E}">
        <p14:creationId xmlns:p14="http://schemas.microsoft.com/office/powerpoint/2010/main" val="2372162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Mission</a:t>
            </a:r>
            <a:endParaRPr lang="en-US" b="1" dirty="0"/>
          </a:p>
        </p:txBody>
      </p:sp>
      <p:sp>
        <p:nvSpPr>
          <p:cNvPr id="3" name="Content Placeholder 2"/>
          <p:cNvSpPr>
            <a:spLocks noGrp="1"/>
          </p:cNvSpPr>
          <p:nvPr>
            <p:ph idx="1"/>
          </p:nvPr>
        </p:nvSpPr>
        <p:spPr/>
        <p:txBody>
          <a:bodyPr/>
          <a:lstStyle/>
          <a:p>
            <a:pPr marL="0" indent="0" algn="ctr">
              <a:buNone/>
            </a:pPr>
            <a:r>
              <a:rPr lang="en-US" i="1" dirty="0"/>
              <a:t>Advancing </a:t>
            </a:r>
            <a:r>
              <a:rPr lang="en-US" i="1" dirty="0">
                <a:solidFill>
                  <a:srgbClr val="FF0000"/>
                </a:solidFill>
              </a:rPr>
              <a:t>and communicating </a:t>
            </a:r>
            <a:r>
              <a:rPr lang="en-US" i="1" dirty="0"/>
              <a:t>scientific understanding to help society respond to a rapidly changing Arctic    </a:t>
            </a:r>
            <a:endParaRPr lang="en-US" i="1" dirty="0" smtClean="0"/>
          </a:p>
          <a:p>
            <a:pPr marL="0" indent="0" algn="ctr">
              <a:buNone/>
            </a:pPr>
            <a:r>
              <a:rPr lang="en-US" i="1" dirty="0" smtClean="0"/>
              <a:t>OR</a:t>
            </a:r>
            <a:endParaRPr lang="en-US" dirty="0"/>
          </a:p>
          <a:p>
            <a:pPr marL="0" indent="0" algn="ctr">
              <a:buNone/>
            </a:pPr>
            <a:r>
              <a:rPr lang="en-US" i="1" dirty="0"/>
              <a:t>Advancing </a:t>
            </a:r>
            <a:r>
              <a:rPr lang="en-US" i="1" dirty="0">
                <a:solidFill>
                  <a:srgbClr val="FF0000"/>
                </a:solidFill>
              </a:rPr>
              <a:t>and communicating </a:t>
            </a:r>
            <a:r>
              <a:rPr lang="en-US" i="1" dirty="0"/>
              <a:t>scientific understanding of </a:t>
            </a:r>
            <a:r>
              <a:rPr lang="en-US" i="1" dirty="0">
                <a:solidFill>
                  <a:srgbClr val="FF0000"/>
                </a:solidFill>
              </a:rPr>
              <a:t>Arctic system processes </a:t>
            </a:r>
            <a:r>
              <a:rPr lang="en-US" i="1" dirty="0"/>
              <a:t>to help society respond to a rapidly changing Arctic</a:t>
            </a:r>
            <a:endParaRPr lang="en-US" dirty="0"/>
          </a:p>
        </p:txBody>
      </p:sp>
      <p:pic>
        <p:nvPicPr>
          <p:cNvPr id="4" name="Picture 3" descr="SEARCH2013.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Tree>
    <p:extLst>
      <p:ext uri="{BB962C8B-B14F-4D97-AF65-F5344CB8AC3E}">
        <p14:creationId xmlns:p14="http://schemas.microsoft.com/office/powerpoint/2010/main" val="4954488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Tagline</a:t>
            </a:r>
            <a:endParaRPr lang="en-US" b="1" dirty="0"/>
          </a:p>
        </p:txBody>
      </p:sp>
      <p:sp>
        <p:nvSpPr>
          <p:cNvPr id="3" name="Content Placeholder 2"/>
          <p:cNvSpPr>
            <a:spLocks noGrp="1"/>
          </p:cNvSpPr>
          <p:nvPr>
            <p:ph idx="1"/>
          </p:nvPr>
        </p:nvSpPr>
        <p:spPr>
          <a:xfrm>
            <a:off x="315913" y="2895604"/>
            <a:ext cx="8229600" cy="3352800"/>
          </a:xfrm>
        </p:spPr>
        <p:txBody>
          <a:bodyPr>
            <a:normAutofit/>
          </a:bodyPr>
          <a:lstStyle/>
          <a:p>
            <a:r>
              <a:rPr lang="en-US" sz="2400" b="1" i="1" dirty="0"/>
              <a:t>SEARCH: </a:t>
            </a:r>
            <a:r>
              <a:rPr lang="en-US" sz="2400" i="1" dirty="0"/>
              <a:t>Advancing knowledge for action in a rapidly changing Arctic</a:t>
            </a:r>
            <a:endParaRPr lang="en-US" sz="2400" dirty="0"/>
          </a:p>
          <a:p>
            <a:pPr marL="0" indent="0">
              <a:buNone/>
            </a:pPr>
            <a:endParaRPr lang="en-US" sz="2400" i="1" u="sng" dirty="0"/>
          </a:p>
          <a:p>
            <a:pPr marL="0" indent="0">
              <a:buNone/>
            </a:pPr>
            <a:r>
              <a:rPr lang="en-US" sz="2400" i="1" u="sng" dirty="0"/>
              <a:t>Other versions</a:t>
            </a:r>
            <a:r>
              <a:rPr lang="en-US" sz="2400" i="1" dirty="0"/>
              <a:t>:</a:t>
            </a:r>
            <a:endParaRPr lang="en-US" sz="2400" dirty="0"/>
          </a:p>
          <a:p>
            <a:r>
              <a:rPr lang="en-US" sz="2400" b="1" i="1" dirty="0"/>
              <a:t>SEARCH:</a:t>
            </a:r>
            <a:r>
              <a:rPr lang="en-US" sz="2400" i="1" dirty="0"/>
              <a:t> Advancing actionable science for a rapidly changing Arctic</a:t>
            </a:r>
            <a:endParaRPr lang="en-US" sz="2400" dirty="0"/>
          </a:p>
          <a:p>
            <a:r>
              <a:rPr lang="en-US" sz="2400" b="1" i="1" dirty="0"/>
              <a:t>SEARCH: </a:t>
            </a:r>
            <a:r>
              <a:rPr lang="en-US" sz="2400" i="1" dirty="0"/>
              <a:t>Advancing knowledge for response in a rapidly changing Arctic</a:t>
            </a:r>
            <a:endParaRPr lang="en-US" sz="2400" dirty="0"/>
          </a:p>
          <a:p>
            <a:pPr marL="0" indent="0" algn="ctr">
              <a:buNone/>
            </a:pPr>
            <a:endParaRPr lang="en-US" sz="2800" dirty="0"/>
          </a:p>
        </p:txBody>
      </p:sp>
      <p:pic>
        <p:nvPicPr>
          <p:cNvPr id="4" name="Picture 3" descr="SEARCH2013.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pic>
        <p:nvPicPr>
          <p:cNvPr id="5" name="Picture 4" descr="SEARCH_WebFINAL"/>
          <p:cNvPicPr/>
          <p:nvPr/>
        </p:nvPicPr>
        <p:blipFill>
          <a:blip r:embed="rId4">
            <a:extLst>
              <a:ext uri="{28A0092B-C50C-407E-A947-70E740481C1C}">
                <a14:useLocalDpi xmlns:a14="http://schemas.microsoft.com/office/drawing/2010/main" val="0"/>
              </a:ext>
            </a:extLst>
          </a:blip>
          <a:srcRect/>
          <a:stretch>
            <a:fillRect/>
          </a:stretch>
        </p:blipFill>
        <p:spPr bwMode="auto">
          <a:xfrm>
            <a:off x="457200" y="781799"/>
            <a:ext cx="8078638" cy="1391321"/>
          </a:xfrm>
          <a:prstGeom prst="rect">
            <a:avLst/>
          </a:prstGeom>
          <a:noFill/>
          <a:ln>
            <a:noFill/>
          </a:ln>
        </p:spPr>
      </p:pic>
      <p:sp>
        <p:nvSpPr>
          <p:cNvPr id="6" name="TextBox 5"/>
          <p:cNvSpPr txBox="1"/>
          <p:nvPr/>
        </p:nvSpPr>
        <p:spPr>
          <a:xfrm>
            <a:off x="1820336" y="2116674"/>
            <a:ext cx="4577591" cy="307777"/>
          </a:xfrm>
          <a:prstGeom prst="rect">
            <a:avLst/>
          </a:prstGeom>
          <a:noFill/>
        </p:spPr>
        <p:txBody>
          <a:bodyPr wrap="none" lIns="91438" tIns="45720" rIns="91438" bIns="45720" rtlCol="0">
            <a:spAutoFit/>
          </a:bodyPr>
          <a:lstStyle/>
          <a:p>
            <a:r>
              <a:rPr lang="en-US" sz="1400" i="1" dirty="0">
                <a:solidFill>
                  <a:srgbClr val="898A8B"/>
                </a:solidFill>
              </a:rPr>
              <a:t>Advancing knowledge for action in a rapidly changing Arctic</a:t>
            </a:r>
          </a:p>
        </p:txBody>
      </p:sp>
      <p:cxnSp>
        <p:nvCxnSpPr>
          <p:cNvPr id="8" name="Straight Connector 7"/>
          <p:cNvCxnSpPr/>
          <p:nvPr/>
        </p:nvCxnSpPr>
        <p:spPr>
          <a:xfrm>
            <a:off x="1312335" y="2373118"/>
            <a:ext cx="7223505" cy="0"/>
          </a:xfrm>
          <a:prstGeom prst="line">
            <a:avLst/>
          </a:prstGeom>
          <a:ln>
            <a:solidFill>
              <a:srgbClr val="898A8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149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Elevator Pitch</a:t>
            </a:r>
            <a:endParaRPr lang="en-US" b="1" dirty="0"/>
          </a:p>
        </p:txBody>
      </p:sp>
      <p:pic>
        <p:nvPicPr>
          <p:cNvPr id="4" name="Picture 3" descr="SEARCH2013.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pic>
        <p:nvPicPr>
          <p:cNvPr id="13" name="Picture 12"/>
          <p:cNvPicPr>
            <a:picLocks noChangeAspect="1"/>
          </p:cNvPicPr>
          <p:nvPr/>
        </p:nvPicPr>
        <p:blipFill>
          <a:blip r:embed="rId4"/>
          <a:stretch>
            <a:fillRect/>
          </a:stretch>
        </p:blipFill>
        <p:spPr>
          <a:xfrm>
            <a:off x="6496850" y="274640"/>
            <a:ext cx="2435384" cy="1827655"/>
          </a:xfrm>
          <a:prstGeom prst="rect">
            <a:avLst/>
          </a:prstGeom>
        </p:spPr>
      </p:pic>
      <p:sp>
        <p:nvSpPr>
          <p:cNvPr id="14" name="TextBox 13"/>
          <p:cNvSpPr txBox="1"/>
          <p:nvPr/>
        </p:nvSpPr>
        <p:spPr>
          <a:xfrm>
            <a:off x="340416" y="2276188"/>
            <a:ext cx="8126592" cy="4093428"/>
          </a:xfrm>
          <a:prstGeom prst="rect">
            <a:avLst/>
          </a:prstGeom>
          <a:noFill/>
        </p:spPr>
        <p:txBody>
          <a:bodyPr wrap="square" lIns="91438" tIns="45720" rIns="91438" bIns="45720" rtlCol="0">
            <a:spAutoFit/>
          </a:bodyPr>
          <a:lstStyle/>
          <a:p>
            <a:pPr algn="just"/>
            <a:r>
              <a:rPr lang="en-US" sz="2000" dirty="0"/>
              <a:t>The Study of Environmental Arctic Change (SEARCH) advances scientific knowledge of Arctic system processes to inform societal responses to Arctic change. Currently, SEARCH focuses on how diminishing sea ice, degrading permafrost, and shrinking land ice impact both Arctic and global systems. Emphasizing “knowledge to action”, SEARCH promotes original and collaborative research, synthesizes research findings, and broadly communicates the resulting knowledge to Arctic stakeholder, residents, policy-makers, and the public. As a collaborative program of Arctic researchers, funding agencies, and other stakeholders, SEARCH maintains a flexible and crosscutting structure in order to remain responsive to new challenges and opportunities in a rapidly changing Arctic, and to provide science-based answers to decision-makers’ most pressing questions.</a:t>
            </a:r>
          </a:p>
          <a:p>
            <a:pPr algn="just"/>
            <a:endParaRPr lang="en-US" sz="2000" dirty="0"/>
          </a:p>
        </p:txBody>
      </p:sp>
    </p:spTree>
    <p:extLst>
      <p:ext uri="{BB962C8B-B14F-4D97-AF65-F5344CB8AC3E}">
        <p14:creationId xmlns:p14="http://schemas.microsoft.com/office/powerpoint/2010/main" val="2556479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7085"/>
            <a:ext cx="8229600" cy="1461029"/>
          </a:xfrm>
        </p:spPr>
        <p:txBody>
          <a:bodyPr>
            <a:normAutofit/>
          </a:bodyPr>
          <a:lstStyle/>
          <a:p>
            <a:r>
              <a:rPr lang="en-US" b="1" dirty="0" smtClean="0"/>
              <a:t>Key Audiences</a:t>
            </a:r>
            <a:endParaRPr lang="en-US" b="1" dirty="0"/>
          </a:p>
        </p:txBody>
      </p:sp>
      <p:pic>
        <p:nvPicPr>
          <p:cNvPr id="4" name="Picture 3"/>
          <p:cNvPicPr>
            <a:picLocks noChangeAspect="1"/>
          </p:cNvPicPr>
          <p:nvPr/>
        </p:nvPicPr>
        <p:blipFill>
          <a:blip r:embed="rId2"/>
          <a:stretch>
            <a:fillRect/>
          </a:stretch>
        </p:blipFill>
        <p:spPr>
          <a:xfrm>
            <a:off x="3927327" y="1766923"/>
            <a:ext cx="5067059" cy="4145775"/>
          </a:xfrm>
          <a:prstGeom prst="rect">
            <a:avLst/>
          </a:prstGeom>
        </p:spPr>
      </p:pic>
      <p:pic>
        <p:nvPicPr>
          <p:cNvPr id="7" name="Picture 6" descr="SEARCH2013.png"/>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sp>
        <p:nvSpPr>
          <p:cNvPr id="8" name="TextBox 7"/>
          <p:cNvSpPr txBox="1"/>
          <p:nvPr/>
        </p:nvSpPr>
        <p:spPr>
          <a:xfrm>
            <a:off x="297002" y="2365482"/>
            <a:ext cx="3746723" cy="2308324"/>
          </a:xfrm>
          <a:prstGeom prst="rect">
            <a:avLst/>
          </a:prstGeom>
          <a:noFill/>
        </p:spPr>
        <p:txBody>
          <a:bodyPr wrap="square" lIns="91438" tIns="45720" rIns="91438" bIns="45720" rtlCol="0">
            <a:spAutoFit/>
          </a:bodyPr>
          <a:lstStyle/>
          <a:p>
            <a:r>
              <a:rPr lang="en-US" sz="3600" b="1" dirty="0" smtClean="0">
                <a:solidFill>
                  <a:srgbClr val="898A8B"/>
                </a:solidFill>
              </a:rPr>
              <a:t>Two types of communication:</a:t>
            </a:r>
          </a:p>
          <a:p>
            <a:endParaRPr lang="en-US" sz="3600" b="1" dirty="0" smtClean="0">
              <a:solidFill>
                <a:srgbClr val="00B5EE"/>
              </a:solidFill>
            </a:endParaRPr>
          </a:p>
          <a:p>
            <a:r>
              <a:rPr lang="en-US" sz="3600" b="1" dirty="0" smtClean="0">
                <a:solidFill>
                  <a:srgbClr val="00B5EE"/>
                </a:solidFill>
              </a:rPr>
              <a:t>Listen </a:t>
            </a:r>
            <a:r>
              <a:rPr lang="en-US" sz="3600" b="1" dirty="0">
                <a:solidFill>
                  <a:srgbClr val="00B5EE"/>
                </a:solidFill>
              </a:rPr>
              <a:t>&amp; Inform</a:t>
            </a:r>
          </a:p>
        </p:txBody>
      </p:sp>
    </p:spTree>
    <p:extLst>
      <p:ext uri="{BB962C8B-B14F-4D97-AF65-F5344CB8AC3E}">
        <p14:creationId xmlns:p14="http://schemas.microsoft.com/office/powerpoint/2010/main" val="2022355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descr="SEARCH2013.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1498" y="5486400"/>
            <a:ext cx="1212502" cy="1371600"/>
          </a:xfrm>
          <a:prstGeom prst="rect">
            <a:avLst/>
          </a:prstGeom>
        </p:spPr>
      </p:pic>
      <p:pic>
        <p:nvPicPr>
          <p:cNvPr id="7" name="Picture 6" descr="ConcentricCircl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65598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575</Words>
  <Application>Microsoft Macintosh PowerPoint</Application>
  <PresentationFormat>On-screen Show (4:3)</PresentationFormat>
  <Paragraphs>152</Paragraphs>
  <Slides>15</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1_Office Theme</vt:lpstr>
      <vt:lpstr>Microsoft Word Document</vt:lpstr>
      <vt:lpstr>MEMBERS *CWG term ends June 2016</vt:lpstr>
      <vt:lpstr>Key Goals</vt:lpstr>
      <vt:lpstr>Key Topics</vt:lpstr>
      <vt:lpstr>What is SEARCH?</vt:lpstr>
      <vt:lpstr>The Mission</vt:lpstr>
      <vt:lpstr>Tagline</vt:lpstr>
      <vt:lpstr>Elevator Pitch</vt:lpstr>
      <vt:lpstr>Key Audiences</vt:lpstr>
      <vt:lpstr>PowerPoint Presentation</vt:lpstr>
      <vt:lpstr>PowerPoint Presentation</vt:lpstr>
      <vt:lpstr>PowerPoint Presentation</vt:lpstr>
      <vt:lpstr>Draft Prism Model</vt:lpstr>
      <vt:lpstr>Draft Prism Model</vt:lpstr>
      <vt:lpstr>Communication Matrix</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ARCUS</dc:creator>
  <cp:lastModifiedBy>ARCUS</cp:lastModifiedBy>
  <cp:revision>17</cp:revision>
  <dcterms:created xsi:type="dcterms:W3CDTF">2016-05-22T19:10:08Z</dcterms:created>
  <dcterms:modified xsi:type="dcterms:W3CDTF">2016-05-24T23:47:29Z</dcterms:modified>
</cp:coreProperties>
</file>